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image" Target="../media/image10.jpg"/><Relationship Id="rId5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t.pcisecuritystandards.org/minisite/env2/" TargetMode="External"/><Relationship Id="rId4" Type="http://schemas.openxmlformats.org/officeDocument/2006/relationships/hyperlink" Target="http://www.conciliadora.com.br/blog/entenda-a-evolucao-do-mercado-de-cartao-de-credito-nos-ultimos-14-anos/" TargetMode="External"/><Relationship Id="rId10" Type="http://schemas.openxmlformats.org/officeDocument/2006/relationships/hyperlink" Target="https://g1.globo.com/economia/noticia/cmn-aprova-regulamento-para-a-atividade-das-fintechs-de-credito.ghtml" TargetMode="External"/><Relationship Id="rId9" Type="http://schemas.openxmlformats.org/officeDocument/2006/relationships/hyperlink" Target="https://exame.abril.com.br/pme/veja-as-fintechs-mais-inovadoras-do-mundo-com-nubank-na-lista/" TargetMode="External"/><Relationship Id="rId5" Type="http://schemas.openxmlformats.org/officeDocument/2006/relationships/hyperlink" Target="http://www.conciliadora.com.br/blog/entenda-a-evolucao-do-mercado-de-cartao-de-credito-nos-ultimos-14-anos/" TargetMode="External"/><Relationship Id="rId6" Type="http://schemas.openxmlformats.org/officeDocument/2006/relationships/hyperlink" Target="https://imasters.com.br/artigo/12196/seguranca/pci-dss-entenda-como-funciona-a-norma-de-seguranca-de-transacoes-eletronicas/" TargetMode="External"/><Relationship Id="rId7" Type="http://schemas.openxmlformats.org/officeDocument/2006/relationships/hyperlink" Target="http://www.boanergesecia.com.br/wp-content/uploads/2017/07/Estudo-da-Boanerges-Cia.-aponta-ganho-de-mercado-da-Elo-e-Mastercard-na-lideran%C3%A7a-entre-as-bandeiras.pdf" TargetMode="External"/><Relationship Id="rId8" Type="http://schemas.openxmlformats.org/officeDocument/2006/relationships/hyperlink" Target="https://www.infowester.com/fintech.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PCI-DSS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Guilherme Silva de Miranda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 Requerimentos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1 - Instalar e manter um firewall para proteger dados de cartão de crédito.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2 - </a:t>
            </a: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Não utilizar senhas padrão ou outras configurações de segurança dos softwares utilizados.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3 - Proteger dados de cartões de crédito armazenados.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4 - Utilizar criptografia na transmissão de dados de cartões de crédito, manter um programa de Gerenciamento de Vulnerabilidades.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 Requerimentos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dk1"/>
                </a:highlight>
              </a:rPr>
              <a:t>5 - </a:t>
            </a:r>
            <a:r>
              <a:rPr lang="pt-BR" sz="1700">
                <a:solidFill>
                  <a:srgbClr val="000000"/>
                </a:solidFill>
                <a:highlight>
                  <a:schemeClr val="dk1"/>
                </a:highlight>
              </a:rPr>
              <a:t>Utilizar regularmente programas antivírus.</a:t>
            </a:r>
            <a:endParaRPr sz="17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dk1"/>
                </a:highlight>
              </a:rPr>
              <a:t>6 - Desenvolver e manter sistemas e aplicações seguras, implementar um forte controle de acesso.</a:t>
            </a:r>
            <a:endParaRPr sz="17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dk1"/>
                </a:highlight>
              </a:rPr>
              <a:t>7 - Restringir acesso a dados de cartões de crédito por negócio e por pessoas que realmente precisam acessá-los.</a:t>
            </a:r>
            <a:endParaRPr sz="17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dk1"/>
                </a:highlight>
              </a:rPr>
              <a:t>8 - Designar um único ID para cada usuário da rede e sistemas.</a:t>
            </a:r>
            <a:endParaRPr sz="17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 Requerimentos</a:t>
            </a:r>
            <a:endParaRPr b="1"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dk1"/>
                </a:highlight>
              </a:rPr>
              <a:t>7 - </a:t>
            </a:r>
            <a:r>
              <a:rPr lang="pt-BR" sz="1700">
                <a:solidFill>
                  <a:srgbClr val="000000"/>
                </a:solidFill>
                <a:highlight>
                  <a:schemeClr val="dk1"/>
                </a:highlight>
              </a:rPr>
              <a:t>Restringir acesso físico aos dados de cartão de crédito, testar e monitorar a rede regularmente.</a:t>
            </a:r>
            <a:endParaRPr sz="17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dk1"/>
                </a:highlight>
              </a:rPr>
              <a:t>8 - Rastrear e monitorar todos os acessos à rede e dados de cartões de crédito.</a:t>
            </a:r>
            <a:endParaRPr sz="17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dk1"/>
                </a:highlight>
              </a:rPr>
              <a:t>9 - Testar a segurança de sistemas e processos regularmente, manter um programa de Gerenciamento de Vulnerabilidades.</a:t>
            </a:r>
            <a:endParaRPr sz="17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dk1"/>
                </a:highlight>
              </a:rPr>
              <a:t>10 - Manter uma política que deixe informações de segurança.</a:t>
            </a:r>
            <a:endParaRPr sz="17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Conformidade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O cronograma de conformidade varia de acordo com o continente e o mercado.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 No Brasil, as empresas físicas e virtuais que estão dentro do escopo do PCI tiveram até o ano de (2009) para se adequarem.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Conformidade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 Entretanto, o resultado de uma pesquisa feita em 2006 no mercado norte-americano revelou que menos de 20% de todos os grandes varejistas e provedores de serviço atingiram a conformidade plena com o PCI DSS. Já em 2007, 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a mesma pesquisa chegou ao índice de 35% de conformidade.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Conformidade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  <a:highlight>
                  <a:schemeClr val="dk1"/>
                </a:highlight>
              </a:rPr>
              <a:t>Não estar em conformidade com a PCI-DSS pode incorrer em multas e até em descredenciamento dos estabelecimentos comerciais em aceitar cartões de crédito.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3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Empresas Fintech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913" y="1986000"/>
            <a:ext cx="61626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Empresas Fintech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375" y="1490725"/>
            <a:ext cx="5274799" cy="3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Empresas Fintech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  <a:highlight>
                  <a:schemeClr val="dk1"/>
                </a:highlight>
              </a:rPr>
              <a:t>Possibilitam o empréstimo direto entre pessoas físicas e empresas - peer-to-peer" (ponto a ponto).</a:t>
            </a:r>
            <a:endParaRPr sz="17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3365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  <a:highlight>
                  <a:schemeClr val="dk1"/>
                </a:highlight>
              </a:rPr>
              <a:t>O limite de empréstimo por credor para cada devedor (CPF ou pessoa jurídica) de R$ 15 mil.</a:t>
            </a:r>
            <a:endParaRPr sz="17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3365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  <a:highlight>
                  <a:schemeClr val="dk1"/>
                </a:highlight>
              </a:rPr>
              <a:t>Pessoa pode oferecer empréstimos para CPFs ou PJs diferentes, respeitando este limite em cada transação.</a:t>
            </a:r>
            <a:endParaRPr sz="1700">
              <a:solidFill>
                <a:srgbClr val="000000"/>
              </a:solidFill>
              <a:highlight>
                <a:srgbClr val="FE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maiores empresas fintech do mundo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Ant Financial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ZhongAn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Qudian (Qufenqi)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99" y="1454850"/>
            <a:ext cx="3080875" cy="19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525" y="3449528"/>
            <a:ext cx="3680649" cy="14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7520" y="1746388"/>
            <a:ext cx="2932775" cy="16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</a:rPr>
              <a:t>O que é PCI-DSS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</a:rPr>
              <a:t>Objetivos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</a:rPr>
              <a:t>Aplicabilidade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</a:rPr>
              <a:t>12 Requerimentos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</a:rPr>
              <a:t>Conformidade</a:t>
            </a:r>
            <a:endParaRPr sz="17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914150" y="1909300"/>
            <a:ext cx="7505700" cy="28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https://pt.pcisecuritystandards.org/minisite/env2/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</a:t>
            </a:r>
            <a:r>
              <a:rPr lang="pt-BR" u="sng">
                <a:solidFill>
                  <a:schemeClr val="hlink"/>
                </a:solidFill>
                <a:hlinkClick r:id="rId5"/>
              </a:rPr>
              <a:t>ttp://www.conciliadora.com.br/blog/entenda-a-evolucao-do-mercado-de-cartao-de-credito-nos-ultimos-14-anos/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https://imasters.com.br/artigo/12196/seguranca/pci-dss-entenda-como-funciona-a-norma-de-seguranca-de-transacoes-eletronicas/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http://www.boanergesecia.com.br/wp-content/uploads/2017/07/Estudo-da-Boanerges-Cia.-aponta-ganho-de-mercado-da-Elo-e-Mastercard-na-lideran%C3%A7a-entre-as-bandeiras.pdf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8"/>
              </a:rPr>
              <a:t>https://www.infowester.com/fintech.php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9"/>
              </a:rPr>
              <a:t>https://exame.abril.com.br/pme/veja-as-fintechs-mais-inovadoras-do-mundo-com-nubank-na-lista/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10"/>
              </a:rPr>
              <a:t>https://g1.globo.com/economia/noticia/cmn-aprova-regulamento-para-a-atividade-das-fintechs-de-credito.ghtml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</a:rPr>
              <a:t>O que são empresas fintech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</a:rPr>
              <a:t>Maiores empresas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</a:rPr>
              <a:t>Regulamento do governo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</a:rPr>
              <a:t>Referências</a:t>
            </a:r>
            <a:endParaRPr sz="17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595125" y="768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PCI-DSS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16706" l="0" r="0" t="8510"/>
          <a:stretch/>
        </p:blipFill>
        <p:spPr>
          <a:xfrm>
            <a:off x="2760105" y="1303225"/>
            <a:ext cx="6090145" cy="35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471450" y="1520900"/>
            <a:ext cx="2202300" cy="23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Compras em sites e-commerce.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Aumento do uso de cartão de crédito.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Roubo de 4 milhões reais em fraudes de cartão</a:t>
            </a:r>
            <a:r>
              <a:rPr lang="pt-BR" sz="1700"/>
              <a:t>(2006)</a:t>
            </a:r>
            <a:endParaRPr sz="17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que é PCI-DSS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881100" y="1317650"/>
            <a:ext cx="13818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Fraude de cartão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311700" y="2234675"/>
            <a:ext cx="1084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Roubados</a:t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1912413" y="2234675"/>
            <a:ext cx="1084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Utilização Indevida</a:t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3538650" y="2190425"/>
            <a:ext cx="1250100" cy="66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Envio do Produto</a:t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342938" y="2173725"/>
            <a:ext cx="1381800" cy="66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Recebimento da Fatura</a:t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278913" y="2094975"/>
            <a:ext cx="1381800" cy="8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Identificação da despesa</a:t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7278925" y="3429075"/>
            <a:ext cx="1381800" cy="76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Solicitação do cancelamento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253000" y="3479475"/>
            <a:ext cx="1154700" cy="66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Estorno do pagamento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Shape 162"/>
          <p:cNvCxnSpPr>
            <a:stCxn id="155" idx="3"/>
            <a:endCxn id="156" idx="1"/>
          </p:cNvCxnSpPr>
          <p:nvPr/>
        </p:nvCxnSpPr>
        <p:spPr>
          <a:xfrm>
            <a:off x="1396500" y="2521025"/>
            <a:ext cx="5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Shape 163"/>
          <p:cNvCxnSpPr>
            <a:stCxn id="156" idx="3"/>
            <a:endCxn id="157" idx="1"/>
          </p:cNvCxnSpPr>
          <p:nvPr/>
        </p:nvCxnSpPr>
        <p:spPr>
          <a:xfrm>
            <a:off x="2997213" y="2521025"/>
            <a:ext cx="54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Shape 164"/>
          <p:cNvCxnSpPr>
            <a:stCxn id="157" idx="3"/>
            <a:endCxn id="158" idx="1"/>
          </p:cNvCxnSpPr>
          <p:nvPr/>
        </p:nvCxnSpPr>
        <p:spPr>
          <a:xfrm flipH="1" rot="10800000">
            <a:off x="4788750" y="2504225"/>
            <a:ext cx="5541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Shape 165"/>
          <p:cNvCxnSpPr>
            <a:stCxn id="158" idx="3"/>
            <a:endCxn id="159" idx="1"/>
          </p:cNvCxnSpPr>
          <p:nvPr/>
        </p:nvCxnSpPr>
        <p:spPr>
          <a:xfrm>
            <a:off x="6724738" y="2504325"/>
            <a:ext cx="55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Shape 166"/>
          <p:cNvCxnSpPr>
            <a:stCxn id="159" idx="2"/>
            <a:endCxn id="160" idx="0"/>
          </p:cNvCxnSpPr>
          <p:nvPr/>
        </p:nvCxnSpPr>
        <p:spPr>
          <a:xfrm>
            <a:off x="7969813" y="2913675"/>
            <a:ext cx="0" cy="5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Shape 167"/>
          <p:cNvCxnSpPr>
            <a:stCxn id="161" idx="3"/>
            <a:endCxn id="160" idx="1"/>
          </p:cNvCxnSpPr>
          <p:nvPr/>
        </p:nvCxnSpPr>
        <p:spPr>
          <a:xfrm>
            <a:off x="6407700" y="3810075"/>
            <a:ext cx="87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que é PCI-DSS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92225" y="1556782"/>
            <a:ext cx="6066900" cy="3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Setembro de 2006.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Visa, Mastercard e American Express criaram um conselho 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 Recomendar as melhores práticas de segurança de dados.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Proteger consumidores e estabelecimentos comerciais.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Esse conselho é chamado PCI Council.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PCI DSS(</a:t>
            </a: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Payment Card Industry Security Standards Council</a:t>
            </a: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).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4125" y="1556775"/>
            <a:ext cx="1810734" cy="11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275" y="2735700"/>
            <a:ext cx="1743575" cy="10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1275" y="3760925"/>
            <a:ext cx="1743575" cy="687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595125" y="768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PCI-DSS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471450" y="1520900"/>
            <a:ext cx="2202300" cy="23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588" y="1303225"/>
            <a:ext cx="5966835" cy="36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Manter a rede de dados segura;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Proteger as informações de portadores de cartão de crédito;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Manter um programa de Gerenciamento de vulnerabilidades;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Implementar um forte controle de acessos;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  <a:highlight>
                  <a:srgbClr val="FFFFFF"/>
                </a:highlight>
              </a:rPr>
              <a:t>Manter uma política de segurança de informações.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646464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3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Aplicabilidade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89825" y="1990725"/>
            <a:ext cx="8135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  <a:highlight>
                  <a:schemeClr val="dk1"/>
                </a:highlight>
              </a:rPr>
              <a:t>Empresas </a:t>
            </a:r>
            <a:r>
              <a:rPr lang="pt-BR" sz="1700">
                <a:solidFill>
                  <a:srgbClr val="000000"/>
                </a:solidFill>
                <a:highlight>
                  <a:schemeClr val="dk1"/>
                </a:highlight>
              </a:rPr>
              <a:t>coletam, processam, armazenam e transmitem informação de cartão de crédito.</a:t>
            </a:r>
            <a:endParaRPr sz="17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  <a:highlight>
                  <a:schemeClr val="dk1"/>
                </a:highlight>
              </a:rPr>
              <a:t>A exceção fica com empresas que apenas emitem cartões de crédito ou autorizam transações.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