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9C7F47-53C7-4313-8498-C54CE7104EA2}">
  <a:tblStyle styleId="{B39C7F47-53C7-4313-8498-C54CE7104EA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601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656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624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8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280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0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55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04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35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9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62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644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9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13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89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‹nº›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Gerenciamento de riscos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Elton J. R. Oliveira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189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Matriz P x I com as respostas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23400" y="7484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200" dirty="0"/>
              <a:t>Risco 1:</a:t>
            </a:r>
            <a:r>
              <a:rPr lang="en" dirty="0"/>
              <a:t> </a:t>
            </a:r>
            <a:r>
              <a:rPr lang="en" sz="1200" dirty="0"/>
              <a:t>Não reunir documentação requerida.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" sz="1200" dirty="0"/>
              <a:t>Risco 2: Falta de equipamentos 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" sz="1200" dirty="0"/>
              <a:t>Risco 3: Contratação fora dos critérios de aceitação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854625" y="20759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{B39C7F47-53C7-4313-8498-C54CE7104EA2}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2" name="Shape 132"/>
          <p:cNvSpPr txBox="1"/>
          <p:nvPr/>
        </p:nvSpPr>
        <p:spPr>
          <a:xfrm>
            <a:off x="3975025" y="4468200"/>
            <a:ext cx="10548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IMPACTO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364200" y="4034225"/>
            <a:ext cx="3807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849048" y="4034225"/>
            <a:ext cx="2571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2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333899" y="4034225"/>
            <a:ext cx="2571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3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719825" y="4034225"/>
            <a:ext cx="3030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4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151650" y="4034225"/>
            <a:ext cx="3030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5</a:t>
            </a:r>
          </a:p>
        </p:txBody>
      </p:sp>
      <p:sp>
        <p:nvSpPr>
          <p:cNvPr id="138" name="Shape 138"/>
          <p:cNvSpPr txBox="1"/>
          <p:nvPr/>
        </p:nvSpPr>
        <p:spPr>
          <a:xfrm rot="-5400000">
            <a:off x="7729400" y="2778399"/>
            <a:ext cx="17832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PROBABILIDADE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3325" y="2075950"/>
            <a:ext cx="3030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5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63325" y="2456650"/>
            <a:ext cx="1914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4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63225" y="2838100"/>
            <a:ext cx="1914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3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63225" y="3219550"/>
            <a:ext cx="1914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2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63225" y="3600250"/>
            <a:ext cx="1914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Análise quantitativa do risco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Analisar numericamente probabilidade de um risco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Quantificar a exposição do risco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Riscos que requer maior atenção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Identificar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Custos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Cronograma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Objetivos de escopo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Exemplo valor monetário esperado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Lista dos riscos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Total valor monetário esperado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R$ </a:t>
            </a:r>
            <a:r>
              <a:rPr lang="en"/>
              <a:t>214.500,00</a:t>
            </a:r>
          </a:p>
        </p:txBody>
      </p:sp>
      <p:graphicFrame>
        <p:nvGraphicFramePr>
          <p:cNvPr id="156" name="Shape 156"/>
          <p:cNvGraphicFramePr/>
          <p:nvPr>
            <p:extLst>
              <p:ext uri="{D42A27DB-BD31-4B8C-83A1-F6EECF244321}">
                <p14:modId xmlns:p14="http://schemas.microsoft.com/office/powerpoint/2010/main" val="1141335891"/>
              </p:ext>
            </p:extLst>
          </p:nvPr>
        </p:nvGraphicFramePr>
        <p:xfrm>
          <a:off x="952500" y="2201107"/>
          <a:ext cx="7239000" cy="2011560"/>
        </p:xfrm>
        <a:graphic>
          <a:graphicData uri="http://schemas.openxmlformats.org/drawingml/2006/table">
            <a:tbl>
              <a:tblPr>
                <a:noFill/>
                <a:tableStyleId>{B39C7F47-53C7-4313-8498-C54CE7104EA2}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Risco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Probabilidade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Impacto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Valor esperado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Taxas de cambio elevadas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R$ 500.000,00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R$ 250.000,00</a:t>
                      </a:r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Roubo de carga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R$ 200.000,00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R$ 40.000,00</a:t>
                      </a:r>
                    </a:p>
                  </a:txBody>
                  <a:tcPr marL="91425" marR="91425" marT="91425" marB="91425" anchor="ctr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Chuvas fortes em janeiro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90%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R$ 5.000,00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R$ 4.500,00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Plano de resposta do risco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Conjunto de opções e ações para tratar ou reduzir impactos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Identifcação e designação de envolvidos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Eficácia do plano determina a evolução do risco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Deve ser apropriado a severidade do risco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Estimativa de custos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Seleção da melhor resposta entre várias opções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16239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Técnicas para o plano de resposta	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73509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200" dirty="0" smtClean="0"/>
              <a:t>Evitar</a:t>
            </a:r>
            <a:br>
              <a:rPr lang="en" sz="1200" dirty="0" smtClean="0"/>
            </a:br>
            <a:r>
              <a:rPr lang="en" sz="1200" dirty="0" smtClean="0"/>
              <a:t>Mudar </a:t>
            </a:r>
            <a:r>
              <a:rPr lang="en" sz="1200" dirty="0"/>
              <a:t>o plano para eliminar (contornar) o risco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 smtClean="0"/>
              <a:t>Transferir</a:t>
            </a:r>
            <a:br>
              <a:rPr lang="en" sz="1200" dirty="0" smtClean="0"/>
            </a:br>
            <a:r>
              <a:rPr lang="en" sz="1200" dirty="0" smtClean="0"/>
              <a:t>Delegar </a:t>
            </a:r>
            <a:r>
              <a:rPr lang="en" sz="1200" dirty="0"/>
              <a:t>o risco para uma outra parte </a:t>
            </a:r>
            <a:r>
              <a:rPr lang="en" sz="1200" dirty="0" smtClean="0"/>
              <a:t>envolvida</a:t>
            </a:r>
            <a:br>
              <a:rPr lang="en" sz="1200" dirty="0" smtClean="0"/>
            </a:br>
            <a:r>
              <a:rPr lang="en" sz="1200" dirty="0" smtClean="0"/>
              <a:t>	Não </a:t>
            </a:r>
            <a:r>
              <a:rPr lang="en" sz="1200" dirty="0"/>
              <a:t>elimina o risco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 smtClean="0"/>
              <a:t>Mitigar</a:t>
            </a:r>
            <a:br>
              <a:rPr lang="en" sz="1200" dirty="0" smtClean="0"/>
            </a:br>
            <a:r>
              <a:rPr lang="en" sz="1200" dirty="0" smtClean="0"/>
              <a:t>Reduzir consequências</a:t>
            </a:r>
            <a:br>
              <a:rPr lang="en" sz="1200" dirty="0" smtClean="0"/>
            </a:br>
            <a:r>
              <a:rPr lang="en" sz="1200" dirty="0" smtClean="0"/>
              <a:t>Atuação pró-ativa</a:t>
            </a:r>
            <a:br>
              <a:rPr lang="en" sz="1200" dirty="0" smtClean="0"/>
            </a:br>
            <a:r>
              <a:rPr lang="en" sz="1200" dirty="0" smtClean="0"/>
              <a:t>Tomar </a:t>
            </a:r>
            <a:r>
              <a:rPr lang="en" sz="1200" dirty="0"/>
              <a:t>ações cedo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200" dirty="0" smtClean="0"/>
              <a:t>Aceitar</a:t>
            </a:r>
            <a:br>
              <a:rPr lang="en" sz="1200" dirty="0" smtClean="0"/>
            </a:br>
            <a:r>
              <a:rPr lang="en" sz="1200" dirty="0" smtClean="0"/>
              <a:t>Continuar </a:t>
            </a:r>
            <a:r>
              <a:rPr lang="en" sz="1200" dirty="0"/>
              <a:t>com o </a:t>
            </a:r>
            <a:r>
              <a:rPr lang="en" sz="1200" dirty="0" smtClean="0"/>
              <a:t>planejado</a:t>
            </a:r>
            <a:br>
              <a:rPr lang="en" sz="1200" dirty="0" smtClean="0"/>
            </a:br>
            <a:r>
              <a:rPr lang="en" sz="1200" dirty="0" smtClean="0"/>
              <a:t>Desenvolver </a:t>
            </a:r>
            <a:r>
              <a:rPr lang="en" sz="1200" dirty="0"/>
              <a:t>plano de contingência para quando ocorrer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16239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Riscos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735092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 sz="1200" dirty="0"/>
              <a:t>RISCO é um evento ou condição incerta que, se ocorrer, provocará um efeito positivo ou negativo, em um ou mais objetivos.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 sz="1200" dirty="0"/>
              <a:t>Escopo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 sz="1200" dirty="0"/>
              <a:t>Prazo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 sz="1200" dirty="0"/>
              <a:t>Custo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 sz="1200" dirty="0"/>
              <a:t>Qualidade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 sz="1200" dirty="0"/>
              <a:t>Processo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 sz="1200" dirty="0"/>
              <a:t>Riscos positivos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 sz="1200" dirty="0"/>
              <a:t>Oportunidades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 sz="1200" dirty="0"/>
              <a:t>Riscos </a:t>
            </a:r>
            <a:r>
              <a:rPr lang="en" sz="1200" dirty="0" smtClean="0"/>
              <a:t>negativos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 sz="1200" dirty="0"/>
              <a:t>Ameaças</a:t>
            </a:r>
          </a:p>
        </p:txBody>
      </p:sp>
      <p:pic>
        <p:nvPicPr>
          <p:cNvPr id="67" name="Shape 67" descr="risc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738" y="1552055"/>
            <a:ext cx="3841574" cy="19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Tipos de riscos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Riscos de mercado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Riscos de crédito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Riscos operacionais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Riscos de fator humano</a:t>
            </a:r>
          </a:p>
        </p:txBody>
      </p:sp>
      <p:pic>
        <p:nvPicPr>
          <p:cNvPr id="74" name="Shape 74" descr="51-jpWC3hML._SX329_BO1,204,203,200_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422" y="445022"/>
            <a:ext cx="2403375" cy="36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12269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Riscos de mercado	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784969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Mudanças nos preços e nas taxas no mercado financeiro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Redução no valor das posições de um título ou de uma carteira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Flutuações de preços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Oscilações das commodities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Perdas devido variações nos derivativos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Oscilações nas taxas de câmbio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Questões regulatórios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Tributárias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Riscos de crédito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Risco de não recebimento de valores contratados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Incapacidade econômico-financeira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Inadimplência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Cliente efetua compras a prazo, e deixa de honrar o compromisso do pagamento</a:t>
            </a:r>
            <a:r>
              <a:rPr lang="en" dirty="0" smtClean="0"/>
              <a:t>.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en" dirty="0"/>
              <a:t>Ações</a:t>
            </a:r>
          </a:p>
          <a:p>
            <a:pPr marL="914400" lvl="1" indent="-228600">
              <a:spcBef>
                <a:spcPts val="0"/>
              </a:spcBef>
              <a:buChar char="◆"/>
            </a:pPr>
            <a:r>
              <a:rPr lang="en" dirty="0"/>
              <a:t>Análise de crédito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Riscos operacionais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Processos internos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Falhas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Deficiências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Inadequação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Pessoas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Sistemas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Efeitos externos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Riscos de fator humano	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Erros humanos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Deriva de um risco operacional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Ex. Aperta um botão no momento errado, deletar um banco de dados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Afeta financeiramente e/ou moralmente a organizaçao.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Análise qualitativa do risco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Avaliar impacto e probabilidade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Prioriza de acordo com efeitos causados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Têndencias pode direcionar ações da gerência</a:t>
            </a:r>
          </a:p>
        </p:txBody>
      </p:sp>
      <p:pic>
        <p:nvPicPr>
          <p:cNvPr id="105" name="Shape 105" descr="images-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801" y="1873601"/>
            <a:ext cx="2462825" cy="24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Matriz probabilidade x impacto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Utilizada para combinar as avaliações de probabilidade e impacto e determinar a prioridade ou grau do risco.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854625" y="20759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{B39C7F47-53C7-4313-8498-C54CE7104EA2}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3" name="Shape 113"/>
          <p:cNvSpPr txBox="1"/>
          <p:nvPr/>
        </p:nvSpPr>
        <p:spPr>
          <a:xfrm>
            <a:off x="3975025" y="4468200"/>
            <a:ext cx="10548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44100" y="4034225"/>
            <a:ext cx="11634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Muito baixa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725412" y="4034225"/>
            <a:ext cx="7317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Baixa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107872" y="4034225"/>
            <a:ext cx="8433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Média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638375" y="4034225"/>
            <a:ext cx="6579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Alta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851550" y="4034225"/>
            <a:ext cx="10548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Muito Alta</a:t>
            </a:r>
          </a:p>
        </p:txBody>
      </p:sp>
      <p:sp>
        <p:nvSpPr>
          <p:cNvPr id="119" name="Shape 119"/>
          <p:cNvSpPr txBox="1"/>
          <p:nvPr/>
        </p:nvSpPr>
        <p:spPr>
          <a:xfrm rot="-5400000">
            <a:off x="7729400" y="2778399"/>
            <a:ext cx="17832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PROBABILIDADE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22925" y="2075950"/>
            <a:ext cx="8433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Muito baixa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2925" y="2456650"/>
            <a:ext cx="7317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Baixa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22925" y="2838100"/>
            <a:ext cx="7317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Média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22925" y="3219550"/>
            <a:ext cx="7317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Alta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2925" y="3600250"/>
            <a:ext cx="7317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Muito Alta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414</Words>
  <Application>Microsoft Office PowerPoint</Application>
  <PresentationFormat>Apresentação na tela 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Proxima Nova</vt:lpstr>
      <vt:lpstr>Arial</vt:lpstr>
      <vt:lpstr>spearmint</vt:lpstr>
      <vt:lpstr>Gerenciamento de riscos</vt:lpstr>
      <vt:lpstr>Riscos</vt:lpstr>
      <vt:lpstr>Tipos de riscos </vt:lpstr>
      <vt:lpstr>Riscos de mercado </vt:lpstr>
      <vt:lpstr>Riscos de crédito</vt:lpstr>
      <vt:lpstr>Riscos operacionais</vt:lpstr>
      <vt:lpstr>Riscos de fator humano </vt:lpstr>
      <vt:lpstr>Análise qualitativa do risco</vt:lpstr>
      <vt:lpstr>Matriz probabilidade x impacto</vt:lpstr>
      <vt:lpstr>Matriz P x I com as respostas</vt:lpstr>
      <vt:lpstr>Análise quantitativa do risco</vt:lpstr>
      <vt:lpstr>Exemplo valor monetário esperado</vt:lpstr>
      <vt:lpstr>Plano de resposta do risco</vt:lpstr>
      <vt:lpstr>Técnicas para o plano de resposta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riscos</dc:title>
  <cp:lastModifiedBy>Elton Jhony</cp:lastModifiedBy>
  <cp:revision>2</cp:revision>
  <dcterms:modified xsi:type="dcterms:W3CDTF">2016-06-16T00:06:56Z</dcterms:modified>
</cp:coreProperties>
</file>