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58" r:id="rId2"/>
    <p:sldId id="259" r:id="rId3"/>
    <p:sldId id="260" r:id="rId4"/>
    <p:sldId id="261" r:id="rId5"/>
    <p:sldId id="262" r:id="rId6"/>
    <p:sldId id="263" r:id="rId7"/>
    <p:sldId id="264" r:id="rId8"/>
    <p:sldId id="265" r:id="rId9"/>
    <p:sldId id="266" r:id="rId10"/>
    <p:sldId id="268" r:id="rId11"/>
    <p:sldId id="275" r:id="rId12"/>
    <p:sldId id="267" r:id="rId13"/>
    <p:sldId id="269" r:id="rId14"/>
    <p:sldId id="270" r:id="rId15"/>
    <p:sldId id="271" r:id="rId16"/>
    <p:sldId id="272" r:id="rId17"/>
    <p:sldId id="273" r:id="rId18"/>
    <p:sldId id="274"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9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7E3F99-D12F-4954-A61D-F49FB68D10A3}" type="datetimeFigureOut">
              <a:rPr lang="pt-BR" smtClean="0"/>
              <a:t>9/jun - qui</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15F320-5C10-46D6-873B-718ABBD496FB}" type="slidenum">
              <a:rPr lang="pt-BR" smtClean="0"/>
              <a:t>‹nº›</a:t>
            </a:fld>
            <a:endParaRPr lang="pt-BR"/>
          </a:p>
        </p:txBody>
      </p:sp>
    </p:spTree>
    <p:extLst>
      <p:ext uri="{BB962C8B-B14F-4D97-AF65-F5344CB8AC3E}">
        <p14:creationId xmlns:p14="http://schemas.microsoft.com/office/powerpoint/2010/main" val="9486114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10" name="Picture 9" descr="GGFD2166TRA Raw.tif"/>
          <p:cNvPicPr>
            <a:picLocks noChangeAspect="1"/>
          </p:cNvPicPr>
          <p:nvPr userDrawn="1"/>
        </p:nvPicPr>
        <p:blipFill rotWithShape="1">
          <a:blip r:embed="rId2" cstate="print">
            <a:extLst>
              <a:ext uri="{28A0092B-C50C-407E-A947-70E740481C1C}">
                <a14:useLocalDpi xmlns:a14="http://schemas.microsoft.com/office/drawing/2010/main" val="0"/>
              </a:ext>
            </a:extLst>
          </a:blip>
          <a:srcRect l="361" t="2151" r="9181" b="11114"/>
          <a:stretch/>
        </p:blipFill>
        <p:spPr>
          <a:xfrm>
            <a:off x="-1" y="0"/>
            <a:ext cx="9144001" cy="5949280"/>
          </a:xfrm>
          <a:prstGeom prst="rect">
            <a:avLst/>
          </a:prstGeom>
        </p:spPr>
      </p:pic>
      <p:sp>
        <p:nvSpPr>
          <p:cNvPr id="4" name="Espaço Reservado para Data 3"/>
          <p:cNvSpPr>
            <a:spLocks noGrp="1"/>
          </p:cNvSpPr>
          <p:nvPr>
            <p:ph type="dt" sz="half" idx="10"/>
          </p:nvPr>
        </p:nvSpPr>
        <p:spPr/>
        <p:txBody>
          <a:bodyPr/>
          <a:lstStyle/>
          <a:p>
            <a:fld id="{2E60D82F-4EDC-49F1-9B28-C237C8B75C57}" type="datetimeFigureOut">
              <a:rPr lang="pt-BR" smtClean="0"/>
              <a:t>9/jun - qui</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4A9C17-C46A-4EA9-988B-65082669AAE1}" type="slidenum">
              <a:rPr lang="pt-BR" smtClean="0"/>
              <a:t>‹nº›</a:t>
            </a:fld>
            <a:endParaRPr lang="pt-BR"/>
          </a:p>
        </p:txBody>
      </p:sp>
      <p:pic>
        <p:nvPicPr>
          <p:cNvPr id="12" name="Imagem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3528" y="404665"/>
            <a:ext cx="4375472" cy="612990"/>
          </a:xfrm>
          <a:prstGeom prst="rect">
            <a:avLst/>
          </a:prstGeom>
        </p:spPr>
      </p:pic>
      <p:pic>
        <p:nvPicPr>
          <p:cNvPr id="3" name="Imagem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464277"/>
            <a:ext cx="9144000" cy="1393723"/>
          </a:xfrm>
          <a:prstGeom prst="rect">
            <a:avLst/>
          </a:prstGeom>
        </p:spPr>
      </p:pic>
      <p:pic>
        <p:nvPicPr>
          <p:cNvPr id="9" name="Imagem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99792" y="5949279"/>
            <a:ext cx="1368152" cy="736867"/>
          </a:xfrm>
          <a:prstGeom prst="rect">
            <a:avLst/>
          </a:prstGeom>
        </p:spPr>
      </p:pic>
    </p:spTree>
    <p:extLst>
      <p:ext uri="{BB962C8B-B14F-4D97-AF65-F5344CB8AC3E}">
        <p14:creationId xmlns:p14="http://schemas.microsoft.com/office/powerpoint/2010/main" val="420653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pic>
        <p:nvPicPr>
          <p:cNvPr id="10" name="Picture 9" descr="GGFD2166TRA Raw.tif"/>
          <p:cNvPicPr>
            <a:picLocks noChangeAspect="1"/>
          </p:cNvPicPr>
          <p:nvPr userDrawn="1"/>
        </p:nvPicPr>
        <p:blipFill rotWithShape="1">
          <a:blip r:embed="rId2" cstate="print">
            <a:extLst>
              <a:ext uri="{28A0092B-C50C-407E-A947-70E740481C1C}">
                <a14:useLocalDpi xmlns:a14="http://schemas.microsoft.com/office/drawing/2010/main" val="0"/>
              </a:ext>
            </a:extLst>
          </a:blip>
          <a:srcRect l="361" t="2151" r="9181" b="13214"/>
          <a:stretch/>
        </p:blipFill>
        <p:spPr>
          <a:xfrm>
            <a:off x="-1" y="0"/>
            <a:ext cx="9144001" cy="5805264"/>
          </a:xfrm>
          <a:prstGeom prst="rect">
            <a:avLst/>
          </a:prstGeom>
        </p:spPr>
      </p:pic>
      <p:sp>
        <p:nvSpPr>
          <p:cNvPr id="4" name="Espaço Reservado para Data 3"/>
          <p:cNvSpPr>
            <a:spLocks noGrp="1"/>
          </p:cNvSpPr>
          <p:nvPr>
            <p:ph type="dt" sz="half" idx="10"/>
          </p:nvPr>
        </p:nvSpPr>
        <p:spPr/>
        <p:txBody>
          <a:bodyPr/>
          <a:lstStyle/>
          <a:p>
            <a:fld id="{2E60D82F-4EDC-49F1-9B28-C237C8B75C57}" type="datetimeFigureOut">
              <a:rPr lang="pt-BR" smtClean="0"/>
              <a:t>9/jun - qui</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4A9C17-C46A-4EA9-988B-65082669AAE1}" type="slidenum">
              <a:rPr lang="pt-BR" smtClean="0"/>
              <a:t>‹nº›</a:t>
            </a:fld>
            <a:endParaRPr lang="pt-BR"/>
          </a:p>
        </p:txBody>
      </p:sp>
      <p:pic>
        <p:nvPicPr>
          <p:cNvPr id="12" name="Imagem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3528" y="404665"/>
            <a:ext cx="4375472" cy="612990"/>
          </a:xfrm>
          <a:prstGeom prst="rect">
            <a:avLst/>
          </a:prstGeom>
        </p:spPr>
      </p:pic>
      <p:pic>
        <p:nvPicPr>
          <p:cNvPr id="2" name="Imagem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465170"/>
            <a:ext cx="9144000" cy="1393161"/>
          </a:xfrm>
          <a:prstGeom prst="rect">
            <a:avLst/>
          </a:prstGeom>
        </p:spPr>
      </p:pic>
      <p:pic>
        <p:nvPicPr>
          <p:cNvPr id="3" name="Imagem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586743" y="6021288"/>
            <a:ext cx="1337185" cy="720080"/>
          </a:xfrm>
          <a:prstGeom prst="rect">
            <a:avLst/>
          </a:prstGeom>
        </p:spPr>
      </p:pic>
    </p:spTree>
    <p:extLst>
      <p:ext uri="{BB962C8B-B14F-4D97-AF65-F5344CB8AC3E}">
        <p14:creationId xmlns:p14="http://schemas.microsoft.com/office/powerpoint/2010/main" val="3008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2E60D82F-4EDC-49F1-9B28-C237C8B75C57}" type="datetimeFigureOut">
              <a:rPr lang="pt-BR" smtClean="0"/>
              <a:t>9/jun - qui</a:t>
            </a:fld>
            <a:endParaRPr lang="pt-BR"/>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4F4A9C17-C46A-4EA9-988B-65082669AAE1}" type="slidenum">
              <a:rPr lang="pt-BR" smtClean="0"/>
              <a:t>‹nº›</a:t>
            </a:fld>
            <a:endParaRPr lang="pt-BR"/>
          </a:p>
        </p:txBody>
      </p:sp>
      <p:pic>
        <p:nvPicPr>
          <p:cNvPr id="6" name="Imagem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464277"/>
            <a:ext cx="9144000" cy="1393723"/>
          </a:xfrm>
          <a:prstGeom prst="rect">
            <a:avLst/>
          </a:prstGeom>
        </p:spPr>
      </p:pic>
      <p:pic>
        <p:nvPicPr>
          <p:cNvPr id="7" name="Imagem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9792" y="5949279"/>
            <a:ext cx="1368152" cy="736867"/>
          </a:xfrm>
          <a:prstGeom prst="rect">
            <a:avLst/>
          </a:prstGeom>
        </p:spPr>
      </p:pic>
    </p:spTree>
    <p:extLst>
      <p:ext uri="{BB962C8B-B14F-4D97-AF65-F5344CB8AC3E}">
        <p14:creationId xmlns:p14="http://schemas.microsoft.com/office/powerpoint/2010/main" val="171897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2E60D82F-4EDC-49F1-9B28-C237C8B75C57}" type="datetimeFigureOut">
              <a:rPr lang="pt-BR" smtClean="0"/>
              <a:t>9/jun - qui</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F4A9C17-C46A-4EA9-988B-65082669AAE1}" type="slidenum">
              <a:rPr lang="pt-BR" smtClean="0"/>
              <a:t>‹nº›</a:t>
            </a:fld>
            <a:endParaRPr lang="pt-BR"/>
          </a:p>
        </p:txBody>
      </p:sp>
      <p:pic>
        <p:nvPicPr>
          <p:cNvPr id="6" name="Imagem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464839"/>
            <a:ext cx="9144000" cy="1393161"/>
          </a:xfrm>
          <a:prstGeom prst="rect">
            <a:avLst/>
          </a:prstGeom>
        </p:spPr>
      </p:pic>
      <p:pic>
        <p:nvPicPr>
          <p:cNvPr id="8" name="Imagem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86743" y="6021288"/>
            <a:ext cx="1337185" cy="720080"/>
          </a:xfrm>
          <a:prstGeom prst="rect">
            <a:avLst/>
          </a:prstGeom>
        </p:spPr>
      </p:pic>
    </p:spTree>
    <p:extLst>
      <p:ext uri="{BB962C8B-B14F-4D97-AF65-F5344CB8AC3E}">
        <p14:creationId xmlns:p14="http://schemas.microsoft.com/office/powerpoint/2010/main" val="14535955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0D82F-4EDC-49F1-9B28-C237C8B75C57}" type="datetimeFigureOut">
              <a:rPr lang="pt-BR" smtClean="0"/>
              <a:t>9/jun - qui</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A9C17-C46A-4EA9-988B-65082669AAE1}" type="slidenum">
              <a:rPr lang="pt-BR" smtClean="0"/>
              <a:t>‹nº›</a:t>
            </a:fld>
            <a:endParaRPr lang="pt-BR"/>
          </a:p>
        </p:txBody>
      </p:sp>
    </p:spTree>
    <p:extLst>
      <p:ext uri="{BB962C8B-B14F-4D97-AF65-F5344CB8AC3E}">
        <p14:creationId xmlns:p14="http://schemas.microsoft.com/office/powerpoint/2010/main" val="1534045758"/>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1"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solidFill>
                  <a:schemeClr val="tx2">
                    <a:lumMod val="75000"/>
                  </a:schemeClr>
                </a:solidFill>
              </a:rPr>
              <a:t>Base de conhecimento</a:t>
            </a:r>
            <a:br>
              <a:rPr lang="pt-BR" dirty="0">
                <a:solidFill>
                  <a:schemeClr val="tx2">
                    <a:lumMod val="75000"/>
                  </a:schemeClr>
                </a:solidFill>
              </a:rPr>
            </a:br>
            <a:r>
              <a:rPr lang="pt-BR" sz="3200" dirty="0">
                <a:solidFill>
                  <a:schemeClr val="tx2">
                    <a:lumMod val="75000"/>
                  </a:schemeClr>
                </a:solidFill>
              </a:rPr>
              <a:t>Sugerida pela ITIL®</a:t>
            </a:r>
          </a:p>
        </p:txBody>
      </p:sp>
      <p:pic>
        <p:nvPicPr>
          <p:cNvPr id="1028" name="Picture 4" descr="http://knowledgelover.com/core/image/Brain-Gam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133" y="1628800"/>
            <a:ext cx="3967734" cy="387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87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074"/>
          <p:cNvSpPr>
            <a:spLocks noGrp="1" noChangeArrowheads="1"/>
          </p:cNvSpPr>
          <p:nvPr>
            <p:ph type="title"/>
          </p:nvPr>
        </p:nvSpPr>
        <p:spPr>
          <a:xfrm>
            <a:off x="179512" y="116632"/>
            <a:ext cx="8784976" cy="792088"/>
          </a:xfrm>
          <a:noFill/>
          <a:ln/>
        </p:spPr>
        <p:txBody>
          <a:bodyPr>
            <a:noAutofit/>
          </a:bodyPr>
          <a:lstStyle/>
          <a:p>
            <a:r>
              <a:rPr lang="pt-BR" altLang="pt-BR" sz="3600" dirty="0">
                <a:solidFill>
                  <a:schemeClr val="tx2">
                    <a:lumMod val="75000"/>
                  </a:schemeClr>
                </a:solidFill>
              </a:rPr>
              <a:t>Exemplo de um </a:t>
            </a:r>
            <a:r>
              <a:rPr lang="pt-BR" altLang="pt-BR" sz="3600" dirty="0" err="1">
                <a:solidFill>
                  <a:schemeClr val="tx2">
                    <a:lumMod val="75000"/>
                  </a:schemeClr>
                </a:solidFill>
              </a:rPr>
              <a:t>Template</a:t>
            </a:r>
            <a:endParaRPr lang="pt-BR" altLang="pt-BR" sz="3600" dirty="0">
              <a:solidFill>
                <a:schemeClr val="tx2">
                  <a:lumMod val="75000"/>
                </a:schemeClr>
              </a:solidFill>
            </a:endParaRPr>
          </a:p>
        </p:txBody>
      </p:sp>
      <p:sp>
        <p:nvSpPr>
          <p:cNvPr id="9" name="Retângulo 8"/>
          <p:cNvSpPr/>
          <p:nvPr/>
        </p:nvSpPr>
        <p:spPr>
          <a:xfrm>
            <a:off x="430943" y="1005929"/>
            <a:ext cx="8282111" cy="1005403"/>
          </a:xfrm>
          <a:prstGeom prst="rect">
            <a:avLst/>
          </a:prstGeom>
        </p:spPr>
        <p:txBody>
          <a:bodyPr wrap="square">
            <a:spAutoFit/>
          </a:bodyPr>
          <a:lstStyle/>
          <a:p>
            <a:pPr algn="just">
              <a:lnSpc>
                <a:spcPct val="150000"/>
              </a:lnSpc>
              <a:spcAft>
                <a:spcPts val="1000"/>
              </a:spcAft>
            </a:pPr>
            <a:r>
              <a:rPr lang="pt-BR" b="1"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Título</a:t>
            </a:r>
          </a:p>
          <a:p>
            <a:pPr algn="just">
              <a:lnSpc>
                <a:spcPct val="150000"/>
              </a:lnSpc>
              <a:spcAft>
                <a:spcPts val="1000"/>
              </a:spcAft>
            </a:pPr>
            <a:r>
              <a:rPr lang="pt-BR" sz="16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Descrever o erro em si, ou a situação de forma reduzida.</a:t>
            </a:r>
            <a:endPar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10" name="Retângulo 9"/>
          <p:cNvSpPr/>
          <p:nvPr/>
        </p:nvSpPr>
        <p:spPr>
          <a:xfrm>
            <a:off x="430944" y="3646011"/>
            <a:ext cx="8282111" cy="1872307"/>
          </a:xfrm>
          <a:prstGeom prst="rect">
            <a:avLst/>
          </a:prstGeom>
        </p:spPr>
        <p:txBody>
          <a:bodyPr wrap="square">
            <a:spAutoFit/>
          </a:bodyPr>
          <a:lstStyle/>
          <a:p>
            <a:pPr algn="just">
              <a:lnSpc>
                <a:spcPct val="150000"/>
              </a:lnSpc>
              <a:spcAft>
                <a:spcPts val="1000"/>
              </a:spcAft>
            </a:pPr>
            <a:r>
              <a:rPr lang="pt-BR" b="1"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Causa</a:t>
            </a:r>
          </a:p>
          <a:p>
            <a:pPr algn="just">
              <a:lnSpc>
                <a:spcPct val="150000"/>
              </a:lnSpc>
              <a:spcAft>
                <a:spcPts val="1000"/>
              </a:spcAft>
            </a:pPr>
            <a:r>
              <a:rPr lang="pt-BR" sz="16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Nesse campo, informe o que ocasiona essa situação, de forma técnica, por exemplo:  Essa situação ocorre devido à falta de um componente X.</a:t>
            </a:r>
          </a:p>
          <a:p>
            <a:pPr algn="just">
              <a:lnSpc>
                <a:spcPct val="150000"/>
              </a:lnSpc>
              <a:spcAft>
                <a:spcPts val="1000"/>
              </a:spcAft>
            </a:pP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1" name="Retângulo 10"/>
          <p:cNvSpPr/>
          <p:nvPr/>
        </p:nvSpPr>
        <p:spPr>
          <a:xfrm>
            <a:off x="430944" y="2094821"/>
            <a:ext cx="8282111" cy="1918474"/>
          </a:xfrm>
          <a:prstGeom prst="rect">
            <a:avLst/>
          </a:prstGeom>
        </p:spPr>
        <p:txBody>
          <a:bodyPr wrap="square">
            <a:spAutoFit/>
          </a:bodyPr>
          <a:lstStyle/>
          <a:p>
            <a:pPr algn="just">
              <a:lnSpc>
                <a:spcPct val="150000"/>
              </a:lnSpc>
              <a:spcAft>
                <a:spcPts val="1000"/>
              </a:spcAft>
            </a:pPr>
            <a:r>
              <a:rPr lang="pt-BR" b="1"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Sintomas</a:t>
            </a:r>
          </a:p>
          <a:p>
            <a:pPr algn="just">
              <a:lnSpc>
                <a:spcPct val="150000"/>
              </a:lnSpc>
              <a:spcAft>
                <a:spcPts val="1000"/>
              </a:spcAft>
            </a:pPr>
            <a:r>
              <a:rPr lang="pt-BR" sz="16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Descreva os sintomas que o sistema apresenta, como comportamentos inesperados, telas, mensagens e eventos de erro incluindo os códigos, para pesquisa</a:t>
            </a: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a:t>
            </a:r>
          </a:p>
          <a:p>
            <a:pPr algn="just">
              <a:lnSpc>
                <a:spcPct val="150000"/>
              </a:lnSpc>
              <a:spcAft>
                <a:spcPts val="1000"/>
              </a:spcAft>
            </a:pP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2421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23528" y="692696"/>
            <a:ext cx="8282111" cy="2380139"/>
          </a:xfrm>
          <a:prstGeom prst="rect">
            <a:avLst/>
          </a:prstGeom>
        </p:spPr>
        <p:txBody>
          <a:bodyPr wrap="square">
            <a:spAutoFit/>
          </a:bodyPr>
          <a:lstStyle/>
          <a:p>
            <a:pPr algn="just">
              <a:lnSpc>
                <a:spcPct val="150000"/>
              </a:lnSpc>
              <a:spcAft>
                <a:spcPts val="1000"/>
              </a:spcAft>
            </a:pPr>
            <a:r>
              <a:rPr lang="pt-BR" b="1"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Resolução</a:t>
            </a:r>
          </a:p>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Nesse campo, defina o que foi feito para corrigir e como proceder passo a passo, seja a inserção de informações em chaves de registro, a aplicação de um </a:t>
            </a:r>
            <a:r>
              <a:rPr lang="pt-BR" dirty="0" err="1">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update</a:t>
            </a: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 entre outras informações</a:t>
            </a:r>
            <a:r>
              <a:rPr lang="pt-BR" b="1"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a:t>
            </a:r>
          </a:p>
          <a:p>
            <a:pPr algn="just">
              <a:lnSpc>
                <a:spcPct val="150000"/>
              </a:lnSpc>
              <a:spcAft>
                <a:spcPts val="1000"/>
              </a:spcAft>
            </a:pP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5" name="Retângulo 4"/>
          <p:cNvSpPr/>
          <p:nvPr/>
        </p:nvSpPr>
        <p:spPr>
          <a:xfrm>
            <a:off x="322788" y="3072835"/>
            <a:ext cx="8282111" cy="1918987"/>
          </a:xfrm>
          <a:prstGeom prst="rect">
            <a:avLst/>
          </a:prstGeom>
        </p:spPr>
        <p:txBody>
          <a:bodyPr wrap="square">
            <a:spAutoFit/>
          </a:bodyPr>
          <a:lstStyle/>
          <a:p>
            <a:pPr algn="just">
              <a:lnSpc>
                <a:spcPct val="150000"/>
              </a:lnSpc>
              <a:spcAft>
                <a:spcPts val="1000"/>
              </a:spcAft>
            </a:pPr>
            <a:r>
              <a:rPr lang="pt-BR" b="1"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Esse artigo aplica-se</a:t>
            </a:r>
          </a:p>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Inserir aqui informações da versão do software ou combinação de situação, determinada configuração, entre outras informações</a:t>
            </a:r>
          </a:p>
          <a:p>
            <a:pPr algn="just">
              <a:lnSpc>
                <a:spcPct val="150000"/>
              </a:lnSpc>
              <a:spcAft>
                <a:spcPts val="1000"/>
              </a:spcAft>
            </a:pP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6407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p:nvPr/>
        </p:nvPicPr>
        <p:blipFill>
          <a:blip r:embed="rId2">
            <a:extLst>
              <a:ext uri="{28A0092B-C50C-407E-A947-70E740481C1C}">
                <a14:useLocalDpi xmlns:a14="http://schemas.microsoft.com/office/drawing/2010/main" val="0"/>
              </a:ext>
            </a:extLst>
          </a:blip>
          <a:stretch>
            <a:fillRect/>
          </a:stretch>
        </p:blipFill>
        <p:spPr>
          <a:xfrm>
            <a:off x="0" y="0"/>
            <a:ext cx="9144000" cy="6883330"/>
          </a:xfrm>
          <a:prstGeom prst="rect">
            <a:avLst/>
          </a:prstGeom>
        </p:spPr>
      </p:pic>
    </p:spTree>
    <p:extLst>
      <p:ext uri="{BB962C8B-B14F-4D97-AF65-F5344CB8AC3E}">
        <p14:creationId xmlns:p14="http://schemas.microsoft.com/office/powerpoint/2010/main" val="358646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074"/>
          <p:cNvSpPr>
            <a:spLocks noGrp="1" noChangeArrowheads="1"/>
          </p:cNvSpPr>
          <p:nvPr>
            <p:ph type="title"/>
          </p:nvPr>
        </p:nvSpPr>
        <p:spPr>
          <a:xfrm>
            <a:off x="179512" y="116632"/>
            <a:ext cx="8784976" cy="792088"/>
          </a:xfrm>
          <a:noFill/>
          <a:ln/>
        </p:spPr>
        <p:txBody>
          <a:bodyPr>
            <a:noAutofit/>
          </a:bodyPr>
          <a:lstStyle/>
          <a:p>
            <a:r>
              <a:rPr lang="pt-BR" altLang="pt-BR" sz="3600" dirty="0">
                <a:solidFill>
                  <a:schemeClr val="tx2">
                    <a:lumMod val="75000"/>
                  </a:schemeClr>
                </a:solidFill>
              </a:rPr>
              <a:t>Regras de Ouro</a:t>
            </a:r>
          </a:p>
        </p:txBody>
      </p:sp>
      <p:sp>
        <p:nvSpPr>
          <p:cNvPr id="4" name="Retângulo 3"/>
          <p:cNvSpPr/>
          <p:nvPr/>
        </p:nvSpPr>
        <p:spPr>
          <a:xfrm>
            <a:off x="407113" y="764704"/>
            <a:ext cx="8329773" cy="872034"/>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Escreva o artigo como que se estivesse explanando para uma pessoa sem conhecimento algum sobre o produto.</a:t>
            </a:r>
          </a:p>
        </p:txBody>
      </p:sp>
      <p:sp>
        <p:nvSpPr>
          <p:cNvPr id="5" name="Retângulo 4"/>
          <p:cNvSpPr/>
          <p:nvPr/>
        </p:nvSpPr>
        <p:spPr>
          <a:xfrm>
            <a:off x="405661" y="1636738"/>
            <a:ext cx="8329773" cy="872034"/>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Antes de criar o artigo, pesquise e identifique se já não há um artigo abordando o mesmo tema, evite duplicidade.</a:t>
            </a:r>
          </a:p>
        </p:txBody>
      </p:sp>
      <p:sp>
        <p:nvSpPr>
          <p:cNvPr id="6" name="Retângulo 5"/>
          <p:cNvSpPr/>
          <p:nvPr/>
        </p:nvSpPr>
        <p:spPr>
          <a:xfrm>
            <a:off x="405660" y="2561272"/>
            <a:ext cx="8329773" cy="1287532"/>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Faça alguns elos de ligação por exemplo: – O líder ter contato com os arquitetos ou responsáveis pelos produtos para ajudar a definir se o artigo é consistente e deve realmente existir</a:t>
            </a:r>
          </a:p>
        </p:txBody>
      </p:sp>
      <p:sp>
        <p:nvSpPr>
          <p:cNvPr id="7" name="Retângulo 6"/>
          <p:cNvSpPr/>
          <p:nvPr/>
        </p:nvSpPr>
        <p:spPr>
          <a:xfrm>
            <a:off x="378919" y="3933056"/>
            <a:ext cx="8329773" cy="1287532"/>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Dê prêmios simbólicos aos que mais contribuíram em artigos no mês e com qualidade e até artigos destaques, com camisetas personalizadas, canecas, livros técnicos, vouchers para certificações, etc.</a:t>
            </a:r>
          </a:p>
        </p:txBody>
      </p:sp>
    </p:spTree>
    <p:extLst>
      <p:ext uri="{BB962C8B-B14F-4D97-AF65-F5344CB8AC3E}">
        <p14:creationId xmlns:p14="http://schemas.microsoft.com/office/powerpoint/2010/main" val="323358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074"/>
          <p:cNvSpPr txBox="1">
            <a:spLocks noChangeArrowheads="1"/>
          </p:cNvSpPr>
          <p:nvPr/>
        </p:nvSpPr>
        <p:spPr>
          <a:xfrm>
            <a:off x="179512" y="116632"/>
            <a:ext cx="8784976" cy="792088"/>
          </a:xfrm>
          <a:prstGeom prst="rect">
            <a:avLst/>
          </a:prstGeom>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altLang="pt-BR" sz="3600" dirty="0">
                <a:solidFill>
                  <a:schemeClr val="tx2">
                    <a:lumMod val="75000"/>
                  </a:schemeClr>
                </a:solidFill>
              </a:rPr>
              <a:t>Possuir um Glossário Técnico</a:t>
            </a:r>
          </a:p>
        </p:txBody>
      </p:sp>
      <p:sp>
        <p:nvSpPr>
          <p:cNvPr id="4" name="Retângulo 3"/>
          <p:cNvSpPr/>
          <p:nvPr/>
        </p:nvSpPr>
        <p:spPr>
          <a:xfrm>
            <a:off x="304510" y="808708"/>
            <a:ext cx="8282111" cy="1754326"/>
          </a:xfrm>
          <a:prstGeom prst="rect">
            <a:avLst/>
          </a:prstGeom>
        </p:spPr>
        <p:txBody>
          <a:bodyPr wrap="square">
            <a:spAutoFit/>
          </a:bodyPr>
          <a:lstStyle/>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	A função desse Glossário é ajudar as pessoas a entender os termos técnicos, usar padrões de escritas para os produtos e todos usarem sempre o mesmo termo, independente de quem estiver escrevendo ou revisando. Por exemplo uma tabela</a:t>
            </a: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5" name="Imagem 4"/>
          <p:cNvPicPr/>
          <p:nvPr/>
        </p:nvPicPr>
        <p:blipFill rotWithShape="1">
          <a:blip r:embed="rId2">
            <a:extLst>
              <a:ext uri="{28A0092B-C50C-407E-A947-70E740481C1C}">
                <a14:useLocalDpi xmlns:a14="http://schemas.microsoft.com/office/drawing/2010/main" val="0"/>
              </a:ext>
            </a:extLst>
          </a:blip>
          <a:srcRect l="2675" t="30952" r="64228" b="52540"/>
          <a:stretch/>
        </p:blipFill>
        <p:spPr bwMode="auto">
          <a:xfrm>
            <a:off x="467544" y="3067050"/>
            <a:ext cx="8119077" cy="20181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127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074"/>
          <p:cNvSpPr txBox="1">
            <a:spLocks noChangeArrowheads="1"/>
          </p:cNvSpPr>
          <p:nvPr/>
        </p:nvSpPr>
        <p:spPr>
          <a:xfrm>
            <a:off x="179512" y="116632"/>
            <a:ext cx="8784976" cy="792088"/>
          </a:xfrm>
          <a:prstGeom prst="rect">
            <a:avLst/>
          </a:prstGeom>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altLang="pt-BR" sz="3600" dirty="0">
                <a:solidFill>
                  <a:schemeClr val="tx2">
                    <a:lumMod val="75000"/>
                  </a:schemeClr>
                </a:solidFill>
              </a:rPr>
              <a:t>E o excesso de informação?</a:t>
            </a:r>
          </a:p>
        </p:txBody>
      </p:sp>
      <p:sp>
        <p:nvSpPr>
          <p:cNvPr id="4" name="Retângulo 3"/>
          <p:cNvSpPr/>
          <p:nvPr/>
        </p:nvSpPr>
        <p:spPr>
          <a:xfrm>
            <a:off x="304510" y="808708"/>
            <a:ext cx="8282111" cy="1338828"/>
          </a:xfrm>
          <a:prstGeom prst="rect">
            <a:avLst/>
          </a:prstGeom>
        </p:spPr>
        <p:txBody>
          <a:bodyPr wrap="square">
            <a:spAutoFit/>
          </a:bodyPr>
          <a:lstStyle/>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	Muitas vezes associamos a quantidade de material escrita com qualidade de conteúdo, no entanto, isto não é verdade. Os objetivos da base de conhecimento são as seguintes:</a:t>
            </a: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5" name="Retângulo 4"/>
          <p:cNvSpPr/>
          <p:nvPr/>
        </p:nvSpPr>
        <p:spPr>
          <a:xfrm>
            <a:off x="253568" y="2210656"/>
            <a:ext cx="8329773" cy="456535"/>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Ser de fácil acesso (procura rápida)</a:t>
            </a:r>
          </a:p>
        </p:txBody>
      </p:sp>
      <p:sp>
        <p:nvSpPr>
          <p:cNvPr id="6" name="Retângulo 5"/>
          <p:cNvSpPr/>
          <p:nvPr/>
        </p:nvSpPr>
        <p:spPr>
          <a:xfrm>
            <a:off x="280678" y="2730311"/>
            <a:ext cx="8329773" cy="456535"/>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Ser de fácil (se possível rápido) entendimento</a:t>
            </a:r>
          </a:p>
        </p:txBody>
      </p:sp>
      <p:sp>
        <p:nvSpPr>
          <p:cNvPr id="7" name="Retângulo 6"/>
          <p:cNvSpPr/>
          <p:nvPr/>
        </p:nvSpPr>
        <p:spPr>
          <a:xfrm>
            <a:off x="280678" y="3260072"/>
            <a:ext cx="8329773" cy="456535"/>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Ser de fácil compartilhamento</a:t>
            </a:r>
          </a:p>
        </p:txBody>
      </p:sp>
      <p:sp>
        <p:nvSpPr>
          <p:cNvPr id="8" name="Retângulo 7"/>
          <p:cNvSpPr/>
          <p:nvPr/>
        </p:nvSpPr>
        <p:spPr>
          <a:xfrm>
            <a:off x="253568" y="3969127"/>
            <a:ext cx="8282111" cy="923330"/>
          </a:xfrm>
          <a:prstGeom prst="rect">
            <a:avLst/>
          </a:prstGeom>
        </p:spPr>
        <p:txBody>
          <a:bodyPr wrap="square">
            <a:spAutoFit/>
          </a:bodyPr>
          <a:lstStyle/>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	O mais importante é que sejam de fácil localização. </a:t>
            </a:r>
            <a:r>
              <a:rPr lang="pt-BR" b="1"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Não escreva um livro, fica maçante e não será útil</a:t>
            </a: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a:t>
            </a: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544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74"/>
          <p:cNvSpPr txBox="1">
            <a:spLocks noChangeArrowheads="1"/>
          </p:cNvSpPr>
          <p:nvPr/>
        </p:nvSpPr>
        <p:spPr>
          <a:xfrm>
            <a:off x="179512" y="116632"/>
            <a:ext cx="8784976" cy="792088"/>
          </a:xfrm>
          <a:prstGeom prst="rect">
            <a:avLst/>
          </a:prstGeom>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altLang="pt-BR" sz="3600" dirty="0">
                <a:solidFill>
                  <a:schemeClr val="tx2">
                    <a:lumMod val="75000"/>
                  </a:schemeClr>
                </a:solidFill>
              </a:rPr>
              <a:t>Etapas de Implantação</a:t>
            </a:r>
          </a:p>
        </p:txBody>
      </p:sp>
      <p:sp>
        <p:nvSpPr>
          <p:cNvPr id="5" name="Retângulo 4"/>
          <p:cNvSpPr/>
          <p:nvPr/>
        </p:nvSpPr>
        <p:spPr>
          <a:xfrm>
            <a:off x="179512" y="1086848"/>
            <a:ext cx="8329773" cy="456535"/>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Instalação da ferramenta em servidor dedicado</a:t>
            </a:r>
          </a:p>
        </p:txBody>
      </p:sp>
      <p:sp>
        <p:nvSpPr>
          <p:cNvPr id="6" name="Retângulo 5"/>
          <p:cNvSpPr/>
          <p:nvPr/>
        </p:nvSpPr>
        <p:spPr>
          <a:xfrm>
            <a:off x="179511" y="1721511"/>
            <a:ext cx="8329773" cy="456535"/>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Categorização das áreas da empresa na ferramenta</a:t>
            </a:r>
          </a:p>
        </p:txBody>
      </p:sp>
      <p:sp>
        <p:nvSpPr>
          <p:cNvPr id="7" name="Retângulo 6"/>
          <p:cNvSpPr/>
          <p:nvPr/>
        </p:nvSpPr>
        <p:spPr>
          <a:xfrm>
            <a:off x="179511" y="2356174"/>
            <a:ext cx="8329773" cy="456535"/>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Treinamento de uso para os colaboradores replicadores</a:t>
            </a:r>
          </a:p>
        </p:txBody>
      </p:sp>
      <p:sp>
        <p:nvSpPr>
          <p:cNvPr id="8" name="Retângulo 7"/>
          <p:cNvSpPr/>
          <p:nvPr/>
        </p:nvSpPr>
        <p:spPr>
          <a:xfrm>
            <a:off x="179511" y="2990837"/>
            <a:ext cx="8329773" cy="872034"/>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Definição dos critérios para reconhecimento dos colaboradores com mais participação efetiva</a:t>
            </a:r>
          </a:p>
        </p:txBody>
      </p:sp>
      <p:sp>
        <p:nvSpPr>
          <p:cNvPr id="9" name="Retângulo 8"/>
          <p:cNvSpPr/>
          <p:nvPr/>
        </p:nvSpPr>
        <p:spPr>
          <a:xfrm>
            <a:off x="179511" y="4793084"/>
            <a:ext cx="8329773" cy="456535"/>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Auditoria dos conhecimentos inseridos na ferramenta</a:t>
            </a:r>
          </a:p>
        </p:txBody>
      </p:sp>
      <p:sp>
        <p:nvSpPr>
          <p:cNvPr id="10" name="Retângulo 9"/>
          <p:cNvSpPr/>
          <p:nvPr/>
        </p:nvSpPr>
        <p:spPr>
          <a:xfrm>
            <a:off x="179511" y="3896896"/>
            <a:ext cx="8329773" cy="872034"/>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Definição de datas para inserção do conhecimento dos processos já existentes para cada área</a:t>
            </a:r>
          </a:p>
        </p:txBody>
      </p:sp>
    </p:spTree>
    <p:extLst>
      <p:ext uri="{BB962C8B-B14F-4D97-AF65-F5344CB8AC3E}">
        <p14:creationId xmlns:p14="http://schemas.microsoft.com/office/powerpoint/2010/main" val="95027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074"/>
          <p:cNvSpPr txBox="1">
            <a:spLocks noChangeArrowheads="1"/>
          </p:cNvSpPr>
          <p:nvPr/>
        </p:nvSpPr>
        <p:spPr>
          <a:xfrm>
            <a:off x="179512" y="116632"/>
            <a:ext cx="8784976" cy="792088"/>
          </a:xfrm>
          <a:prstGeom prst="rect">
            <a:avLst/>
          </a:prstGeom>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altLang="pt-BR" sz="3600" dirty="0">
                <a:solidFill>
                  <a:schemeClr val="tx2">
                    <a:lumMod val="75000"/>
                  </a:schemeClr>
                </a:solidFill>
              </a:rPr>
              <a:t>Retorno Esperado</a:t>
            </a:r>
          </a:p>
        </p:txBody>
      </p:sp>
      <p:sp>
        <p:nvSpPr>
          <p:cNvPr id="4" name="Retângulo 3"/>
          <p:cNvSpPr/>
          <p:nvPr/>
        </p:nvSpPr>
        <p:spPr>
          <a:xfrm>
            <a:off x="179512" y="1086848"/>
            <a:ext cx="8329773" cy="872034"/>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Motivação dos colaboradores que a tem oportunidade de obter mais conhecimento de forma fácil e intuitiva</a:t>
            </a:r>
          </a:p>
        </p:txBody>
      </p:sp>
      <p:sp>
        <p:nvSpPr>
          <p:cNvPr id="5" name="Retângulo 4"/>
          <p:cNvSpPr/>
          <p:nvPr/>
        </p:nvSpPr>
        <p:spPr>
          <a:xfrm>
            <a:off x="179511" y="1940675"/>
            <a:ext cx="8329773" cy="872034"/>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Descentralização do conhecimento em poucas pessoas, removendo a dependência da empresa para com os colaboradores chave</a:t>
            </a:r>
          </a:p>
        </p:txBody>
      </p:sp>
      <p:sp>
        <p:nvSpPr>
          <p:cNvPr id="7" name="Retângulo 6"/>
          <p:cNvSpPr/>
          <p:nvPr/>
        </p:nvSpPr>
        <p:spPr>
          <a:xfrm>
            <a:off x="179511" y="2918785"/>
            <a:ext cx="8329773" cy="872034"/>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Facilidade em realizar análises e pesquisas para novos projetos, baseado em conhecimentos anteriores</a:t>
            </a:r>
          </a:p>
        </p:txBody>
      </p:sp>
      <p:sp>
        <p:nvSpPr>
          <p:cNvPr id="8" name="Retângulo 7"/>
          <p:cNvSpPr/>
          <p:nvPr/>
        </p:nvSpPr>
        <p:spPr>
          <a:xfrm>
            <a:off x="179511" y="3896896"/>
            <a:ext cx="8329773" cy="456535"/>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Reaproveitamento da experiência de outros projetos</a:t>
            </a:r>
          </a:p>
        </p:txBody>
      </p:sp>
      <p:sp>
        <p:nvSpPr>
          <p:cNvPr id="9" name="Retângulo 8"/>
          <p:cNvSpPr/>
          <p:nvPr/>
        </p:nvSpPr>
        <p:spPr>
          <a:xfrm>
            <a:off x="179510" y="4353431"/>
            <a:ext cx="8329773" cy="456535"/>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Facilidade de manutenção de projetos em produção</a:t>
            </a:r>
          </a:p>
        </p:txBody>
      </p:sp>
      <p:sp>
        <p:nvSpPr>
          <p:cNvPr id="10" name="Retângulo 9"/>
          <p:cNvSpPr/>
          <p:nvPr/>
        </p:nvSpPr>
        <p:spPr>
          <a:xfrm>
            <a:off x="181397" y="4798110"/>
            <a:ext cx="8329773" cy="456535"/>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Menor curva de integração de novos colaboradores</a:t>
            </a:r>
          </a:p>
        </p:txBody>
      </p:sp>
    </p:spTree>
    <p:extLst>
      <p:ext uri="{BB962C8B-B14F-4D97-AF65-F5344CB8AC3E}">
        <p14:creationId xmlns:p14="http://schemas.microsoft.com/office/powerpoint/2010/main" val="281711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074"/>
          <p:cNvSpPr txBox="1">
            <a:spLocks noChangeArrowheads="1"/>
          </p:cNvSpPr>
          <p:nvPr/>
        </p:nvSpPr>
        <p:spPr>
          <a:xfrm>
            <a:off x="179512" y="116632"/>
            <a:ext cx="8784976" cy="792088"/>
          </a:xfrm>
          <a:prstGeom prst="rect">
            <a:avLst/>
          </a:prstGeom>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altLang="pt-BR" sz="3600" dirty="0">
                <a:solidFill>
                  <a:schemeClr val="tx2">
                    <a:lumMod val="75000"/>
                  </a:schemeClr>
                </a:solidFill>
              </a:rPr>
              <a:t>Indicadores e Vantagens</a:t>
            </a:r>
          </a:p>
        </p:txBody>
      </p:sp>
      <p:sp>
        <p:nvSpPr>
          <p:cNvPr id="5" name="Retângulo 4"/>
          <p:cNvSpPr/>
          <p:nvPr/>
        </p:nvSpPr>
        <p:spPr>
          <a:xfrm>
            <a:off x="179512" y="927125"/>
            <a:ext cx="2483768" cy="507831"/>
          </a:xfrm>
          <a:prstGeom prst="rect">
            <a:avLst/>
          </a:prstGeom>
        </p:spPr>
        <p:txBody>
          <a:bodyPr wrap="square">
            <a:spAutoFit/>
          </a:bodyPr>
          <a:lstStyle/>
          <a:p>
            <a:pPr lvl="0" algn="just">
              <a:lnSpc>
                <a:spcPct val="150000"/>
              </a:lnSpc>
            </a:pPr>
            <a:r>
              <a:rPr lang="pt-BR" dirty="0">
                <a:solidFill>
                  <a:schemeClr val="tx2">
                    <a:lumMod val="75000"/>
                  </a:schemeClr>
                </a:solidFill>
                <a:latin typeface="Arial" panose="020B0604020202020204" pitchFamily="34" charset="0"/>
                <a:cs typeface="Arial" panose="020B0604020202020204" pitchFamily="34" charset="0"/>
              </a:rPr>
              <a:t>Indicadores de gestão</a:t>
            </a:r>
          </a:p>
        </p:txBody>
      </p:sp>
      <p:sp>
        <p:nvSpPr>
          <p:cNvPr id="6" name="Retângulo 5"/>
          <p:cNvSpPr/>
          <p:nvPr/>
        </p:nvSpPr>
        <p:spPr>
          <a:xfrm>
            <a:off x="-324544" y="1453361"/>
            <a:ext cx="4374232" cy="698717"/>
          </a:xfrm>
          <a:prstGeom prst="rect">
            <a:avLst/>
          </a:prstGeom>
        </p:spPr>
        <p:txBody>
          <a:bodyPr wrap="square">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Rapidez de resposta a problemas e situações</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7" name="Retângulo 6"/>
          <p:cNvSpPr/>
          <p:nvPr/>
        </p:nvSpPr>
        <p:spPr>
          <a:xfrm>
            <a:off x="-324544" y="2152078"/>
            <a:ext cx="2430016" cy="375552"/>
          </a:xfrm>
          <a:prstGeom prst="rect">
            <a:avLst/>
          </a:prstGeom>
        </p:spPr>
        <p:txBody>
          <a:bodyPr wrap="square">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Redução de erros</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8" name="Retângulo 7"/>
          <p:cNvSpPr/>
          <p:nvPr/>
        </p:nvSpPr>
        <p:spPr>
          <a:xfrm>
            <a:off x="-308590" y="2499317"/>
            <a:ext cx="3512437" cy="415498"/>
          </a:xfrm>
          <a:prstGeom prst="rect">
            <a:avLst/>
          </a:prstGeom>
        </p:spPr>
        <p:txBody>
          <a:bodyPr wrap="square">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Maior eficiência</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10" name="Retângulo 9"/>
          <p:cNvSpPr/>
          <p:nvPr/>
        </p:nvSpPr>
        <p:spPr>
          <a:xfrm>
            <a:off x="-308590" y="2874869"/>
            <a:ext cx="4572000" cy="375552"/>
          </a:xfrm>
          <a:prstGeom prst="rect">
            <a:avLst/>
          </a:prstGeom>
        </p:spPr>
        <p:txBody>
          <a:bodyPr>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Rentabilidade</a:t>
            </a:r>
            <a:endParaRPr lang="pt-BR" dirty="0">
              <a:solidFill>
                <a:schemeClr val="tx2">
                  <a:lumMod val="75000"/>
                </a:schemeClr>
              </a:solidFill>
              <a:effectLst/>
              <a:latin typeface="Arial" panose="020B0604020202020204" pitchFamily="34" charset="0"/>
              <a:cs typeface="Arial" panose="020B0604020202020204" pitchFamily="34" charset="0"/>
            </a:endParaRPr>
          </a:p>
        </p:txBody>
      </p:sp>
      <p:sp>
        <p:nvSpPr>
          <p:cNvPr id="13" name="Retângulo 12"/>
          <p:cNvSpPr/>
          <p:nvPr/>
        </p:nvSpPr>
        <p:spPr>
          <a:xfrm>
            <a:off x="-275693" y="3254488"/>
            <a:ext cx="4572000" cy="375552"/>
          </a:xfrm>
          <a:prstGeom prst="rect">
            <a:avLst/>
          </a:prstGeom>
        </p:spPr>
        <p:txBody>
          <a:bodyPr>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Pró-atividade frente ao cliente</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14" name="Retângulo 13"/>
          <p:cNvSpPr/>
          <p:nvPr/>
        </p:nvSpPr>
        <p:spPr>
          <a:xfrm>
            <a:off x="-291924" y="4043310"/>
            <a:ext cx="4572000" cy="375552"/>
          </a:xfrm>
          <a:prstGeom prst="rect">
            <a:avLst/>
          </a:prstGeom>
        </p:spPr>
        <p:txBody>
          <a:bodyPr>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Contribuição à expansão da organização</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15" name="Retângulo 14"/>
          <p:cNvSpPr/>
          <p:nvPr/>
        </p:nvSpPr>
        <p:spPr>
          <a:xfrm>
            <a:off x="-291924" y="5125692"/>
            <a:ext cx="4572000" cy="375552"/>
          </a:xfrm>
          <a:prstGeom prst="rect">
            <a:avLst/>
          </a:prstGeom>
        </p:spPr>
        <p:txBody>
          <a:bodyPr>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Melhor uso dos recursos </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16" name="Retângulo 15"/>
          <p:cNvSpPr/>
          <p:nvPr/>
        </p:nvSpPr>
        <p:spPr>
          <a:xfrm>
            <a:off x="-273094" y="3610810"/>
            <a:ext cx="4572000" cy="375552"/>
          </a:xfrm>
          <a:prstGeom prst="rect">
            <a:avLst/>
          </a:prstGeom>
        </p:spPr>
        <p:txBody>
          <a:bodyPr>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Simplificação da gestão</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17" name="Retângulo 16"/>
          <p:cNvSpPr/>
          <p:nvPr/>
        </p:nvSpPr>
        <p:spPr>
          <a:xfrm>
            <a:off x="-291924" y="4475810"/>
            <a:ext cx="4572000" cy="698717"/>
          </a:xfrm>
          <a:prstGeom prst="rect">
            <a:avLst/>
          </a:prstGeom>
        </p:spPr>
        <p:txBody>
          <a:bodyPr>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Consulta e busca de informações de forma rápida</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18" name="Retângulo 17"/>
          <p:cNvSpPr/>
          <p:nvPr/>
        </p:nvSpPr>
        <p:spPr>
          <a:xfrm>
            <a:off x="5940152" y="897172"/>
            <a:ext cx="2664296" cy="507831"/>
          </a:xfrm>
          <a:prstGeom prst="rect">
            <a:avLst/>
          </a:prstGeom>
        </p:spPr>
        <p:txBody>
          <a:bodyPr wrap="square">
            <a:spAutoFit/>
          </a:bodyPr>
          <a:lstStyle/>
          <a:p>
            <a:pPr lvl="0" algn="just">
              <a:lnSpc>
                <a:spcPct val="150000"/>
              </a:lnSpc>
            </a:pPr>
            <a:r>
              <a:rPr lang="pt-BR" dirty="0">
                <a:solidFill>
                  <a:schemeClr val="tx2">
                    <a:lumMod val="75000"/>
                  </a:schemeClr>
                </a:solidFill>
                <a:latin typeface="Arial" panose="020B0604020202020204" pitchFamily="34" charset="0"/>
                <a:cs typeface="Arial" panose="020B0604020202020204" pitchFamily="34" charset="0"/>
              </a:rPr>
              <a:t>Vantagens Competitivas </a:t>
            </a:r>
          </a:p>
        </p:txBody>
      </p:sp>
      <p:sp>
        <p:nvSpPr>
          <p:cNvPr id="19" name="Retângulo 18"/>
          <p:cNvSpPr/>
          <p:nvPr/>
        </p:nvSpPr>
        <p:spPr>
          <a:xfrm>
            <a:off x="5346340" y="1879944"/>
            <a:ext cx="4572000" cy="375552"/>
          </a:xfrm>
          <a:prstGeom prst="rect">
            <a:avLst/>
          </a:prstGeom>
        </p:spPr>
        <p:txBody>
          <a:bodyPr>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Rentabilidade e redução de custos</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20" name="Retângulo 19"/>
          <p:cNvSpPr/>
          <p:nvPr/>
        </p:nvSpPr>
        <p:spPr>
          <a:xfrm>
            <a:off x="5346340" y="2304331"/>
            <a:ext cx="4572000" cy="375552"/>
          </a:xfrm>
          <a:prstGeom prst="rect">
            <a:avLst/>
          </a:prstGeom>
        </p:spPr>
        <p:txBody>
          <a:bodyPr>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Adaptação às mudanças</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21" name="Retângulo 20"/>
          <p:cNvSpPr/>
          <p:nvPr/>
        </p:nvSpPr>
        <p:spPr>
          <a:xfrm>
            <a:off x="5346340" y="2785701"/>
            <a:ext cx="3652032" cy="738664"/>
          </a:xfrm>
          <a:prstGeom prst="rect">
            <a:avLst/>
          </a:prstGeom>
        </p:spPr>
        <p:txBody>
          <a:bodyPr wrap="square">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Melhora na qualidade e antecipação de problemas</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22" name="Retângulo 21"/>
          <p:cNvSpPr/>
          <p:nvPr/>
        </p:nvSpPr>
        <p:spPr>
          <a:xfrm>
            <a:off x="5334189" y="3565885"/>
            <a:ext cx="4572000" cy="375552"/>
          </a:xfrm>
          <a:prstGeom prst="rect">
            <a:avLst/>
          </a:prstGeom>
        </p:spPr>
        <p:txBody>
          <a:bodyPr>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Conhecimento das necessidades</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23" name="Retângulo 22"/>
          <p:cNvSpPr/>
          <p:nvPr/>
        </p:nvSpPr>
        <p:spPr>
          <a:xfrm>
            <a:off x="5346340" y="4100258"/>
            <a:ext cx="4572000" cy="375552"/>
          </a:xfrm>
          <a:prstGeom prst="rect">
            <a:avLst/>
          </a:prstGeom>
        </p:spPr>
        <p:txBody>
          <a:bodyPr>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Capacitação das pessoas</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24" name="Retângulo 23"/>
          <p:cNvSpPr/>
          <p:nvPr/>
        </p:nvSpPr>
        <p:spPr>
          <a:xfrm>
            <a:off x="5346340" y="1419661"/>
            <a:ext cx="4572000" cy="375552"/>
          </a:xfrm>
          <a:prstGeom prst="rect">
            <a:avLst/>
          </a:prstGeom>
        </p:spPr>
        <p:txBody>
          <a:bodyPr>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Uso eficaz da tecnologia</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
        <p:nvSpPr>
          <p:cNvPr id="25" name="Retângulo 24"/>
          <p:cNvSpPr/>
          <p:nvPr/>
        </p:nvSpPr>
        <p:spPr>
          <a:xfrm>
            <a:off x="5346340" y="4637392"/>
            <a:ext cx="4572000" cy="375552"/>
          </a:xfrm>
          <a:prstGeom prst="rect">
            <a:avLst/>
          </a:prstGeom>
        </p:spPr>
        <p:txBody>
          <a:bodyPr>
            <a:spAutoFit/>
          </a:bodyPr>
          <a:lstStyle/>
          <a:p>
            <a:pPr marL="742950" lvl="1" indent="-285750" algn="just">
              <a:lnSpc>
                <a:spcPct val="150000"/>
              </a:lnSpc>
              <a:spcAft>
                <a:spcPts val="1000"/>
              </a:spcAft>
              <a:buFont typeface="Courier New" panose="02070309020205020404" pitchFamily="49" charset="0"/>
              <a:buChar char="o"/>
            </a:pPr>
            <a:r>
              <a:rPr lang="pt-BR" sz="1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Motivação das pessoas</a:t>
            </a:r>
            <a:endParaRPr lang="pt-BR" sz="2000" dirty="0">
              <a:solidFill>
                <a:schemeClr val="tx2">
                  <a:lumMod val="7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81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10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10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10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10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1000"/>
                                        <p:tgtEl>
                                          <p:spTgt spid="1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1000"/>
                                        <p:tgtEl>
                                          <p:spTgt spid="1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1000"/>
                                        <p:tgtEl>
                                          <p:spTgt spid="1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1000"/>
                                        <p:tgtEl>
                                          <p:spTgt spid="1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1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10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074"/>
          <p:cNvSpPr>
            <a:spLocks noGrp="1" noChangeArrowheads="1"/>
          </p:cNvSpPr>
          <p:nvPr>
            <p:ph type="title"/>
          </p:nvPr>
        </p:nvSpPr>
        <p:spPr>
          <a:xfrm>
            <a:off x="563913" y="272233"/>
            <a:ext cx="8066087" cy="579437"/>
          </a:xfrm>
          <a:noFill/>
          <a:ln/>
        </p:spPr>
        <p:txBody>
          <a:bodyPr>
            <a:noAutofit/>
          </a:bodyPr>
          <a:lstStyle/>
          <a:p>
            <a:r>
              <a:rPr lang="pt-BR" altLang="pt-BR" sz="3600" dirty="0">
                <a:solidFill>
                  <a:schemeClr val="tx2">
                    <a:lumMod val="75000"/>
                  </a:schemeClr>
                </a:solidFill>
              </a:rPr>
              <a:t>O que é uma base de conhecimento?</a:t>
            </a:r>
          </a:p>
        </p:txBody>
      </p:sp>
      <p:pic>
        <p:nvPicPr>
          <p:cNvPr id="9" name="Picture 2" descr="ID-1001878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229" y="1760235"/>
            <a:ext cx="3702707" cy="2456131"/>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328319" y="3244003"/>
            <a:ext cx="8282111" cy="1703030"/>
          </a:xfrm>
          <a:prstGeom prst="rect">
            <a:avLst/>
          </a:prstGeom>
        </p:spPr>
        <p:txBody>
          <a:bodyPr wrap="square">
            <a:spAutoFit/>
          </a:bodyPr>
          <a:lstStyle/>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	Podemos definir como sendo uma biblioteca de solução de problemas, ou seja, um repositório contendo os problemas e dúvidas apresentados pelos usuários. Seu uso se faz através de uma "busca" dentro da base possibilitando aos técnicos agilidade na solução dos chamados</a:t>
            </a: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6" name="Retângulo 5"/>
          <p:cNvSpPr/>
          <p:nvPr/>
        </p:nvSpPr>
        <p:spPr>
          <a:xfrm>
            <a:off x="319971" y="1154525"/>
            <a:ext cx="8282111" cy="1703030"/>
          </a:xfrm>
          <a:prstGeom prst="rect">
            <a:avLst/>
          </a:prstGeom>
        </p:spPr>
        <p:txBody>
          <a:bodyPr wrap="square">
            <a:spAutoFit/>
          </a:bodyPr>
          <a:lstStyle/>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	Ela consiste no conjunto de informações referentes as suas soluções que ficam registradas de forma que todos os colaboradores podem efetuar buscas nessa base quando encontrarem problemas cujas soluções eles não conhecem.</a:t>
            </a: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3436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74"/>
          <p:cNvSpPr>
            <a:spLocks noGrp="1" noChangeArrowheads="1"/>
          </p:cNvSpPr>
          <p:nvPr>
            <p:ph type="title"/>
          </p:nvPr>
        </p:nvSpPr>
        <p:spPr>
          <a:xfrm>
            <a:off x="563913" y="272233"/>
            <a:ext cx="8066087" cy="579437"/>
          </a:xfrm>
          <a:noFill/>
          <a:ln/>
        </p:spPr>
        <p:txBody>
          <a:bodyPr>
            <a:noAutofit/>
          </a:bodyPr>
          <a:lstStyle/>
          <a:p>
            <a:r>
              <a:rPr lang="pt-BR" altLang="pt-BR" sz="3600" dirty="0">
                <a:solidFill>
                  <a:schemeClr val="tx2">
                    <a:lumMod val="75000"/>
                  </a:schemeClr>
                </a:solidFill>
              </a:rPr>
              <a:t>Objetivo</a:t>
            </a:r>
          </a:p>
        </p:txBody>
      </p:sp>
      <p:sp>
        <p:nvSpPr>
          <p:cNvPr id="5" name="Retângulo 4"/>
          <p:cNvSpPr/>
          <p:nvPr/>
        </p:nvSpPr>
        <p:spPr>
          <a:xfrm>
            <a:off x="321392" y="1086430"/>
            <a:ext cx="8306473" cy="646331"/>
          </a:xfrm>
          <a:prstGeom prst="rect">
            <a:avLst/>
          </a:prstGeom>
        </p:spPr>
        <p:txBody>
          <a:bodyPr wrap="square">
            <a:spAutoFit/>
          </a:bodyPr>
          <a:lstStyle/>
          <a:p>
            <a:pPr algn="just">
              <a:lnSpc>
                <a:spcPct val="150000"/>
              </a:lnSpc>
              <a:spcAft>
                <a:spcPts val="1000"/>
              </a:spcAft>
            </a:pPr>
            <a:r>
              <a:rPr lang="pt-BR" sz="2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   </a:t>
            </a:r>
            <a:r>
              <a:rPr lang="pt-BR" sz="20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Agilidade na solução otimizando o fechamento do chamado</a:t>
            </a:r>
          </a:p>
        </p:txBody>
      </p:sp>
      <p:sp>
        <p:nvSpPr>
          <p:cNvPr id="6" name="Retângulo 5"/>
          <p:cNvSpPr/>
          <p:nvPr/>
        </p:nvSpPr>
        <p:spPr>
          <a:xfrm>
            <a:off x="326647" y="1899040"/>
            <a:ext cx="7845753" cy="646331"/>
          </a:xfrm>
          <a:prstGeom prst="rect">
            <a:avLst/>
          </a:prstGeom>
        </p:spPr>
        <p:txBody>
          <a:bodyPr wrap="square">
            <a:spAutoFit/>
          </a:bodyPr>
          <a:lstStyle/>
          <a:p>
            <a:pPr algn="just">
              <a:lnSpc>
                <a:spcPct val="150000"/>
              </a:lnSpc>
              <a:spcAft>
                <a:spcPts val="1000"/>
              </a:spcAft>
            </a:pPr>
            <a:r>
              <a:rPr lang="pt-BR" sz="2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    </a:t>
            </a:r>
            <a:r>
              <a:rPr lang="pt-BR" sz="20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Facilitar o treinamento de novos funcionários do setor</a:t>
            </a:r>
            <a:endParaRPr lang="pt-BR"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8" name="Retângulo 7"/>
          <p:cNvSpPr/>
          <p:nvPr/>
        </p:nvSpPr>
        <p:spPr>
          <a:xfrm>
            <a:off x="321391" y="2622680"/>
            <a:ext cx="8054169" cy="1107996"/>
          </a:xfrm>
          <a:prstGeom prst="rect">
            <a:avLst/>
          </a:prstGeom>
        </p:spPr>
        <p:txBody>
          <a:bodyPr wrap="square">
            <a:spAutoFit/>
          </a:bodyPr>
          <a:lstStyle/>
          <a:p>
            <a:pPr algn="just">
              <a:lnSpc>
                <a:spcPct val="150000"/>
              </a:lnSpc>
              <a:spcAft>
                <a:spcPts val="1000"/>
              </a:spcAft>
            </a:pPr>
            <a:r>
              <a:rPr lang="pt-BR" sz="24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a:t>
            </a:r>
            <a:r>
              <a:rPr lang="pt-BR"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pt-BR" sz="2000" b="1"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Estimar os impactos que a centralização e falta do conhecimento geram à organização</a:t>
            </a:r>
            <a:endParaRPr lang="pt-BR" b="1"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10" name="Retângulo 9"/>
          <p:cNvSpPr/>
          <p:nvPr/>
        </p:nvSpPr>
        <p:spPr>
          <a:xfrm>
            <a:off x="303026" y="3807985"/>
            <a:ext cx="8054169" cy="1107996"/>
          </a:xfrm>
          <a:prstGeom prst="rect">
            <a:avLst/>
          </a:prstGeom>
        </p:spPr>
        <p:txBody>
          <a:bodyPr wrap="square">
            <a:spAutoFit/>
          </a:bodyPr>
          <a:lstStyle/>
          <a:p>
            <a:pPr algn="just">
              <a:lnSpc>
                <a:spcPct val="150000"/>
              </a:lnSpc>
              <a:spcAft>
                <a:spcPts val="1000"/>
              </a:spcAft>
            </a:pPr>
            <a:r>
              <a:rPr lang="pt-BR" sz="24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 </a:t>
            </a:r>
            <a:r>
              <a:rPr lang="pt-BR" sz="20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Melhoria da prestação de serviços (agilidade), da qualidade dos produtos e da qualidade do serviço cliente</a:t>
            </a:r>
            <a:endParaRPr lang="pt-BR"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97434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74"/>
          <p:cNvSpPr>
            <a:spLocks noGrp="1" noChangeArrowheads="1"/>
          </p:cNvSpPr>
          <p:nvPr>
            <p:ph type="title"/>
          </p:nvPr>
        </p:nvSpPr>
        <p:spPr>
          <a:xfrm>
            <a:off x="563913" y="272233"/>
            <a:ext cx="8066087" cy="579437"/>
          </a:xfrm>
          <a:noFill/>
          <a:ln/>
        </p:spPr>
        <p:txBody>
          <a:bodyPr>
            <a:noAutofit/>
          </a:bodyPr>
          <a:lstStyle/>
          <a:p>
            <a:r>
              <a:rPr lang="pt-BR" altLang="pt-BR" sz="3600" dirty="0">
                <a:solidFill>
                  <a:schemeClr val="tx2">
                    <a:lumMod val="75000"/>
                  </a:schemeClr>
                </a:solidFill>
              </a:rPr>
              <a:t>Relevância</a:t>
            </a:r>
          </a:p>
        </p:txBody>
      </p:sp>
      <p:sp>
        <p:nvSpPr>
          <p:cNvPr id="6" name="Retângulo 5"/>
          <p:cNvSpPr/>
          <p:nvPr/>
        </p:nvSpPr>
        <p:spPr>
          <a:xfrm>
            <a:off x="280903" y="1038868"/>
            <a:ext cx="8349095" cy="958660"/>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sz="2000" b="1"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Descentralização do conhecimento em um ou poucos colaboradores da empresa</a:t>
            </a:r>
            <a:endParaRPr lang="pt-BR" sz="2000" b="1" dirty="0">
              <a:solidFill>
                <a:schemeClr val="tx2">
                  <a:lumMod val="75000"/>
                </a:schemeClr>
              </a:solidFill>
              <a:latin typeface="Arial" panose="020B0604020202020204" pitchFamily="34" charset="0"/>
              <a:cs typeface="Arial" panose="020B0604020202020204" pitchFamily="34" charset="0"/>
            </a:endParaRPr>
          </a:p>
        </p:txBody>
      </p:sp>
      <p:sp>
        <p:nvSpPr>
          <p:cNvPr id="7" name="Retângulo 6"/>
          <p:cNvSpPr/>
          <p:nvPr/>
        </p:nvSpPr>
        <p:spPr>
          <a:xfrm>
            <a:off x="300224" y="4502350"/>
            <a:ext cx="8329774" cy="553998"/>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sz="20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Divisão das responsabilidades entre os vários colaboradores</a:t>
            </a:r>
            <a:endParaRPr lang="pt-BR" sz="2000" dirty="0">
              <a:solidFill>
                <a:schemeClr val="tx2">
                  <a:lumMod val="75000"/>
                </a:schemeClr>
              </a:solidFill>
              <a:latin typeface="Arial" panose="020B0604020202020204" pitchFamily="34" charset="0"/>
              <a:cs typeface="Arial" panose="020B0604020202020204" pitchFamily="34" charset="0"/>
            </a:endParaRPr>
          </a:p>
        </p:txBody>
      </p:sp>
      <p:sp>
        <p:nvSpPr>
          <p:cNvPr id="9" name="Retângulo 8"/>
          <p:cNvSpPr/>
          <p:nvPr/>
        </p:nvSpPr>
        <p:spPr>
          <a:xfrm>
            <a:off x="300224" y="3858647"/>
            <a:ext cx="8232215" cy="507831"/>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sz="2000" b="1"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Equalização do conhecimento das pessoas</a:t>
            </a:r>
            <a:endParaRPr lang="pt-BR" sz="2000" b="1" dirty="0">
              <a:solidFill>
                <a:schemeClr val="tx2">
                  <a:lumMod val="75000"/>
                </a:schemeClr>
              </a:solidFill>
              <a:latin typeface="Arial" panose="020B0604020202020204" pitchFamily="34" charset="0"/>
              <a:cs typeface="Arial" panose="020B0604020202020204" pitchFamily="34" charset="0"/>
            </a:endParaRPr>
          </a:p>
        </p:txBody>
      </p:sp>
      <p:sp>
        <p:nvSpPr>
          <p:cNvPr id="10" name="Retângulo 9"/>
          <p:cNvSpPr/>
          <p:nvPr/>
        </p:nvSpPr>
        <p:spPr>
          <a:xfrm>
            <a:off x="300225" y="3251984"/>
            <a:ext cx="8329773" cy="507831"/>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sz="20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Melhoria dos processos internos e maior fluidez nas operações</a:t>
            </a:r>
            <a:endParaRPr lang="pt-BR" sz="2000" dirty="0">
              <a:solidFill>
                <a:schemeClr val="tx2">
                  <a:lumMod val="75000"/>
                </a:schemeClr>
              </a:solidFill>
              <a:latin typeface="Arial" panose="020B0604020202020204" pitchFamily="34" charset="0"/>
              <a:cs typeface="Arial" panose="020B0604020202020204" pitchFamily="34" charset="0"/>
            </a:endParaRPr>
          </a:p>
        </p:txBody>
      </p:sp>
      <p:sp>
        <p:nvSpPr>
          <p:cNvPr id="12" name="Retângulo 11"/>
          <p:cNvSpPr/>
          <p:nvPr/>
        </p:nvSpPr>
        <p:spPr>
          <a:xfrm>
            <a:off x="300225" y="2145426"/>
            <a:ext cx="8329773" cy="958660"/>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sz="20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Processos de tomadas de decisões mais eficientes e melhores resultados</a:t>
            </a:r>
            <a:endParaRPr lang="pt-BR" sz="2000"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03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074"/>
          <p:cNvSpPr>
            <a:spLocks noGrp="1" noChangeArrowheads="1"/>
          </p:cNvSpPr>
          <p:nvPr>
            <p:ph type="title"/>
          </p:nvPr>
        </p:nvSpPr>
        <p:spPr>
          <a:xfrm>
            <a:off x="575113" y="198438"/>
            <a:ext cx="8066087" cy="579437"/>
          </a:xfrm>
          <a:noFill/>
          <a:ln/>
        </p:spPr>
        <p:txBody>
          <a:bodyPr>
            <a:noAutofit/>
          </a:bodyPr>
          <a:lstStyle/>
          <a:p>
            <a:r>
              <a:rPr lang="pt-BR" altLang="pt-BR" sz="3600" dirty="0">
                <a:solidFill>
                  <a:schemeClr val="tx2">
                    <a:lumMod val="75000"/>
                  </a:schemeClr>
                </a:solidFill>
              </a:rPr>
              <a:t>Engenharia de Conhecimento</a:t>
            </a:r>
          </a:p>
        </p:txBody>
      </p:sp>
      <p:sp>
        <p:nvSpPr>
          <p:cNvPr id="4" name="Rectangle 3"/>
          <p:cNvSpPr>
            <a:spLocks noChangeArrowheads="1"/>
          </p:cNvSpPr>
          <p:nvPr/>
        </p:nvSpPr>
        <p:spPr bwMode="auto">
          <a:xfrm>
            <a:off x="467518" y="1158874"/>
            <a:ext cx="2181225"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pt-BR" altLang="pt-BR" sz="2000" dirty="0">
                <a:solidFill>
                  <a:schemeClr val="tx2">
                    <a:lumMod val="75000"/>
                  </a:schemeClr>
                </a:solidFill>
                <a:latin typeface="Arial" panose="020B0604020202020204" pitchFamily="34" charset="0"/>
              </a:rPr>
              <a:t>Nível de Conhecimento</a:t>
            </a:r>
          </a:p>
        </p:txBody>
      </p:sp>
      <p:sp>
        <p:nvSpPr>
          <p:cNvPr id="5" name="Rectangle 4"/>
          <p:cNvSpPr>
            <a:spLocks noChangeArrowheads="1"/>
          </p:cNvSpPr>
          <p:nvPr/>
        </p:nvSpPr>
        <p:spPr bwMode="auto">
          <a:xfrm>
            <a:off x="825499" y="2659648"/>
            <a:ext cx="1598194"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pt-BR" altLang="pt-BR" sz="2000" dirty="0">
                <a:solidFill>
                  <a:schemeClr val="tx2">
                    <a:lumMod val="75000"/>
                  </a:schemeClr>
                </a:solidFill>
                <a:latin typeface="Arial" panose="020B0604020202020204" pitchFamily="34" charset="0"/>
              </a:rPr>
              <a:t>Nível Lógico</a:t>
            </a:r>
          </a:p>
        </p:txBody>
      </p:sp>
      <p:sp>
        <p:nvSpPr>
          <p:cNvPr id="6" name="Rectangle 8"/>
          <p:cNvSpPr>
            <a:spLocks noChangeArrowheads="1"/>
          </p:cNvSpPr>
          <p:nvPr/>
        </p:nvSpPr>
        <p:spPr bwMode="auto">
          <a:xfrm>
            <a:off x="541337" y="4077427"/>
            <a:ext cx="2262187"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pt-BR" altLang="pt-BR" sz="2000" dirty="0">
                <a:solidFill>
                  <a:schemeClr val="tx2">
                    <a:lumMod val="75000"/>
                  </a:schemeClr>
                </a:solidFill>
                <a:latin typeface="Arial" panose="020B0604020202020204" pitchFamily="34" charset="0"/>
              </a:rPr>
              <a:t>Nível de Implementação</a:t>
            </a:r>
          </a:p>
        </p:txBody>
      </p:sp>
      <p:grpSp>
        <p:nvGrpSpPr>
          <p:cNvPr id="7" name="Group 15"/>
          <p:cNvGrpSpPr>
            <a:grpSpLocks/>
          </p:cNvGrpSpPr>
          <p:nvPr/>
        </p:nvGrpSpPr>
        <p:grpSpPr bwMode="auto">
          <a:xfrm>
            <a:off x="3164682" y="1314698"/>
            <a:ext cx="336550" cy="3811587"/>
            <a:chOff x="2075" y="1103"/>
            <a:chExt cx="229" cy="2401"/>
          </a:xfrm>
        </p:grpSpPr>
        <p:sp>
          <p:nvSpPr>
            <p:cNvPr id="8" name="Line 16"/>
            <p:cNvSpPr>
              <a:spLocks noChangeShapeType="1"/>
            </p:cNvSpPr>
            <p:nvPr/>
          </p:nvSpPr>
          <p:spPr bwMode="auto">
            <a:xfrm>
              <a:off x="2076" y="3503"/>
              <a:ext cx="225" cy="1"/>
            </a:xfrm>
            <a:prstGeom prst="line">
              <a:avLst/>
            </a:prstGeom>
            <a:noFill/>
            <a:ln w="762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9" name="Line 17"/>
            <p:cNvSpPr>
              <a:spLocks noChangeShapeType="1"/>
            </p:cNvSpPr>
            <p:nvPr/>
          </p:nvSpPr>
          <p:spPr bwMode="auto">
            <a:xfrm>
              <a:off x="2079" y="1103"/>
              <a:ext cx="225" cy="1"/>
            </a:xfrm>
            <a:prstGeom prst="line">
              <a:avLst/>
            </a:prstGeom>
            <a:noFill/>
            <a:ln w="76200">
              <a:solidFill>
                <a:schemeClr val="accent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0" name="Line 18"/>
            <p:cNvSpPr>
              <a:spLocks noChangeShapeType="1"/>
            </p:cNvSpPr>
            <p:nvPr/>
          </p:nvSpPr>
          <p:spPr bwMode="auto">
            <a:xfrm>
              <a:off x="2075" y="1104"/>
              <a:ext cx="0" cy="2399"/>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1" name="Rectangle 23"/>
          <p:cNvSpPr>
            <a:spLocks noChangeArrowheads="1"/>
          </p:cNvSpPr>
          <p:nvPr/>
        </p:nvSpPr>
        <p:spPr bwMode="auto">
          <a:xfrm>
            <a:off x="3500437" y="884237"/>
            <a:ext cx="2814638" cy="838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 name="Rectangle 24"/>
          <p:cNvSpPr>
            <a:spLocks noChangeArrowheads="1"/>
          </p:cNvSpPr>
          <p:nvPr/>
        </p:nvSpPr>
        <p:spPr bwMode="auto">
          <a:xfrm>
            <a:off x="3500437" y="2133600"/>
            <a:ext cx="2814638" cy="838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3" name="Rectangle 25"/>
          <p:cNvSpPr>
            <a:spLocks noChangeArrowheads="1"/>
          </p:cNvSpPr>
          <p:nvPr/>
        </p:nvSpPr>
        <p:spPr bwMode="auto">
          <a:xfrm>
            <a:off x="3500437" y="3424288"/>
            <a:ext cx="2814638" cy="838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26"/>
          <p:cNvSpPr>
            <a:spLocks noChangeArrowheads="1"/>
          </p:cNvSpPr>
          <p:nvPr/>
        </p:nvSpPr>
        <p:spPr bwMode="auto">
          <a:xfrm>
            <a:off x="3484562" y="4664075"/>
            <a:ext cx="2814638" cy="838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6" name="AutoShape 6"/>
          <p:cNvSpPr>
            <a:spLocks noChangeArrowheads="1"/>
          </p:cNvSpPr>
          <p:nvPr/>
        </p:nvSpPr>
        <p:spPr bwMode="auto">
          <a:xfrm>
            <a:off x="4718050" y="3062288"/>
            <a:ext cx="471487" cy="320675"/>
          </a:xfrm>
          <a:prstGeom prst="downArrow">
            <a:avLst>
              <a:gd name="adj1" fmla="val 50000"/>
              <a:gd name="adj2" fmla="val 2503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pt-BR" sz="2400" b="0"/>
          </a:p>
        </p:txBody>
      </p:sp>
      <p:sp>
        <p:nvSpPr>
          <p:cNvPr id="18" name="Freeform 14"/>
          <p:cNvSpPr>
            <a:spLocks/>
          </p:cNvSpPr>
          <p:nvPr/>
        </p:nvSpPr>
        <p:spPr bwMode="auto">
          <a:xfrm>
            <a:off x="6349655" y="3575426"/>
            <a:ext cx="476250" cy="379412"/>
          </a:xfrm>
          <a:custGeom>
            <a:avLst/>
            <a:gdLst>
              <a:gd name="T0" fmla="*/ 233 w 325"/>
              <a:gd name="T1" fmla="*/ 238 h 239"/>
              <a:gd name="T2" fmla="*/ 324 w 325"/>
              <a:gd name="T3" fmla="*/ 168 h 239"/>
              <a:gd name="T4" fmla="*/ 283 w 325"/>
              <a:gd name="T5" fmla="*/ 168 h 239"/>
              <a:gd name="T6" fmla="*/ 283 w 325"/>
              <a:gd name="T7" fmla="*/ 139 h 239"/>
              <a:gd name="T8" fmla="*/ 274 w 325"/>
              <a:gd name="T9" fmla="*/ 87 h 239"/>
              <a:gd name="T10" fmla="*/ 258 w 325"/>
              <a:gd name="T11" fmla="*/ 64 h 239"/>
              <a:gd name="T12" fmla="*/ 241 w 325"/>
              <a:gd name="T13" fmla="*/ 43 h 239"/>
              <a:gd name="T14" fmla="*/ 225 w 325"/>
              <a:gd name="T15" fmla="*/ 26 h 239"/>
              <a:gd name="T16" fmla="*/ 200 w 325"/>
              <a:gd name="T17" fmla="*/ 15 h 239"/>
              <a:gd name="T18" fmla="*/ 175 w 325"/>
              <a:gd name="T19" fmla="*/ 6 h 239"/>
              <a:gd name="T20" fmla="*/ 150 w 325"/>
              <a:gd name="T21" fmla="*/ 3 h 239"/>
              <a:gd name="T22" fmla="*/ 9 w 325"/>
              <a:gd name="T23" fmla="*/ 0 h 239"/>
              <a:gd name="T24" fmla="*/ 0 w 325"/>
              <a:gd name="T25" fmla="*/ 69 h 239"/>
              <a:gd name="T26" fmla="*/ 141 w 325"/>
              <a:gd name="T27" fmla="*/ 73 h 239"/>
              <a:gd name="T28" fmla="*/ 158 w 325"/>
              <a:gd name="T29" fmla="*/ 78 h 239"/>
              <a:gd name="T30" fmla="*/ 175 w 325"/>
              <a:gd name="T31" fmla="*/ 93 h 239"/>
              <a:gd name="T32" fmla="*/ 183 w 325"/>
              <a:gd name="T33" fmla="*/ 114 h 239"/>
              <a:gd name="T34" fmla="*/ 183 w 325"/>
              <a:gd name="T35" fmla="*/ 137 h 239"/>
              <a:gd name="T36" fmla="*/ 183 w 325"/>
              <a:gd name="T37" fmla="*/ 165 h 239"/>
              <a:gd name="T38" fmla="*/ 141 w 325"/>
              <a:gd name="T39" fmla="*/ 165 h 239"/>
              <a:gd name="T40" fmla="*/ 233 w 325"/>
              <a:gd name="T41" fmla="*/ 23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 h="239">
                <a:moveTo>
                  <a:pt x="233" y="238"/>
                </a:moveTo>
                <a:lnTo>
                  <a:pt x="324" y="168"/>
                </a:lnTo>
                <a:lnTo>
                  <a:pt x="283" y="168"/>
                </a:lnTo>
                <a:lnTo>
                  <a:pt x="283" y="139"/>
                </a:lnTo>
                <a:lnTo>
                  <a:pt x="274" y="87"/>
                </a:lnTo>
                <a:lnTo>
                  <a:pt x="258" y="64"/>
                </a:lnTo>
                <a:lnTo>
                  <a:pt x="241" y="43"/>
                </a:lnTo>
                <a:lnTo>
                  <a:pt x="225" y="26"/>
                </a:lnTo>
                <a:lnTo>
                  <a:pt x="200" y="15"/>
                </a:lnTo>
                <a:lnTo>
                  <a:pt x="175" y="6"/>
                </a:lnTo>
                <a:lnTo>
                  <a:pt x="150" y="3"/>
                </a:lnTo>
                <a:lnTo>
                  <a:pt x="9" y="0"/>
                </a:lnTo>
                <a:lnTo>
                  <a:pt x="0" y="69"/>
                </a:lnTo>
                <a:lnTo>
                  <a:pt x="141" y="73"/>
                </a:lnTo>
                <a:lnTo>
                  <a:pt x="158" y="78"/>
                </a:lnTo>
                <a:lnTo>
                  <a:pt x="175" y="93"/>
                </a:lnTo>
                <a:lnTo>
                  <a:pt x="183" y="114"/>
                </a:lnTo>
                <a:lnTo>
                  <a:pt x="183" y="137"/>
                </a:lnTo>
                <a:lnTo>
                  <a:pt x="183" y="165"/>
                </a:lnTo>
                <a:lnTo>
                  <a:pt x="141" y="165"/>
                </a:lnTo>
                <a:lnTo>
                  <a:pt x="233" y="238"/>
                </a:lnTo>
              </a:path>
            </a:pathLst>
          </a:custGeom>
          <a:solidFill>
            <a:schemeClr val="accent1"/>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9" name="Freeform 11"/>
          <p:cNvSpPr>
            <a:spLocks/>
          </p:cNvSpPr>
          <p:nvPr/>
        </p:nvSpPr>
        <p:spPr bwMode="auto">
          <a:xfrm>
            <a:off x="6379673" y="3996967"/>
            <a:ext cx="736600" cy="788988"/>
          </a:xfrm>
          <a:custGeom>
            <a:avLst/>
            <a:gdLst>
              <a:gd name="T0" fmla="*/ 251 w 502"/>
              <a:gd name="T1" fmla="*/ 0 h 993"/>
              <a:gd name="T2" fmla="*/ 201 w 502"/>
              <a:gd name="T3" fmla="*/ 1 h 993"/>
              <a:gd name="T4" fmla="*/ 153 w 502"/>
              <a:gd name="T5" fmla="*/ 9 h 993"/>
              <a:gd name="T6" fmla="*/ 131 w 502"/>
              <a:gd name="T7" fmla="*/ 15 h 993"/>
              <a:gd name="T8" fmla="*/ 110 w 502"/>
              <a:gd name="T9" fmla="*/ 20 h 993"/>
              <a:gd name="T10" fmla="*/ 92 w 502"/>
              <a:gd name="T11" fmla="*/ 28 h 993"/>
              <a:gd name="T12" fmla="*/ 73 w 502"/>
              <a:gd name="T13" fmla="*/ 37 h 993"/>
              <a:gd name="T14" fmla="*/ 57 w 502"/>
              <a:gd name="T15" fmla="*/ 45 h 993"/>
              <a:gd name="T16" fmla="*/ 43 w 502"/>
              <a:gd name="T17" fmla="*/ 54 h 993"/>
              <a:gd name="T18" fmla="*/ 30 w 502"/>
              <a:gd name="T19" fmla="*/ 65 h 993"/>
              <a:gd name="T20" fmla="*/ 19 w 502"/>
              <a:gd name="T21" fmla="*/ 77 h 993"/>
              <a:gd name="T22" fmla="*/ 11 w 502"/>
              <a:gd name="T23" fmla="*/ 88 h 993"/>
              <a:gd name="T24" fmla="*/ 4 w 502"/>
              <a:gd name="T25" fmla="*/ 99 h 993"/>
              <a:gd name="T26" fmla="*/ 1 w 502"/>
              <a:gd name="T27" fmla="*/ 111 h 993"/>
              <a:gd name="T28" fmla="*/ 0 w 502"/>
              <a:gd name="T29" fmla="*/ 124 h 993"/>
              <a:gd name="T30" fmla="*/ 0 w 502"/>
              <a:gd name="T31" fmla="*/ 869 h 993"/>
              <a:gd name="T32" fmla="*/ 1 w 502"/>
              <a:gd name="T33" fmla="*/ 882 h 993"/>
              <a:gd name="T34" fmla="*/ 4 w 502"/>
              <a:gd name="T35" fmla="*/ 894 h 993"/>
              <a:gd name="T36" fmla="*/ 11 w 502"/>
              <a:gd name="T37" fmla="*/ 905 h 993"/>
              <a:gd name="T38" fmla="*/ 19 w 502"/>
              <a:gd name="T39" fmla="*/ 918 h 993"/>
              <a:gd name="T40" fmla="*/ 30 w 502"/>
              <a:gd name="T41" fmla="*/ 928 h 993"/>
              <a:gd name="T42" fmla="*/ 43 w 502"/>
              <a:gd name="T43" fmla="*/ 939 h 993"/>
              <a:gd name="T44" fmla="*/ 57 w 502"/>
              <a:gd name="T45" fmla="*/ 948 h 993"/>
              <a:gd name="T46" fmla="*/ 73 w 502"/>
              <a:gd name="T47" fmla="*/ 958 h 993"/>
              <a:gd name="T48" fmla="*/ 92 w 502"/>
              <a:gd name="T49" fmla="*/ 965 h 993"/>
              <a:gd name="T50" fmla="*/ 110 w 502"/>
              <a:gd name="T51" fmla="*/ 973 h 993"/>
              <a:gd name="T52" fmla="*/ 131 w 502"/>
              <a:gd name="T53" fmla="*/ 978 h 993"/>
              <a:gd name="T54" fmla="*/ 153 w 502"/>
              <a:gd name="T55" fmla="*/ 984 h 993"/>
              <a:gd name="T56" fmla="*/ 201 w 502"/>
              <a:gd name="T57" fmla="*/ 992 h 993"/>
              <a:gd name="T58" fmla="*/ 251 w 502"/>
              <a:gd name="T59" fmla="*/ 993 h 993"/>
              <a:gd name="T60" fmla="*/ 301 w 502"/>
              <a:gd name="T61" fmla="*/ 992 h 993"/>
              <a:gd name="T62" fmla="*/ 349 w 502"/>
              <a:gd name="T63" fmla="*/ 984 h 993"/>
              <a:gd name="T64" fmla="*/ 371 w 502"/>
              <a:gd name="T65" fmla="*/ 978 h 993"/>
              <a:gd name="T66" fmla="*/ 392 w 502"/>
              <a:gd name="T67" fmla="*/ 973 h 993"/>
              <a:gd name="T68" fmla="*/ 410 w 502"/>
              <a:gd name="T69" fmla="*/ 965 h 993"/>
              <a:gd name="T70" fmla="*/ 429 w 502"/>
              <a:gd name="T71" fmla="*/ 958 h 993"/>
              <a:gd name="T72" fmla="*/ 445 w 502"/>
              <a:gd name="T73" fmla="*/ 948 h 993"/>
              <a:gd name="T74" fmla="*/ 459 w 502"/>
              <a:gd name="T75" fmla="*/ 939 h 993"/>
              <a:gd name="T76" fmla="*/ 472 w 502"/>
              <a:gd name="T77" fmla="*/ 928 h 993"/>
              <a:gd name="T78" fmla="*/ 482 w 502"/>
              <a:gd name="T79" fmla="*/ 918 h 993"/>
              <a:gd name="T80" fmla="*/ 490 w 502"/>
              <a:gd name="T81" fmla="*/ 905 h 993"/>
              <a:gd name="T82" fmla="*/ 497 w 502"/>
              <a:gd name="T83" fmla="*/ 894 h 993"/>
              <a:gd name="T84" fmla="*/ 501 w 502"/>
              <a:gd name="T85" fmla="*/ 882 h 993"/>
              <a:gd name="T86" fmla="*/ 502 w 502"/>
              <a:gd name="T87" fmla="*/ 869 h 993"/>
              <a:gd name="T88" fmla="*/ 502 w 502"/>
              <a:gd name="T89" fmla="*/ 124 h 993"/>
              <a:gd name="T90" fmla="*/ 501 w 502"/>
              <a:gd name="T91" fmla="*/ 111 h 993"/>
              <a:gd name="T92" fmla="*/ 497 w 502"/>
              <a:gd name="T93" fmla="*/ 99 h 993"/>
              <a:gd name="T94" fmla="*/ 490 w 502"/>
              <a:gd name="T95" fmla="*/ 88 h 993"/>
              <a:gd name="T96" fmla="*/ 482 w 502"/>
              <a:gd name="T97" fmla="*/ 77 h 993"/>
              <a:gd name="T98" fmla="*/ 472 w 502"/>
              <a:gd name="T99" fmla="*/ 65 h 993"/>
              <a:gd name="T100" fmla="*/ 459 w 502"/>
              <a:gd name="T101" fmla="*/ 54 h 993"/>
              <a:gd name="T102" fmla="*/ 445 w 502"/>
              <a:gd name="T103" fmla="*/ 45 h 993"/>
              <a:gd name="T104" fmla="*/ 429 w 502"/>
              <a:gd name="T105" fmla="*/ 37 h 993"/>
              <a:gd name="T106" fmla="*/ 410 w 502"/>
              <a:gd name="T107" fmla="*/ 28 h 993"/>
              <a:gd name="T108" fmla="*/ 392 w 502"/>
              <a:gd name="T109" fmla="*/ 20 h 993"/>
              <a:gd name="T110" fmla="*/ 371 w 502"/>
              <a:gd name="T111" fmla="*/ 15 h 993"/>
              <a:gd name="T112" fmla="*/ 349 w 502"/>
              <a:gd name="T113" fmla="*/ 9 h 993"/>
              <a:gd name="T114" fmla="*/ 301 w 502"/>
              <a:gd name="T115" fmla="*/ 1 h 993"/>
              <a:gd name="T116" fmla="*/ 251 w 502"/>
              <a:gd name="T117" fmla="*/ 0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02" h="993">
                <a:moveTo>
                  <a:pt x="251" y="0"/>
                </a:moveTo>
                <a:lnTo>
                  <a:pt x="201" y="1"/>
                </a:lnTo>
                <a:lnTo>
                  <a:pt x="153" y="9"/>
                </a:lnTo>
                <a:lnTo>
                  <a:pt x="131" y="15"/>
                </a:lnTo>
                <a:lnTo>
                  <a:pt x="110" y="20"/>
                </a:lnTo>
                <a:lnTo>
                  <a:pt x="92" y="28"/>
                </a:lnTo>
                <a:lnTo>
                  <a:pt x="73" y="37"/>
                </a:lnTo>
                <a:lnTo>
                  <a:pt x="57" y="45"/>
                </a:lnTo>
                <a:lnTo>
                  <a:pt x="43" y="54"/>
                </a:lnTo>
                <a:lnTo>
                  <a:pt x="30" y="65"/>
                </a:lnTo>
                <a:lnTo>
                  <a:pt x="19" y="77"/>
                </a:lnTo>
                <a:lnTo>
                  <a:pt x="11" y="88"/>
                </a:lnTo>
                <a:lnTo>
                  <a:pt x="4" y="99"/>
                </a:lnTo>
                <a:lnTo>
                  <a:pt x="1" y="111"/>
                </a:lnTo>
                <a:lnTo>
                  <a:pt x="0" y="124"/>
                </a:lnTo>
                <a:lnTo>
                  <a:pt x="0" y="869"/>
                </a:lnTo>
                <a:lnTo>
                  <a:pt x="1" y="882"/>
                </a:lnTo>
                <a:lnTo>
                  <a:pt x="4" y="894"/>
                </a:lnTo>
                <a:lnTo>
                  <a:pt x="11" y="905"/>
                </a:lnTo>
                <a:lnTo>
                  <a:pt x="19" y="918"/>
                </a:lnTo>
                <a:lnTo>
                  <a:pt x="30" y="928"/>
                </a:lnTo>
                <a:lnTo>
                  <a:pt x="43" y="939"/>
                </a:lnTo>
                <a:lnTo>
                  <a:pt x="57" y="948"/>
                </a:lnTo>
                <a:lnTo>
                  <a:pt x="73" y="958"/>
                </a:lnTo>
                <a:lnTo>
                  <a:pt x="92" y="965"/>
                </a:lnTo>
                <a:lnTo>
                  <a:pt x="110" y="973"/>
                </a:lnTo>
                <a:lnTo>
                  <a:pt x="131" y="978"/>
                </a:lnTo>
                <a:lnTo>
                  <a:pt x="153" y="984"/>
                </a:lnTo>
                <a:lnTo>
                  <a:pt x="201" y="992"/>
                </a:lnTo>
                <a:lnTo>
                  <a:pt x="251" y="993"/>
                </a:lnTo>
                <a:lnTo>
                  <a:pt x="301" y="992"/>
                </a:lnTo>
                <a:lnTo>
                  <a:pt x="349" y="984"/>
                </a:lnTo>
                <a:lnTo>
                  <a:pt x="371" y="978"/>
                </a:lnTo>
                <a:lnTo>
                  <a:pt x="392" y="973"/>
                </a:lnTo>
                <a:lnTo>
                  <a:pt x="410" y="965"/>
                </a:lnTo>
                <a:lnTo>
                  <a:pt x="429" y="958"/>
                </a:lnTo>
                <a:lnTo>
                  <a:pt x="445" y="948"/>
                </a:lnTo>
                <a:lnTo>
                  <a:pt x="459" y="939"/>
                </a:lnTo>
                <a:lnTo>
                  <a:pt x="472" y="928"/>
                </a:lnTo>
                <a:lnTo>
                  <a:pt x="482" y="918"/>
                </a:lnTo>
                <a:lnTo>
                  <a:pt x="490" y="905"/>
                </a:lnTo>
                <a:lnTo>
                  <a:pt x="497" y="894"/>
                </a:lnTo>
                <a:lnTo>
                  <a:pt x="501" y="882"/>
                </a:lnTo>
                <a:lnTo>
                  <a:pt x="502" y="869"/>
                </a:lnTo>
                <a:lnTo>
                  <a:pt x="502" y="124"/>
                </a:lnTo>
                <a:lnTo>
                  <a:pt x="501" y="111"/>
                </a:lnTo>
                <a:lnTo>
                  <a:pt x="497" y="99"/>
                </a:lnTo>
                <a:lnTo>
                  <a:pt x="490" y="88"/>
                </a:lnTo>
                <a:lnTo>
                  <a:pt x="482" y="77"/>
                </a:lnTo>
                <a:lnTo>
                  <a:pt x="472" y="65"/>
                </a:lnTo>
                <a:lnTo>
                  <a:pt x="459" y="54"/>
                </a:lnTo>
                <a:lnTo>
                  <a:pt x="445" y="45"/>
                </a:lnTo>
                <a:lnTo>
                  <a:pt x="429" y="37"/>
                </a:lnTo>
                <a:lnTo>
                  <a:pt x="410" y="28"/>
                </a:lnTo>
                <a:lnTo>
                  <a:pt x="392" y="20"/>
                </a:lnTo>
                <a:lnTo>
                  <a:pt x="371" y="15"/>
                </a:lnTo>
                <a:lnTo>
                  <a:pt x="349" y="9"/>
                </a:lnTo>
                <a:lnTo>
                  <a:pt x="301" y="1"/>
                </a:lnTo>
                <a:lnTo>
                  <a:pt x="251" y="0"/>
                </a:lnTo>
                <a:close/>
              </a:path>
            </a:pathLst>
          </a:custGeom>
          <a:solidFill>
            <a:srgbClr val="008000"/>
          </a:solidFill>
          <a:ln w="14351">
            <a:solidFill>
              <a:srgbClr val="FFFFFF"/>
            </a:solidFill>
            <a:prstDash val="solid"/>
            <a:round/>
            <a:headEnd/>
            <a:tailEnd/>
          </a:ln>
        </p:spPr>
        <p:txBody>
          <a:bodyPr/>
          <a:lstStyle/>
          <a:p>
            <a:endParaRPr lang="pt-BR"/>
          </a:p>
        </p:txBody>
      </p:sp>
      <p:sp>
        <p:nvSpPr>
          <p:cNvPr id="20" name="Rectangle 13"/>
          <p:cNvSpPr>
            <a:spLocks noChangeArrowheads="1"/>
          </p:cNvSpPr>
          <p:nvPr/>
        </p:nvSpPr>
        <p:spPr bwMode="auto">
          <a:xfrm>
            <a:off x="6481760" y="4210418"/>
            <a:ext cx="5222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pt-BR" altLang="pt-BR" sz="2000" b="1" dirty="0">
                <a:solidFill>
                  <a:schemeClr val="bg1"/>
                </a:solidFill>
                <a:latin typeface="Arial" panose="020B0604020202020204" pitchFamily="34" charset="0"/>
              </a:rPr>
              <a:t>BC</a:t>
            </a:r>
            <a:endParaRPr lang="pt-BR" altLang="pt-BR" sz="2000" b="1" dirty="0">
              <a:solidFill>
                <a:srgbClr val="000000"/>
              </a:solidFill>
              <a:latin typeface="Arial" panose="020B0604020202020204" pitchFamily="34" charset="0"/>
            </a:endParaRPr>
          </a:p>
        </p:txBody>
      </p:sp>
      <p:sp>
        <p:nvSpPr>
          <p:cNvPr id="22" name="Text Box 28"/>
          <p:cNvSpPr txBox="1">
            <a:spLocks noChangeArrowheads="1"/>
          </p:cNvSpPr>
          <p:nvPr/>
        </p:nvSpPr>
        <p:spPr bwMode="auto">
          <a:xfrm>
            <a:off x="6730803" y="2263914"/>
            <a:ext cx="22797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pt-BR" altLang="pt-BR" sz="2000" dirty="0">
                <a:solidFill>
                  <a:schemeClr val="tx2">
                    <a:lumMod val="75000"/>
                  </a:schemeClr>
                </a:solidFill>
                <a:latin typeface="Arial" panose="020B0604020202020204" pitchFamily="34" charset="0"/>
              </a:rPr>
              <a:t>R</a:t>
            </a:r>
            <a:r>
              <a:rPr lang="pt-BR" altLang="pt-BR" sz="2000" b="0" dirty="0">
                <a:solidFill>
                  <a:schemeClr val="tx2">
                    <a:lumMod val="75000"/>
                  </a:schemeClr>
                </a:solidFill>
                <a:latin typeface="Arial" panose="020B0604020202020204" pitchFamily="34" charset="0"/>
              </a:rPr>
              <a:t>epresentação de</a:t>
            </a:r>
          </a:p>
          <a:p>
            <a:pPr algn="ctr"/>
            <a:r>
              <a:rPr lang="pt-BR" altLang="pt-BR" sz="2000" b="0" dirty="0">
                <a:solidFill>
                  <a:schemeClr val="tx2">
                    <a:lumMod val="75000"/>
                  </a:schemeClr>
                </a:solidFill>
                <a:latin typeface="Arial" panose="020B0604020202020204" pitchFamily="34" charset="0"/>
              </a:rPr>
              <a:t>conhecimento</a:t>
            </a:r>
          </a:p>
        </p:txBody>
      </p:sp>
      <p:sp>
        <p:nvSpPr>
          <p:cNvPr id="24" name="AutoShape 6"/>
          <p:cNvSpPr>
            <a:spLocks noChangeArrowheads="1"/>
          </p:cNvSpPr>
          <p:nvPr/>
        </p:nvSpPr>
        <p:spPr bwMode="auto">
          <a:xfrm>
            <a:off x="4718050" y="1760537"/>
            <a:ext cx="471487" cy="320675"/>
          </a:xfrm>
          <a:prstGeom prst="downArrow">
            <a:avLst>
              <a:gd name="adj1" fmla="val 50000"/>
              <a:gd name="adj2" fmla="val 2503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pt-BR" sz="2400" b="0"/>
          </a:p>
        </p:txBody>
      </p:sp>
      <p:sp>
        <p:nvSpPr>
          <p:cNvPr id="25" name="AutoShape 6"/>
          <p:cNvSpPr>
            <a:spLocks noChangeArrowheads="1"/>
          </p:cNvSpPr>
          <p:nvPr/>
        </p:nvSpPr>
        <p:spPr bwMode="auto">
          <a:xfrm>
            <a:off x="4718050" y="4313237"/>
            <a:ext cx="471487" cy="320675"/>
          </a:xfrm>
          <a:prstGeom prst="downArrow">
            <a:avLst>
              <a:gd name="adj1" fmla="val 50000"/>
              <a:gd name="adj2" fmla="val 2503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pt-BR" sz="2400" b="0"/>
          </a:p>
        </p:txBody>
      </p:sp>
      <p:sp>
        <p:nvSpPr>
          <p:cNvPr id="26" name="Rectangle 19"/>
          <p:cNvSpPr>
            <a:spLocks noChangeArrowheads="1"/>
          </p:cNvSpPr>
          <p:nvPr/>
        </p:nvSpPr>
        <p:spPr bwMode="auto">
          <a:xfrm>
            <a:off x="4023050" y="1097756"/>
            <a:ext cx="160088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pt-BR" altLang="pt-BR" sz="2400" dirty="0">
                <a:solidFill>
                  <a:schemeClr val="tx2">
                    <a:lumMod val="75000"/>
                  </a:schemeClr>
                </a:solidFill>
              </a:rPr>
              <a:t>AQUISIÇÃO</a:t>
            </a:r>
          </a:p>
        </p:txBody>
      </p:sp>
      <p:sp>
        <p:nvSpPr>
          <p:cNvPr id="27" name="Rectangle 20"/>
          <p:cNvSpPr>
            <a:spLocks noChangeArrowheads="1"/>
          </p:cNvSpPr>
          <p:nvPr/>
        </p:nvSpPr>
        <p:spPr bwMode="auto">
          <a:xfrm>
            <a:off x="3708400" y="2324100"/>
            <a:ext cx="220207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pt-BR" altLang="pt-BR" sz="2400" dirty="0">
                <a:solidFill>
                  <a:schemeClr val="tx2">
                    <a:lumMod val="75000"/>
                  </a:schemeClr>
                </a:solidFill>
              </a:rPr>
              <a:t>FORMALIZAÇÃO</a:t>
            </a:r>
          </a:p>
        </p:txBody>
      </p:sp>
      <p:sp>
        <p:nvSpPr>
          <p:cNvPr id="28" name="Rectangle 21"/>
          <p:cNvSpPr>
            <a:spLocks noChangeArrowheads="1"/>
          </p:cNvSpPr>
          <p:nvPr/>
        </p:nvSpPr>
        <p:spPr bwMode="auto">
          <a:xfrm>
            <a:off x="3680622" y="3620227"/>
            <a:ext cx="242124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pt-BR" altLang="pt-BR" sz="2400" dirty="0">
                <a:solidFill>
                  <a:schemeClr val="tx2">
                    <a:lumMod val="75000"/>
                  </a:schemeClr>
                </a:solidFill>
              </a:rPr>
              <a:t>IMPLEMENTAÇÃO</a:t>
            </a:r>
          </a:p>
        </p:txBody>
      </p:sp>
      <p:sp>
        <p:nvSpPr>
          <p:cNvPr id="29" name="Rectangle 22"/>
          <p:cNvSpPr>
            <a:spLocks noChangeArrowheads="1"/>
          </p:cNvSpPr>
          <p:nvPr/>
        </p:nvSpPr>
        <p:spPr bwMode="auto">
          <a:xfrm>
            <a:off x="3812682" y="4832467"/>
            <a:ext cx="205524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pt-BR" altLang="pt-BR" sz="2400" dirty="0">
                <a:solidFill>
                  <a:schemeClr val="tx2">
                    <a:lumMod val="75000"/>
                  </a:schemeClr>
                </a:solidFill>
              </a:rPr>
              <a:t>REFINAMENTO</a:t>
            </a:r>
          </a:p>
        </p:txBody>
      </p:sp>
      <p:sp>
        <p:nvSpPr>
          <p:cNvPr id="30" name="Freeform 12"/>
          <p:cNvSpPr>
            <a:spLocks/>
          </p:cNvSpPr>
          <p:nvPr/>
        </p:nvSpPr>
        <p:spPr bwMode="auto">
          <a:xfrm>
            <a:off x="6379673" y="4111993"/>
            <a:ext cx="736600" cy="98425"/>
          </a:xfrm>
          <a:custGeom>
            <a:avLst/>
            <a:gdLst>
              <a:gd name="T0" fmla="*/ 0 w 502"/>
              <a:gd name="T1" fmla="*/ 0 h 124"/>
              <a:gd name="T2" fmla="*/ 1 w 502"/>
              <a:gd name="T3" fmla="*/ 13 h 124"/>
              <a:gd name="T4" fmla="*/ 4 w 502"/>
              <a:gd name="T5" fmla="*/ 24 h 124"/>
              <a:gd name="T6" fmla="*/ 11 w 502"/>
              <a:gd name="T7" fmla="*/ 36 h 124"/>
              <a:gd name="T8" fmla="*/ 19 w 502"/>
              <a:gd name="T9" fmla="*/ 49 h 124"/>
              <a:gd name="T10" fmla="*/ 30 w 502"/>
              <a:gd name="T11" fmla="*/ 58 h 124"/>
              <a:gd name="T12" fmla="*/ 43 w 502"/>
              <a:gd name="T13" fmla="*/ 69 h 124"/>
              <a:gd name="T14" fmla="*/ 57 w 502"/>
              <a:gd name="T15" fmla="*/ 79 h 124"/>
              <a:gd name="T16" fmla="*/ 73 w 502"/>
              <a:gd name="T17" fmla="*/ 88 h 124"/>
              <a:gd name="T18" fmla="*/ 92 w 502"/>
              <a:gd name="T19" fmla="*/ 96 h 124"/>
              <a:gd name="T20" fmla="*/ 110 w 502"/>
              <a:gd name="T21" fmla="*/ 103 h 124"/>
              <a:gd name="T22" fmla="*/ 131 w 502"/>
              <a:gd name="T23" fmla="*/ 109 h 124"/>
              <a:gd name="T24" fmla="*/ 153 w 502"/>
              <a:gd name="T25" fmla="*/ 115 h 124"/>
              <a:gd name="T26" fmla="*/ 201 w 502"/>
              <a:gd name="T27" fmla="*/ 122 h 124"/>
              <a:gd name="T28" fmla="*/ 251 w 502"/>
              <a:gd name="T29" fmla="*/ 124 h 124"/>
              <a:gd name="T30" fmla="*/ 301 w 502"/>
              <a:gd name="T31" fmla="*/ 122 h 124"/>
              <a:gd name="T32" fmla="*/ 349 w 502"/>
              <a:gd name="T33" fmla="*/ 115 h 124"/>
              <a:gd name="T34" fmla="*/ 371 w 502"/>
              <a:gd name="T35" fmla="*/ 109 h 124"/>
              <a:gd name="T36" fmla="*/ 392 w 502"/>
              <a:gd name="T37" fmla="*/ 103 h 124"/>
              <a:gd name="T38" fmla="*/ 410 w 502"/>
              <a:gd name="T39" fmla="*/ 96 h 124"/>
              <a:gd name="T40" fmla="*/ 429 w 502"/>
              <a:gd name="T41" fmla="*/ 88 h 124"/>
              <a:gd name="T42" fmla="*/ 445 w 502"/>
              <a:gd name="T43" fmla="*/ 79 h 124"/>
              <a:gd name="T44" fmla="*/ 459 w 502"/>
              <a:gd name="T45" fmla="*/ 69 h 124"/>
              <a:gd name="T46" fmla="*/ 472 w 502"/>
              <a:gd name="T47" fmla="*/ 58 h 124"/>
              <a:gd name="T48" fmla="*/ 482 w 502"/>
              <a:gd name="T49" fmla="*/ 49 h 124"/>
              <a:gd name="T50" fmla="*/ 490 w 502"/>
              <a:gd name="T51" fmla="*/ 36 h 124"/>
              <a:gd name="T52" fmla="*/ 497 w 502"/>
              <a:gd name="T53" fmla="*/ 24 h 124"/>
              <a:gd name="T54" fmla="*/ 501 w 502"/>
              <a:gd name="T55" fmla="*/ 13 h 124"/>
              <a:gd name="T56" fmla="*/ 502 w 502"/>
              <a:gd name="T5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2" h="124">
                <a:moveTo>
                  <a:pt x="0" y="0"/>
                </a:moveTo>
                <a:lnTo>
                  <a:pt x="1" y="13"/>
                </a:lnTo>
                <a:lnTo>
                  <a:pt x="4" y="24"/>
                </a:lnTo>
                <a:lnTo>
                  <a:pt x="11" y="36"/>
                </a:lnTo>
                <a:lnTo>
                  <a:pt x="19" y="49"/>
                </a:lnTo>
                <a:lnTo>
                  <a:pt x="30" y="58"/>
                </a:lnTo>
                <a:lnTo>
                  <a:pt x="43" y="69"/>
                </a:lnTo>
                <a:lnTo>
                  <a:pt x="57" y="79"/>
                </a:lnTo>
                <a:lnTo>
                  <a:pt x="73" y="88"/>
                </a:lnTo>
                <a:lnTo>
                  <a:pt x="92" y="96"/>
                </a:lnTo>
                <a:lnTo>
                  <a:pt x="110" y="103"/>
                </a:lnTo>
                <a:lnTo>
                  <a:pt x="131" y="109"/>
                </a:lnTo>
                <a:lnTo>
                  <a:pt x="153" y="115"/>
                </a:lnTo>
                <a:lnTo>
                  <a:pt x="201" y="122"/>
                </a:lnTo>
                <a:lnTo>
                  <a:pt x="251" y="124"/>
                </a:lnTo>
                <a:lnTo>
                  <a:pt x="301" y="122"/>
                </a:lnTo>
                <a:lnTo>
                  <a:pt x="349" y="115"/>
                </a:lnTo>
                <a:lnTo>
                  <a:pt x="371" y="109"/>
                </a:lnTo>
                <a:lnTo>
                  <a:pt x="392" y="103"/>
                </a:lnTo>
                <a:lnTo>
                  <a:pt x="410" y="96"/>
                </a:lnTo>
                <a:lnTo>
                  <a:pt x="429" y="88"/>
                </a:lnTo>
                <a:lnTo>
                  <a:pt x="445" y="79"/>
                </a:lnTo>
                <a:lnTo>
                  <a:pt x="459" y="69"/>
                </a:lnTo>
                <a:lnTo>
                  <a:pt x="472" y="58"/>
                </a:lnTo>
                <a:lnTo>
                  <a:pt x="482" y="49"/>
                </a:lnTo>
                <a:lnTo>
                  <a:pt x="490" y="36"/>
                </a:lnTo>
                <a:lnTo>
                  <a:pt x="497" y="24"/>
                </a:lnTo>
                <a:lnTo>
                  <a:pt x="501" y="13"/>
                </a:lnTo>
                <a:lnTo>
                  <a:pt x="502" y="0"/>
                </a:lnTo>
              </a:path>
            </a:pathLst>
          </a:custGeom>
          <a:noFill/>
          <a:ln w="142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Tree>
    <p:extLst>
      <p:ext uri="{BB962C8B-B14F-4D97-AF65-F5344CB8AC3E}">
        <p14:creationId xmlns:p14="http://schemas.microsoft.com/office/powerpoint/2010/main" val="204365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anim calcmode="lin" valueType="num">
                                      <p:cBhvr>
                                        <p:cTn id="25" dur="1000" fill="hold"/>
                                        <p:tgtEl>
                                          <p:spTgt spid="27"/>
                                        </p:tgtEl>
                                        <p:attrNameLst>
                                          <p:attrName>ppt_x</p:attrName>
                                        </p:attrNameLst>
                                      </p:cBhvr>
                                      <p:tavLst>
                                        <p:tav tm="0">
                                          <p:val>
                                            <p:strVal val="#ppt_x"/>
                                          </p:val>
                                        </p:tav>
                                        <p:tav tm="100000">
                                          <p:val>
                                            <p:strVal val="#ppt_x"/>
                                          </p:val>
                                        </p:tav>
                                      </p:tavLst>
                                    </p:anim>
                                    <p:anim calcmode="lin" valueType="num">
                                      <p:cBhvr>
                                        <p:cTn id="26" dur="1000" fill="hold"/>
                                        <p:tgtEl>
                                          <p:spTgt spid="2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1000"/>
                                        <p:tgtEl>
                                          <p:spTgt spid="29"/>
                                        </p:tgtEl>
                                      </p:cBhvr>
                                    </p:animEffect>
                                    <p:anim calcmode="lin" valueType="num">
                                      <p:cBhvr>
                                        <p:cTn id="59" dur="1000" fill="hold"/>
                                        <p:tgtEl>
                                          <p:spTgt spid="29"/>
                                        </p:tgtEl>
                                        <p:attrNameLst>
                                          <p:attrName>ppt_x</p:attrName>
                                        </p:attrNameLst>
                                      </p:cBhvr>
                                      <p:tavLst>
                                        <p:tav tm="0">
                                          <p:val>
                                            <p:strVal val="#ppt_x"/>
                                          </p:val>
                                        </p:tav>
                                        <p:tav tm="100000">
                                          <p:val>
                                            <p:strVal val="#ppt_x"/>
                                          </p:val>
                                        </p:tav>
                                      </p:tavLst>
                                    </p:anim>
                                    <p:anim calcmode="lin" valueType="num">
                                      <p:cBhvr>
                                        <p:cTn id="60" dur="1000" fill="hold"/>
                                        <p:tgtEl>
                                          <p:spTgt spid="2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arn(inVertical)">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1000"/>
                                        <p:tgtEl>
                                          <p:spTgt spid="4"/>
                                        </p:tgtEl>
                                      </p:cBhvr>
                                    </p:animEffect>
                                    <p:anim calcmode="lin" valueType="num">
                                      <p:cBhvr>
                                        <p:cTn id="76" dur="1000" fill="hold"/>
                                        <p:tgtEl>
                                          <p:spTgt spid="4"/>
                                        </p:tgtEl>
                                        <p:attrNameLst>
                                          <p:attrName>ppt_x</p:attrName>
                                        </p:attrNameLst>
                                      </p:cBhvr>
                                      <p:tavLst>
                                        <p:tav tm="0">
                                          <p:val>
                                            <p:strVal val="#ppt_x"/>
                                          </p:val>
                                        </p:tav>
                                        <p:tav tm="100000">
                                          <p:val>
                                            <p:strVal val="#ppt_x"/>
                                          </p:val>
                                        </p:tav>
                                      </p:tavLst>
                                    </p:anim>
                                    <p:anim calcmode="lin" valueType="num">
                                      <p:cBhvr>
                                        <p:cTn id="77" dur="1000" fill="hold"/>
                                        <p:tgtEl>
                                          <p:spTgt spid="4"/>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fade">
                                      <p:cBhvr>
                                        <p:cTn id="80" dur="1000"/>
                                        <p:tgtEl>
                                          <p:spTgt spid="5"/>
                                        </p:tgtEl>
                                      </p:cBhvr>
                                    </p:animEffect>
                                    <p:anim calcmode="lin" valueType="num">
                                      <p:cBhvr>
                                        <p:cTn id="81" dur="1000" fill="hold"/>
                                        <p:tgtEl>
                                          <p:spTgt spid="5"/>
                                        </p:tgtEl>
                                        <p:attrNameLst>
                                          <p:attrName>ppt_x</p:attrName>
                                        </p:attrNameLst>
                                      </p:cBhvr>
                                      <p:tavLst>
                                        <p:tav tm="0">
                                          <p:val>
                                            <p:strVal val="#ppt_x"/>
                                          </p:val>
                                        </p:tav>
                                        <p:tav tm="100000">
                                          <p:val>
                                            <p:strVal val="#ppt_x"/>
                                          </p:val>
                                        </p:tav>
                                      </p:tavLst>
                                    </p:anim>
                                    <p:anim calcmode="lin" valueType="num">
                                      <p:cBhvr>
                                        <p:cTn id="82" dur="1000" fill="hold"/>
                                        <p:tgtEl>
                                          <p:spTgt spid="5"/>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fade">
                                      <p:cBhvr>
                                        <p:cTn id="85" dur="1000"/>
                                        <p:tgtEl>
                                          <p:spTgt spid="6"/>
                                        </p:tgtEl>
                                      </p:cBhvr>
                                    </p:animEffect>
                                    <p:anim calcmode="lin" valueType="num">
                                      <p:cBhvr>
                                        <p:cTn id="86" dur="1000" fill="hold"/>
                                        <p:tgtEl>
                                          <p:spTgt spid="6"/>
                                        </p:tgtEl>
                                        <p:attrNameLst>
                                          <p:attrName>ppt_x</p:attrName>
                                        </p:attrNameLst>
                                      </p:cBhvr>
                                      <p:tavLst>
                                        <p:tav tm="0">
                                          <p:val>
                                            <p:strVal val="#ppt_x"/>
                                          </p:val>
                                        </p:tav>
                                        <p:tav tm="100000">
                                          <p:val>
                                            <p:strVal val="#ppt_x"/>
                                          </p:val>
                                        </p:tav>
                                      </p:tavLst>
                                    </p:anim>
                                    <p:anim calcmode="lin" valueType="num">
                                      <p:cBhvr>
                                        <p:cTn id="8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barn(inVertical)">
                                      <p:cBhvr>
                                        <p:cTn id="92" dur="500"/>
                                        <p:tgtEl>
                                          <p:spTgt spid="30"/>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barn(inVertical)">
                                      <p:cBhvr>
                                        <p:cTn id="95" dur="500"/>
                                        <p:tgtEl>
                                          <p:spTgt spid="19"/>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barn(inVertical)">
                                      <p:cBhvr>
                                        <p:cTn id="98" dur="500"/>
                                        <p:tgtEl>
                                          <p:spTgt spid="20"/>
                                        </p:tgtEl>
                                      </p:cBhvr>
                                    </p:animEffect>
                                  </p:childTnLst>
                                </p:cTn>
                              </p:par>
                              <p:par>
                                <p:cTn id="99" presetID="16" presetClass="entr" presetSubtype="21"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barn(inVertical)">
                                      <p:cBhvr>
                                        <p:cTn id="101" dur="500"/>
                                        <p:tgtEl>
                                          <p:spTgt spid="18"/>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barn(inVertical)">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1" grpId="0" animBg="1"/>
      <p:bldP spid="12" grpId="0" animBg="1"/>
      <p:bldP spid="13" grpId="0" animBg="1"/>
      <p:bldP spid="14" grpId="0" animBg="1"/>
      <p:bldP spid="16" grpId="0" animBg="1"/>
      <p:bldP spid="18" grpId="0" animBg="1"/>
      <p:bldP spid="19" grpId="0" animBg="1"/>
      <p:bldP spid="20" grpId="0"/>
      <p:bldP spid="22" grpId="0"/>
      <p:bldP spid="24" grpId="0" animBg="1"/>
      <p:bldP spid="25" grpId="0" animBg="1"/>
      <p:bldP spid="26" grpId="0"/>
      <p:bldP spid="27" grpId="0"/>
      <p:bldP spid="28" grpId="0"/>
      <p:bldP spid="29" grpId="0"/>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074"/>
          <p:cNvSpPr>
            <a:spLocks noGrp="1" noChangeArrowheads="1"/>
          </p:cNvSpPr>
          <p:nvPr>
            <p:ph type="title"/>
          </p:nvPr>
        </p:nvSpPr>
        <p:spPr>
          <a:xfrm>
            <a:off x="464275" y="244101"/>
            <a:ext cx="8066087" cy="579437"/>
          </a:xfrm>
          <a:noFill/>
          <a:ln/>
        </p:spPr>
        <p:txBody>
          <a:bodyPr>
            <a:noAutofit/>
          </a:bodyPr>
          <a:lstStyle/>
          <a:p>
            <a:r>
              <a:rPr lang="pt-BR" altLang="pt-BR" sz="3600" dirty="0">
                <a:solidFill>
                  <a:schemeClr val="tx2">
                    <a:lumMod val="75000"/>
                  </a:schemeClr>
                </a:solidFill>
              </a:rPr>
              <a:t>Afinal, qual é a importância?</a:t>
            </a:r>
          </a:p>
        </p:txBody>
      </p:sp>
      <p:sp>
        <p:nvSpPr>
          <p:cNvPr id="4" name="Retângulo 3"/>
          <p:cNvSpPr/>
          <p:nvPr/>
        </p:nvSpPr>
        <p:spPr>
          <a:xfrm>
            <a:off x="304510" y="808708"/>
            <a:ext cx="8282111" cy="1338828"/>
          </a:xfrm>
          <a:prstGeom prst="rect">
            <a:avLst/>
          </a:prstGeom>
        </p:spPr>
        <p:txBody>
          <a:bodyPr wrap="square">
            <a:spAutoFit/>
          </a:bodyPr>
          <a:lstStyle/>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	Os pequenos e médios ambientes de suporte relegam a um quinto plano a tarefa de recolher esse conhecimento, e devido a essa conduta deixam de angariar uma série de benefícios</a:t>
            </a: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5" name="Retângulo 4"/>
          <p:cNvSpPr/>
          <p:nvPr/>
        </p:nvSpPr>
        <p:spPr>
          <a:xfrm>
            <a:off x="304508" y="2244663"/>
            <a:ext cx="8329773" cy="456535"/>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Você democratiza o conhecimento dos técnicos com seus colegas</a:t>
            </a:r>
          </a:p>
        </p:txBody>
      </p:sp>
      <p:sp>
        <p:nvSpPr>
          <p:cNvPr id="7" name="Retângulo 6"/>
          <p:cNvSpPr/>
          <p:nvPr/>
        </p:nvSpPr>
        <p:spPr>
          <a:xfrm>
            <a:off x="304508" y="2735206"/>
            <a:ext cx="8329773" cy="507831"/>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Economia de tempo entre técnico e usuário para resolver um incidente</a:t>
            </a:r>
          </a:p>
        </p:txBody>
      </p:sp>
      <p:sp>
        <p:nvSpPr>
          <p:cNvPr id="8" name="Retângulo 7"/>
          <p:cNvSpPr/>
          <p:nvPr/>
        </p:nvSpPr>
        <p:spPr>
          <a:xfrm>
            <a:off x="304508" y="3277046"/>
            <a:ext cx="8329773" cy="872034"/>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Impede que o usuário procure seu técnico “preferido”. Afinal, agora todos têm a mesma orientação.</a:t>
            </a:r>
          </a:p>
        </p:txBody>
      </p:sp>
      <p:sp>
        <p:nvSpPr>
          <p:cNvPr id="9" name="Retângulo 8"/>
          <p:cNvSpPr/>
          <p:nvPr/>
        </p:nvSpPr>
        <p:spPr>
          <a:xfrm>
            <a:off x="304508" y="4149080"/>
            <a:ext cx="8329773" cy="923330"/>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Reduz a necessidade de escalar o problema para um técnico experiente que é provavelmente mais caro para a organização.</a:t>
            </a:r>
          </a:p>
        </p:txBody>
      </p:sp>
    </p:spTree>
    <p:extLst>
      <p:ext uri="{BB962C8B-B14F-4D97-AF65-F5344CB8AC3E}">
        <p14:creationId xmlns:p14="http://schemas.microsoft.com/office/powerpoint/2010/main" val="60031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23528" y="332656"/>
            <a:ext cx="8329773" cy="1287532"/>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Minimizando as exigências inicias de treinamento e custos, porque resolve incidentes de maneira relativamente rápida, baseado nas experiências capturadas por outros colegas.</a:t>
            </a:r>
          </a:p>
        </p:txBody>
      </p:sp>
      <p:sp>
        <p:nvSpPr>
          <p:cNvPr id="4" name="Retângulo 3"/>
          <p:cNvSpPr/>
          <p:nvPr/>
        </p:nvSpPr>
        <p:spPr>
          <a:xfrm>
            <a:off x="323527" y="1653866"/>
            <a:ext cx="8329773" cy="872034"/>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Este conhecimento é aproveitado mesmo depois que a pessoa que o agregou deixe o departamento.</a:t>
            </a:r>
          </a:p>
        </p:txBody>
      </p:sp>
      <p:sp>
        <p:nvSpPr>
          <p:cNvPr id="6" name="Retângulo 5"/>
          <p:cNvSpPr/>
          <p:nvPr/>
        </p:nvSpPr>
        <p:spPr>
          <a:xfrm>
            <a:off x="323526" y="2654418"/>
            <a:ext cx="8329773" cy="923330"/>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O colaborador atende um leque maior de questões, sem a necessidade de muitos treinamentos complementares.</a:t>
            </a:r>
          </a:p>
        </p:txBody>
      </p:sp>
      <p:sp>
        <p:nvSpPr>
          <p:cNvPr id="7" name="Retângulo 6"/>
          <p:cNvSpPr/>
          <p:nvPr/>
        </p:nvSpPr>
        <p:spPr>
          <a:xfrm>
            <a:off x="323525" y="3552713"/>
            <a:ext cx="8329773" cy="1703030"/>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dirty="0">
                <a:solidFill>
                  <a:schemeClr val="tx2">
                    <a:lumMod val="75000"/>
                  </a:schemeClr>
                </a:solidFill>
                <a:latin typeface="Arial" panose="020B0604020202020204" pitchFamily="34" charset="0"/>
                <a:cs typeface="Arial" panose="020B0604020202020204" pitchFamily="34" charset="0"/>
              </a:rPr>
              <a:t>Se alguém retém todo o conhecimento sobre determinada área, sua presença no Help Desk é indispensável. Como as ocorrências repetem-se diariamente, continuará sendo exigido de maneira constante para atende-las. Assim, o técnico fica impedido de ausentar-se e até mesmo gozar férias.</a:t>
            </a:r>
          </a:p>
        </p:txBody>
      </p:sp>
    </p:spTree>
    <p:extLst>
      <p:ext uri="{BB962C8B-B14F-4D97-AF65-F5344CB8AC3E}">
        <p14:creationId xmlns:p14="http://schemas.microsoft.com/office/powerpoint/2010/main" val="408688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074"/>
          <p:cNvSpPr>
            <a:spLocks noGrp="1" noChangeArrowheads="1"/>
          </p:cNvSpPr>
          <p:nvPr>
            <p:ph type="title"/>
          </p:nvPr>
        </p:nvSpPr>
        <p:spPr>
          <a:xfrm>
            <a:off x="107505" y="244101"/>
            <a:ext cx="8784976" cy="579437"/>
          </a:xfrm>
          <a:noFill/>
          <a:ln/>
        </p:spPr>
        <p:txBody>
          <a:bodyPr>
            <a:noAutofit/>
          </a:bodyPr>
          <a:lstStyle/>
          <a:p>
            <a:r>
              <a:rPr lang="pt-BR" altLang="pt-BR" sz="3600" dirty="0">
                <a:solidFill>
                  <a:schemeClr val="tx2">
                    <a:lumMod val="75000"/>
                  </a:schemeClr>
                </a:solidFill>
              </a:rPr>
              <a:t>Vamos começar uma base de conhecimento!</a:t>
            </a:r>
          </a:p>
        </p:txBody>
      </p:sp>
      <p:sp>
        <p:nvSpPr>
          <p:cNvPr id="4" name="Retângulo 3"/>
          <p:cNvSpPr/>
          <p:nvPr/>
        </p:nvSpPr>
        <p:spPr>
          <a:xfrm>
            <a:off x="304510" y="808708"/>
            <a:ext cx="8282111" cy="872034"/>
          </a:xfrm>
          <a:prstGeom prst="rect">
            <a:avLst/>
          </a:prstGeom>
        </p:spPr>
        <p:txBody>
          <a:bodyPr wrap="square">
            <a:spAutoFit/>
          </a:bodyPr>
          <a:lstStyle/>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	Não existe uma receita pronta de como começar a implantação de uma base de conhecimento em uma organização.</a:t>
            </a: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5" name="Retângulo 4"/>
          <p:cNvSpPr/>
          <p:nvPr/>
        </p:nvSpPr>
        <p:spPr>
          <a:xfrm>
            <a:off x="274240" y="1666961"/>
            <a:ext cx="8282111" cy="872034"/>
          </a:xfrm>
          <a:prstGeom prst="rect">
            <a:avLst/>
          </a:prstGeom>
        </p:spPr>
        <p:txBody>
          <a:bodyPr wrap="square">
            <a:spAutoFit/>
          </a:bodyPr>
          <a:lstStyle/>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	Mas é possível listar uma sugestão sobre quais os passos que precisam ser trabalhados com o objetivo de iniciar uma base de conhecimento</a:t>
            </a: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8" name="Retângulo 7"/>
          <p:cNvSpPr/>
          <p:nvPr/>
        </p:nvSpPr>
        <p:spPr>
          <a:xfrm>
            <a:off x="274239" y="2781997"/>
            <a:ext cx="8282111" cy="1246495"/>
          </a:xfrm>
          <a:prstGeom prst="rect">
            <a:avLst/>
          </a:prstGeom>
        </p:spPr>
        <p:txBody>
          <a:bodyPr wrap="square">
            <a:spAutoFit/>
          </a:bodyPr>
          <a:lstStyle/>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1.    </a:t>
            </a:r>
            <a:r>
              <a:rPr lang="pt-BR" sz="16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Defina poucos modelos de documento, e escreva os procedimentos em Documento de Texto e/ou Planilha, utilize-se de datas, revisões, autor de cada revisão, etc. É fácil de editar, funciona corretamente e a maioria das pessoas sabe como operar.</a:t>
            </a: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0" name="Retângulo 9"/>
          <p:cNvSpPr/>
          <p:nvPr/>
        </p:nvSpPr>
        <p:spPr>
          <a:xfrm>
            <a:off x="274238" y="4213512"/>
            <a:ext cx="8282111" cy="877163"/>
          </a:xfrm>
          <a:prstGeom prst="rect">
            <a:avLst/>
          </a:prstGeom>
        </p:spPr>
        <p:txBody>
          <a:bodyPr wrap="square">
            <a:spAutoFit/>
          </a:bodyPr>
          <a:lstStyle/>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2.  </a:t>
            </a:r>
            <a:r>
              <a:rPr lang="pt-BR" sz="16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Defina uma nomenclatura para os procedimentos. Em um futuro, você pode relacionar a classificação dos incidentes a um procedimento corretivo.</a:t>
            </a: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372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51520" y="188640"/>
            <a:ext cx="8282111" cy="1985159"/>
          </a:xfrm>
          <a:prstGeom prst="rect">
            <a:avLst/>
          </a:prstGeom>
        </p:spPr>
        <p:txBody>
          <a:bodyPr wrap="square">
            <a:spAutoFit/>
          </a:bodyPr>
          <a:lstStyle/>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3.    </a:t>
            </a:r>
            <a:r>
              <a:rPr lang="pt-BR" sz="16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Estabeleça regras para criar e atualizar os procedimentos. Uma boa forma de conseguir cooperação das áreas de suporte é definir que quando houver um incidente resolvido eles precisam escrever o procedimento de como foi. Outra boa experiência é definir 30min por dia para uma pessoa de cada equipe e definir métrica de processos por mês..</a:t>
            </a: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4" name="Retângulo 3"/>
          <p:cNvSpPr/>
          <p:nvPr/>
        </p:nvSpPr>
        <p:spPr>
          <a:xfrm>
            <a:off x="249604" y="2276872"/>
            <a:ext cx="8282111" cy="831510"/>
          </a:xfrm>
          <a:prstGeom prst="rect">
            <a:avLst/>
          </a:prstGeom>
        </p:spPr>
        <p:txBody>
          <a:bodyPr wrap="square">
            <a:spAutoFit/>
          </a:bodyPr>
          <a:lstStyle/>
          <a:p>
            <a:pPr algn="just">
              <a:lnSpc>
                <a:spcPct val="150000"/>
              </a:lnSpc>
              <a:spcAft>
                <a:spcPts val="1000"/>
              </a:spcAft>
            </a:pPr>
            <a:r>
              <a:rPr lang="pt-BR"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4.     </a:t>
            </a:r>
            <a:r>
              <a:rPr lang="pt-BR" sz="1600" dirty="0">
                <a:solidFill>
                  <a:schemeClr val="tx2">
                    <a:lumMod val="75000"/>
                  </a:schemeClr>
                </a:solidFill>
                <a:latin typeface="Arial" panose="020B0604020202020204" pitchFamily="34" charset="0"/>
                <a:ea typeface="Times New Roman" panose="02020603050405020304" pitchFamily="18" charset="0"/>
                <a:cs typeface="Arial" panose="020B0604020202020204" pitchFamily="34" charset="0"/>
              </a:rPr>
              <a:t>Monitore se os procedimentos estão sendo efetivos e procure sempre melhorar o processo.</a:t>
            </a:r>
            <a:endParaRPr lang="pt-BR" sz="1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5" name="Imagem 4"/>
          <p:cNvPicPr/>
          <p:nvPr/>
        </p:nvPicPr>
        <p:blipFill rotWithShape="1">
          <a:blip r:embed="rId2">
            <a:extLst>
              <a:ext uri="{28A0092B-C50C-407E-A947-70E740481C1C}">
                <a14:useLocalDpi xmlns:a14="http://schemas.microsoft.com/office/drawing/2010/main" val="0"/>
              </a:ext>
            </a:extLst>
          </a:blip>
          <a:srcRect l="2370" t="31064" r="43484" b="54469"/>
          <a:stretch/>
        </p:blipFill>
        <p:spPr bwMode="auto">
          <a:xfrm>
            <a:off x="249604" y="3645024"/>
            <a:ext cx="8353653" cy="13681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667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922</Words>
  <Application>Microsoft Office PowerPoint</Application>
  <PresentationFormat>Apresentação na tela (4:3)</PresentationFormat>
  <Paragraphs>100</Paragraphs>
  <Slides>18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18</vt:i4>
      </vt:variant>
    </vt:vector>
  </HeadingPairs>
  <TitlesOfParts>
    <vt:vector size="24" baseType="lpstr">
      <vt:lpstr>Arial</vt:lpstr>
      <vt:lpstr>Calibri</vt:lpstr>
      <vt:lpstr>Courier New</vt:lpstr>
      <vt:lpstr>Symbol</vt:lpstr>
      <vt:lpstr>Times New Roman</vt:lpstr>
      <vt:lpstr>Tema do Office</vt:lpstr>
      <vt:lpstr>Base de conhecimento Sugerida pela ITIL®</vt:lpstr>
      <vt:lpstr>O que é uma base de conhecimento?</vt:lpstr>
      <vt:lpstr>Objetivo</vt:lpstr>
      <vt:lpstr>Relevância</vt:lpstr>
      <vt:lpstr>Engenharia de Conhecimento</vt:lpstr>
      <vt:lpstr>Afinal, qual é a importância?</vt:lpstr>
      <vt:lpstr>Apresentação do PowerPoint</vt:lpstr>
      <vt:lpstr>Vamos começar uma base de conhecimento!</vt:lpstr>
      <vt:lpstr>Apresentação do PowerPoint</vt:lpstr>
      <vt:lpstr>Exemplo de um Template</vt:lpstr>
      <vt:lpstr>Apresentação do PowerPoint</vt:lpstr>
      <vt:lpstr>Apresentação do PowerPoint</vt:lpstr>
      <vt:lpstr>Regras de Ouro</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Victor Akio Zukeran</dc:creator>
  <cp:lastModifiedBy>RAPHAEL CARDOSO ABRANTES CASTRO COSTA</cp:lastModifiedBy>
  <cp:revision>52</cp:revision>
  <dcterms:created xsi:type="dcterms:W3CDTF">2013-10-10T17:31:52Z</dcterms:created>
  <dcterms:modified xsi:type="dcterms:W3CDTF">2016-06-10T00:01:22Z</dcterms:modified>
</cp:coreProperties>
</file>