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5" r:id="rId4"/>
    <p:sldId id="266" r:id="rId5"/>
    <p:sldId id="267" r:id="rId6"/>
    <p:sldId id="268" r:id="rId7"/>
    <p:sldId id="273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1" r:id="rId18"/>
    <p:sldId id="274" r:id="rId19"/>
    <p:sldId id="285" r:id="rId20"/>
    <p:sldId id="286" r:id="rId21"/>
    <p:sldId id="269" r:id="rId22"/>
    <p:sldId id="258" r:id="rId23"/>
    <p:sldId id="259" r:id="rId24"/>
    <p:sldId id="270" r:id="rId25"/>
    <p:sldId id="271" r:id="rId26"/>
    <p:sldId id="262" r:id="rId27"/>
    <p:sldId id="272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B0F2C-010D-4C1F-B7A0-23C13AC4977F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1F218-505F-4995-847B-17D5E33D586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18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74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ca82734a0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ca82734a0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a82734a0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ca82734a0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a82734a0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ca82734a0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a82734a0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ca82734a0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a82734a0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ca82734a0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74DC1-2464-3BA2-FF8B-8892E95C9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6A592F-FCE7-D119-1437-CE2DC16A8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C7E53B-E64F-6060-4075-844B1DAE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2692DA-8848-7C21-2F9A-E3FF53AA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86972-0B42-D03E-9548-A7AA1C21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95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EC3EE-1823-DA01-1083-A30263A8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1A66A8-6B10-471F-8130-8385B304A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370519-4A76-B126-F8F3-DC88E350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829FE4-A82B-D362-9782-7DE949C2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F52916-7080-BB7E-D0D1-5527E12C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87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E3BEBE-4559-B41A-CA07-55C3A46EE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2535B1-D8C2-5359-A290-26F26E511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73335-6F1F-3948-5609-189CB8FA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8BD48C-7812-18BE-EBFB-D52DF4A9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EA0B56-C3C3-41A8-A2E9-0B4ECB2E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38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3C134-0FA1-55BD-974B-054E1BDF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4506D9-0EE4-0ED6-7B1B-9AF42F8A1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69A10C-957D-E8E8-BAE6-4F5EC47C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394D3-1ABC-3884-678F-5E7CF118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AAF56-FC3E-5E16-E1B7-CB653A81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2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BFA86-273C-BFBE-065C-0F3F8336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BE6DE-63B3-DAB6-7683-B0AECD9CD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13C711-4BC4-E76A-AF50-2DFA5190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FA9CE-4EF5-93E0-A99C-41E2EC3F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6D55EE-63BE-690F-E049-1A3F9ECB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4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31CB1-0BD3-B80C-634A-E49A2D64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54CFC-3094-A784-B12E-BACAF6F32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2F94A0-776E-7802-CEA8-A6A8B09EE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06B17B-8922-4B5C-54DD-14F9383C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31E059-6766-76F6-DE19-4E3F09CB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7982DD-FA71-6C4A-1AA8-0D52E7B6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71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9BBF-AA3A-40A1-FD2F-6012C12D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3B337-4083-CD3B-C012-3ACCED1FB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5430B2-2A16-9068-FAFA-D9749D3F0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BD1EFF-BCF8-11D3-81F7-7505150C5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06D1FD-FC40-F4AD-35F7-1BF18C87D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CA4628-011D-D0D4-6998-BFA0D365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C1E96F-815D-A2E8-0A7F-9DD6A547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F8CC5A-ED39-4960-FD93-31EBEA6B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8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A7F99-4523-4C5B-83E1-FB5FBFEF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735A5D-DBCC-3634-D555-F98272E59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2B469D-D353-1928-1030-EE269B89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0D8094-D665-51E9-ADF3-1B3EA1F5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459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FA57BE-8CEC-83EE-21DC-7BFF3F09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8C6B37-65FA-A18E-D93D-C99061DC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87CD1A-9D2D-DB24-D91D-6CC2835F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45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AD9F8-25E1-7578-F116-7BED64BD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612D9F-D995-C7EA-1565-30F31C76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6EBEDD-F5B8-2016-9A24-51DA5641D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4BA025-A335-C9FE-7582-8068CDCD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C339FA-7E7D-F00C-3519-EB56841A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596E9D-297F-8655-DD6B-1186726D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1526F-775B-0A1C-C0F0-A01E243C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29E12A-8260-0FCA-8A84-8DF60D2C8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A2F1FB-32C9-0C95-E194-CA1C915CA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CF0E9F-884E-07D7-638D-445F0510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B54465-0FC3-899B-7E3A-CAA7C5CA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032D2-FCE5-B9BC-E9CD-D187E007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96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4F9880-0784-EE4C-88FB-22CDE90F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441858-8104-A396-A930-5BFDCC869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455D9-2576-9136-43F6-D6E588FDA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8B145-9B96-4B8E-A338-DDB08A7B4584}" type="datetimeFigureOut">
              <a:rPr lang="es-ES" smtClean="0"/>
              <a:t>09/01/2023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53EEC-40EE-823A-A01C-DC276E88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A9220-3F54-B863-D0D1-327724B2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66B8-2BD3-451D-9475-683E7A78EE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20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844" y="218614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CAED250B-91DC-EEF2-1AE6-C72637301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662" y="520992"/>
            <a:ext cx="840710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4800" b="1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Entrega Final</a:t>
            </a: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s-ES" altLang="es-ES" sz="4800" b="1" i="0" u="none" strike="noStrike" cap="none" normalizeH="0" baseline="0" dirty="0">
                <a:ln>
                  <a:noFill/>
                </a:ln>
                <a:solidFill>
                  <a:srgbClr val="1D2125"/>
                </a:solidFill>
                <a:effectLst/>
                <a:latin typeface="Bree Serif"/>
              </a:rPr>
              <a:t>RETO CAJAMAR AGROANALYSIS</a:t>
            </a:r>
            <a:endParaRPr kumimoji="0" lang="es-ES" altLang="es-E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7DCE6D-2D4D-6101-7928-471061C047FC}"/>
              </a:ext>
            </a:extLst>
          </p:cNvPr>
          <p:cNvSpPr txBox="1"/>
          <p:nvPr/>
        </p:nvSpPr>
        <p:spPr>
          <a:xfrm>
            <a:off x="588928" y="4112651"/>
            <a:ext cx="6096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2000" b="0" i="0" u="sng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Integrantes del grupo:</a:t>
            </a:r>
            <a:endParaRPr lang="es-E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2000" b="1" i="0" u="none" strike="noStrike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-Diego Sepúlveda Millán</a:t>
            </a:r>
            <a:endParaRPr lang="es-E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2000" b="1" i="0" u="none" strike="noStrike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-Miguel Ángel Matas Rubio</a:t>
            </a:r>
            <a:endParaRPr lang="es-E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2000" b="1" i="0" u="none" strike="noStrike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-Pedro Rodríguez </a:t>
            </a:r>
            <a:r>
              <a:rPr lang="es-ES" sz="2000" b="1" i="0" u="none" strike="noStrike" dirty="0" err="1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Viñuales</a:t>
            </a:r>
            <a:endParaRPr lang="es-E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2000" b="1" i="0" u="none" strike="noStrike" dirty="0">
                <a:solidFill>
                  <a:srgbClr val="1D2125"/>
                </a:solidFill>
                <a:effectLst/>
                <a:latin typeface="Roboto" panose="02000000000000000000" pitchFamily="2" charset="0"/>
              </a:rPr>
              <a:t>-David Rivera Concepción</a:t>
            </a:r>
            <a:endParaRPr lang="es-ES" sz="2000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2776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2685287" y="521429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Procesamiento de los datos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4C5518-914F-069A-EAC4-D0A1E5477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099" y="1738302"/>
            <a:ext cx="788780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9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2685288" y="494567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Procesamiento de los datos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E62B8E-573B-68EA-88C4-E099D2BE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80" y="1619764"/>
            <a:ext cx="8782040" cy="445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8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40" y="1945723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2685288" y="530573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Minería de datos</a:t>
            </a:r>
            <a:endParaRPr lang="es-ES" dirty="0"/>
          </a:p>
        </p:txBody>
      </p:sp>
      <p:sp>
        <p:nvSpPr>
          <p:cNvPr id="4" name="Google Shape;93;p8">
            <a:extLst>
              <a:ext uri="{FF2B5EF4-FFF2-40B4-BE49-F238E27FC236}">
                <a16:creationId xmlns:a16="http://schemas.microsoft.com/office/drawing/2014/main" id="{802B87B3-A9B0-22A0-BDB6-FB9046771122}"/>
              </a:ext>
            </a:extLst>
          </p:cNvPr>
          <p:cNvSpPr txBox="1"/>
          <p:nvPr/>
        </p:nvSpPr>
        <p:spPr>
          <a:xfrm>
            <a:off x="3300984" y="1945723"/>
            <a:ext cx="6205728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Datos para training: </a:t>
            </a:r>
          </a:p>
          <a:p>
            <a:pPr marL="800100" lvl="1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Dataset1 2013-2017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s-ES" sz="24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Datos para test:</a:t>
            </a:r>
          </a:p>
          <a:p>
            <a:pPr marL="800100" lvl="1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Dataset1 2018</a:t>
            </a:r>
          </a:p>
          <a:p>
            <a:pPr marL="800100" lvl="1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Dataset1 2019</a:t>
            </a:r>
          </a:p>
          <a:p>
            <a:pPr marL="800100" lvl="1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Dataset1 2020</a:t>
            </a:r>
          </a:p>
          <a:p>
            <a:pPr marL="800100" lvl="1" indent="-34290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s-ES" sz="24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s-E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3645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40" y="1945723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2685288" y="530573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Minería de datos</a:t>
            </a:r>
            <a:endParaRPr lang="es-ES" dirty="0"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422CE40A-A418-6C88-1E32-DC421E01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88" y="2247900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DEAB578-7089-A88E-2685-4929BEE87D5E}"/>
              </a:ext>
            </a:extLst>
          </p:cNvPr>
          <p:cNvSpPr txBox="1"/>
          <p:nvPr/>
        </p:nvSpPr>
        <p:spPr>
          <a:xfrm>
            <a:off x="6304788" y="1496958"/>
            <a:ext cx="31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2018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116360C-3C50-0C98-BF20-A67B8EB78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40" y="2247900"/>
            <a:ext cx="36195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48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40" y="1945723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2685288" y="530573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Minería de datos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EAB578-7089-A88E-2685-4929BEE87D5E}"/>
              </a:ext>
            </a:extLst>
          </p:cNvPr>
          <p:cNvSpPr txBox="1"/>
          <p:nvPr/>
        </p:nvSpPr>
        <p:spPr>
          <a:xfrm>
            <a:off x="6304788" y="1496958"/>
            <a:ext cx="31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2019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173C370-CCF3-3022-D9F7-C2844AAF9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38" y="2219323"/>
            <a:ext cx="36385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2A79B29-0B26-2C2F-7E02-6EB1F50D0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40" y="2247900"/>
            <a:ext cx="36385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31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3" y="1945723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2685288" y="530573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Minería de datos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EAB578-7089-A88E-2685-4929BEE87D5E}"/>
              </a:ext>
            </a:extLst>
          </p:cNvPr>
          <p:cNvSpPr txBox="1"/>
          <p:nvPr/>
        </p:nvSpPr>
        <p:spPr>
          <a:xfrm>
            <a:off x="6304788" y="1496958"/>
            <a:ext cx="314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2020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E5D2AB-0889-F662-5701-31A3E3FF0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444" y="2247900"/>
            <a:ext cx="3657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0EFE25F-C56C-C6C8-6CCF-D485ADD6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3" y="2247900"/>
            <a:ext cx="3657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56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3" y="1945723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2685288" y="530573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Conclusión</a:t>
            </a:r>
            <a:endParaRPr lang="es-E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EFE25F-C56C-C6C8-6CCF-D485ADD6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3" y="2247900"/>
            <a:ext cx="36576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2AA6959-970C-D3CD-82B6-0D79FF30E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41" y="2295584"/>
            <a:ext cx="4131755" cy="227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882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os Superalimentos ! | ESCUELA PÚBLICA EDUCACIÓN INFANTIL LAS LOMAS">
            <a:extLst>
              <a:ext uri="{FF2B5EF4-FFF2-40B4-BE49-F238E27FC236}">
                <a16:creationId xmlns:a16="http://schemas.microsoft.com/office/drawing/2014/main" id="{C21E8773-69A6-A2CF-B588-236C7B74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974694"/>
            <a:ext cx="7353300" cy="279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69EAD84-B37A-46B6-5BD7-7344207B338F}"/>
              </a:ext>
            </a:extLst>
          </p:cNvPr>
          <p:cNvSpPr txBox="1"/>
          <p:nvPr/>
        </p:nvSpPr>
        <p:spPr>
          <a:xfrm>
            <a:off x="2685473" y="503911"/>
            <a:ext cx="682105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s-E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HIPÓTESIS 3</a:t>
            </a:r>
            <a:endParaRPr lang="es-ES" sz="3200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74F010-E911-C668-76C4-0A71A6AA8FED}"/>
              </a:ext>
            </a:extLst>
          </p:cNvPr>
          <p:cNvSpPr txBox="1"/>
          <p:nvPr/>
        </p:nvSpPr>
        <p:spPr>
          <a:xfrm>
            <a:off x="0" y="1682032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s-ES" sz="2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“Los super alimentos han influido en la reducción de los casos y la mortalidad del covid-19.”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20394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5FF32144-484B-A568-8ADD-BF0B8BA17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874" y="1164013"/>
            <a:ext cx="5362417" cy="536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4168BB-2DD0-CB11-BC85-1AE9047230D5}"/>
              </a:ext>
            </a:extLst>
          </p:cNvPr>
          <p:cNvSpPr txBox="1"/>
          <p:nvPr/>
        </p:nvSpPr>
        <p:spPr>
          <a:xfrm>
            <a:off x="2808793" y="331570"/>
            <a:ext cx="6574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Gráficas correlación Aguacates</a:t>
            </a:r>
            <a:endParaRPr lang="es-ES" sz="2400" b="1" dirty="0"/>
          </a:p>
        </p:txBody>
      </p:sp>
      <p:pic>
        <p:nvPicPr>
          <p:cNvPr id="5126" name="Picture 6" descr="Avocado Fruit Logo With Leaf Line Art Vector Design Template 5103692 Vector  Art at Vecteezy">
            <a:extLst>
              <a:ext uri="{FF2B5EF4-FFF2-40B4-BE49-F238E27FC236}">
                <a16:creationId xmlns:a16="http://schemas.microsoft.com/office/drawing/2014/main" id="{CFCF6ECA-6FFC-BE9A-BAE1-1D6E15D69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0" t="18982" r="32465" b="38919"/>
          <a:stretch/>
        </p:blipFill>
        <p:spPr bwMode="auto">
          <a:xfrm>
            <a:off x="1371600" y="1565876"/>
            <a:ext cx="3410464" cy="417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24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DEAD2C2-04FB-9F67-8C3C-1AF6DA98B223}"/>
              </a:ext>
            </a:extLst>
          </p:cNvPr>
          <p:cNvGrpSpPr/>
          <p:nvPr/>
        </p:nvGrpSpPr>
        <p:grpSpPr>
          <a:xfrm>
            <a:off x="2206208" y="176076"/>
            <a:ext cx="3561202" cy="3197112"/>
            <a:chOff x="-148727" y="1724310"/>
            <a:chExt cx="3561202" cy="3197112"/>
          </a:xfrm>
        </p:grpSpPr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6131C7BF-76E7-853D-19BA-62D64848FC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8" t="57412" r="54924"/>
            <a:stretch/>
          </p:blipFill>
          <p:spPr bwMode="auto">
            <a:xfrm>
              <a:off x="228600" y="2206667"/>
              <a:ext cx="2744107" cy="2714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152FF785-346E-28A9-497F-5326BD9F3142}"/>
                </a:ext>
              </a:extLst>
            </p:cNvPr>
            <p:cNvSpPr txBox="1"/>
            <p:nvPr/>
          </p:nvSpPr>
          <p:spPr>
            <a:xfrm>
              <a:off x="-148727" y="1724310"/>
              <a:ext cx="35612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457200" rtl="0">
                <a:spcBef>
                  <a:spcPts val="0"/>
                </a:spcBef>
                <a:spcAft>
                  <a:spcPts val="1200"/>
                </a:spcAft>
              </a:pPr>
              <a:r>
                <a:rPr lang="es-ES" sz="18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Gráficas correlación Ajos</a:t>
              </a:r>
              <a:endParaRPr lang="es-ES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4E60D43-7D76-98CD-0FEC-4F16B37EFBBC}"/>
              </a:ext>
            </a:extLst>
          </p:cNvPr>
          <p:cNvGrpSpPr/>
          <p:nvPr/>
        </p:nvGrpSpPr>
        <p:grpSpPr>
          <a:xfrm>
            <a:off x="2559830" y="3493958"/>
            <a:ext cx="3307814" cy="3233940"/>
            <a:chOff x="3281154" y="1241953"/>
            <a:chExt cx="3307814" cy="3233940"/>
          </a:xfrm>
        </p:grpSpPr>
        <p:pic>
          <p:nvPicPr>
            <p:cNvPr id="7176" name="Picture 8">
              <a:extLst>
                <a:ext uri="{FF2B5EF4-FFF2-40B4-BE49-F238E27FC236}">
                  <a16:creationId xmlns:a16="http://schemas.microsoft.com/office/drawing/2014/main" id="{F64FCEF9-9B8C-84C9-F5EB-D35E7F2903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7" t="57189" r="54873" b="1205"/>
            <a:stretch/>
          </p:blipFill>
          <p:spPr bwMode="auto">
            <a:xfrm>
              <a:off x="3406885" y="1724310"/>
              <a:ext cx="2825950" cy="27515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7FDC4F9D-D56F-1CFA-2ACD-80D26C2E118A}"/>
                </a:ext>
              </a:extLst>
            </p:cNvPr>
            <p:cNvSpPr txBox="1"/>
            <p:nvPr/>
          </p:nvSpPr>
          <p:spPr>
            <a:xfrm>
              <a:off x="3281154" y="1241953"/>
              <a:ext cx="33078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Gráficas correlación Brócoli</a:t>
              </a:r>
              <a:endParaRPr lang="es-ES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152B4427-021F-93C3-4C5A-D914BF59DC8D}"/>
              </a:ext>
            </a:extLst>
          </p:cNvPr>
          <p:cNvGrpSpPr/>
          <p:nvPr/>
        </p:nvGrpSpPr>
        <p:grpSpPr>
          <a:xfrm>
            <a:off x="6192659" y="176076"/>
            <a:ext cx="3100588" cy="3335726"/>
            <a:chOff x="6317537" y="1724310"/>
            <a:chExt cx="3100588" cy="3335726"/>
          </a:xfrm>
        </p:grpSpPr>
        <p:pic>
          <p:nvPicPr>
            <p:cNvPr id="7178" name="Picture 10">
              <a:extLst>
                <a:ext uri="{FF2B5EF4-FFF2-40B4-BE49-F238E27FC236}">
                  <a16:creationId xmlns:a16="http://schemas.microsoft.com/office/drawing/2014/main" id="{0B782E52-A619-3320-4F4E-43285D04BA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" t="57189" r="55355" b="1205"/>
            <a:stretch/>
          </p:blipFill>
          <p:spPr bwMode="auto">
            <a:xfrm>
              <a:off x="6402588" y="2206667"/>
              <a:ext cx="2930487" cy="28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D50700B-6F2C-0E5C-94AF-9B87F305E407}"/>
                </a:ext>
              </a:extLst>
            </p:cNvPr>
            <p:cNvSpPr txBox="1"/>
            <p:nvPr/>
          </p:nvSpPr>
          <p:spPr>
            <a:xfrm>
              <a:off x="6317537" y="1724310"/>
              <a:ext cx="31005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Gráficas correlación Coliflor</a:t>
              </a:r>
              <a:endParaRPr lang="es-ES" dirty="0"/>
            </a:p>
          </p:txBody>
        </p:sp>
      </p:grpSp>
      <p:pic>
        <p:nvPicPr>
          <p:cNvPr id="17" name="Imagen 16" descr="Imagen que contiene luz&#10;&#10;Descripción generada automáticamente">
            <a:extLst>
              <a:ext uri="{FF2B5EF4-FFF2-40B4-BE49-F238E27FC236}">
                <a16:creationId xmlns:a16="http://schemas.microsoft.com/office/drawing/2014/main" id="{109BF918-D1CA-C7D4-426A-9FF7A50B21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5" y="1130666"/>
            <a:ext cx="1429605" cy="1429605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F233BD4D-EF48-D2E4-C29F-00FF63113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56" y="4297730"/>
            <a:ext cx="1615399" cy="161539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1EED979-9329-BB5F-E1E6-1A2F957A8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17086" y="909469"/>
            <a:ext cx="1704467" cy="177585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201658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F928537-AFA8-AA4E-A074-5F0E236E3325}"/>
              </a:ext>
            </a:extLst>
          </p:cNvPr>
          <p:cNvGrpSpPr/>
          <p:nvPr/>
        </p:nvGrpSpPr>
        <p:grpSpPr>
          <a:xfrm>
            <a:off x="6397625" y="3505197"/>
            <a:ext cx="2977566" cy="3352803"/>
            <a:chOff x="8414598" y="3392172"/>
            <a:chExt cx="2930488" cy="3222701"/>
          </a:xfrm>
        </p:grpSpPr>
        <p:pic>
          <p:nvPicPr>
            <p:cNvPr id="7180" name="Picture 12">
              <a:extLst>
                <a:ext uri="{FF2B5EF4-FFF2-40B4-BE49-F238E27FC236}">
                  <a16:creationId xmlns:a16="http://schemas.microsoft.com/office/drawing/2014/main" id="{904DC17B-1B8F-B8D3-B4DF-1EE8F4A924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8" t="58394" r="54471"/>
            <a:stretch/>
          </p:blipFill>
          <p:spPr bwMode="auto">
            <a:xfrm>
              <a:off x="8414598" y="3761504"/>
              <a:ext cx="2930488" cy="285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9172CD5-2007-4033-4E2B-40F243867102}"/>
                </a:ext>
              </a:extLst>
            </p:cNvPr>
            <p:cNvSpPr txBox="1"/>
            <p:nvPr/>
          </p:nvSpPr>
          <p:spPr>
            <a:xfrm>
              <a:off x="8468901" y="3392172"/>
              <a:ext cx="28761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8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</a:rPr>
                <a:t>Gráficas correlación Uvas</a:t>
              </a:r>
              <a:endParaRPr lang="es-ES" dirty="0"/>
            </a:p>
          </p:txBody>
        </p:sp>
      </p:grpSp>
      <p:pic>
        <p:nvPicPr>
          <p:cNvPr id="25" name="Imagen 2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EF997281-9E1C-08AA-7A91-260730F1FB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68" y="4172674"/>
            <a:ext cx="1844831" cy="184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69EAD84-B37A-46B6-5BD7-7344207B338F}"/>
              </a:ext>
            </a:extLst>
          </p:cNvPr>
          <p:cNvSpPr txBox="1"/>
          <p:nvPr/>
        </p:nvSpPr>
        <p:spPr>
          <a:xfrm>
            <a:off x="2685473" y="758702"/>
            <a:ext cx="682105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s-ES" sz="3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HIPÓTESIS </a:t>
            </a:r>
            <a:r>
              <a:rPr lang="es-ES" sz="3200" b="1" dirty="0">
                <a:solidFill>
                  <a:srgbClr val="000000"/>
                </a:solidFill>
                <a:latin typeface="Roboto" panose="02000000000000000000" pitchFamily="2" charset="0"/>
              </a:rPr>
              <a:t>1</a:t>
            </a:r>
            <a:br>
              <a:rPr lang="es-ES" dirty="0"/>
            </a:b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499614-923B-539E-E052-C65C671E16EC}"/>
              </a:ext>
            </a:extLst>
          </p:cNvPr>
          <p:cNvSpPr txBox="1"/>
          <p:nvPr/>
        </p:nvSpPr>
        <p:spPr>
          <a:xfrm>
            <a:off x="0" y="1682032"/>
            <a:ext cx="1219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s-ES" sz="2800" b="1" i="1" u="none" strike="noStrike" dirty="0">
                <a:solidFill>
                  <a:srgbClr val="233616"/>
                </a:solidFill>
                <a:effectLst/>
                <a:latin typeface="Roboto" panose="02000000000000000000" pitchFamily="2" charset="0"/>
              </a:rPr>
              <a:t>“La pandemia por la covid-19 provocó escasez de frutas y hortalizas durante dicha pandemia.”</a:t>
            </a:r>
            <a:br>
              <a:rPr lang="es-ES" dirty="0"/>
            </a:br>
            <a:endParaRPr lang="es-ES" dirty="0"/>
          </a:p>
        </p:txBody>
      </p:sp>
      <p:pic>
        <p:nvPicPr>
          <p:cNvPr id="10242" name="Picture 2" descr="Se avecina una gran escasez de alimentos | El Mundo de Mañana">
            <a:extLst>
              <a:ext uri="{FF2B5EF4-FFF2-40B4-BE49-F238E27FC236}">
                <a16:creationId xmlns:a16="http://schemas.microsoft.com/office/drawing/2014/main" id="{FA8883C1-1160-093D-13DB-A1BFBD2FC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80" y="2974694"/>
            <a:ext cx="6537240" cy="326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5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vocado Fruit Logo With Leaf Line Art Vector Design Template 5103692 Vector  Art at Vecteezy">
            <a:extLst>
              <a:ext uri="{FF2B5EF4-FFF2-40B4-BE49-F238E27FC236}">
                <a16:creationId xmlns:a16="http://schemas.microsoft.com/office/drawing/2014/main" id="{D6A54B77-4C01-0D2F-C718-26AC010D0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0" t="18982" r="32465" b="38919"/>
          <a:stretch/>
        </p:blipFill>
        <p:spPr bwMode="auto">
          <a:xfrm>
            <a:off x="10201981" y="4797777"/>
            <a:ext cx="1421864" cy="173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85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23C31A72-DDE6-272C-ADDE-E887C6B9FA66}"/>
              </a:ext>
            </a:extLst>
          </p:cNvPr>
          <p:cNvGrpSpPr/>
          <p:nvPr/>
        </p:nvGrpSpPr>
        <p:grpSpPr>
          <a:xfrm>
            <a:off x="821690" y="1845139"/>
            <a:ext cx="5152390" cy="4816783"/>
            <a:chOff x="628650" y="2661335"/>
            <a:chExt cx="4156710" cy="4092027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4F537742-15E5-A7F9-F01D-E562EF7408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92" t="57870" r="74009" b="23161"/>
            <a:stretch/>
          </p:blipFill>
          <p:spPr bwMode="auto">
            <a:xfrm>
              <a:off x="807720" y="3429000"/>
              <a:ext cx="3401806" cy="2973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9B59CC2D-2582-FE83-C7AC-C866D998BE83}"/>
                </a:ext>
              </a:extLst>
            </p:cNvPr>
            <p:cNvSpPr txBox="1"/>
            <p:nvPr/>
          </p:nvSpPr>
          <p:spPr>
            <a:xfrm>
              <a:off x="628650" y="2661335"/>
              <a:ext cx="41567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/>
                <a:t>Gráfica Relación Penetración del Aguacate con el número de Casos </a:t>
              </a:r>
              <a:r>
                <a:rPr lang="es-ES" dirty="0" err="1"/>
                <a:t>Covid</a:t>
              </a:r>
              <a:endParaRPr lang="es-ES" dirty="0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A00044FA-6CC7-F8CD-A9E3-3CB1963122EB}"/>
                </a:ext>
              </a:extLst>
            </p:cNvPr>
            <p:cNvSpPr txBox="1"/>
            <p:nvPr/>
          </p:nvSpPr>
          <p:spPr>
            <a:xfrm>
              <a:off x="1726565" y="6384030"/>
              <a:ext cx="1960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cases</a:t>
              </a:r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973728D7-315B-3398-2FDE-36D21CF9CF48}"/>
              </a:ext>
            </a:extLst>
          </p:cNvPr>
          <p:cNvSpPr txBox="1"/>
          <p:nvPr/>
        </p:nvSpPr>
        <p:spPr>
          <a:xfrm>
            <a:off x="1904523" y="569900"/>
            <a:ext cx="8139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¿El aguacate ayudaba a no contagiarnos del </a:t>
            </a:r>
            <a:r>
              <a:rPr lang="es-ES" sz="2800" dirty="0" err="1"/>
              <a:t>covid</a:t>
            </a:r>
            <a:r>
              <a:rPr lang="es-ES" sz="2800" dirty="0"/>
              <a:t>?</a:t>
            </a:r>
          </a:p>
          <a:p>
            <a:pPr algn="ctr"/>
            <a:r>
              <a:rPr lang="es-ES" sz="2800" dirty="0"/>
              <a:t>¿La temporalidad como ha afectado a la gráfica?</a:t>
            </a:r>
          </a:p>
        </p:txBody>
      </p:sp>
    </p:spTree>
    <p:extLst>
      <p:ext uri="{BB962C8B-B14F-4D97-AF65-F5344CB8AC3E}">
        <p14:creationId xmlns:p14="http://schemas.microsoft.com/office/powerpoint/2010/main" val="3268625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7109244" y="1936579"/>
            <a:ext cx="6537240" cy="66393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/>
          <p:nvPr/>
        </p:nvSpPr>
        <p:spPr>
          <a:xfrm>
            <a:off x="2685473" y="503911"/>
            <a:ext cx="682105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HIPÓTESIS 4</a:t>
            </a:r>
            <a:endParaRPr sz="32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0" y="1613606"/>
            <a:ext cx="121920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5000" b="1" i="1">
                <a:solidFill>
                  <a:srgbClr val="233616"/>
                </a:solidFill>
                <a:latin typeface="Roboto"/>
                <a:ea typeface="Roboto"/>
                <a:cs typeface="Roboto"/>
                <a:sym typeface="Roboto"/>
              </a:rPr>
              <a:t>“En las comunidades autónomas donde es rica la ingesta de verduras y frutas, hubo una menor tasa de mortalidad por covid.”</a:t>
            </a:r>
            <a:endParaRPr sz="5000" b="1">
              <a:solidFill>
                <a:srgbClr val="233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Selección de datos</a:t>
            </a:r>
            <a:endParaRPr/>
          </a:p>
        </p:txBody>
      </p:sp>
      <p:pic>
        <p:nvPicPr>
          <p:cNvPr id="99" name="Google Shape;9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788" y="2941863"/>
            <a:ext cx="18764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2937" y="1755725"/>
            <a:ext cx="3246131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1863" y="4128013"/>
            <a:ext cx="101250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1ca82734a02_0_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7109244" y="1936579"/>
            <a:ext cx="6537240" cy="663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ca82734a02_0_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Procesamiento de los datos</a:t>
            </a:r>
            <a:endParaRPr/>
          </a:p>
        </p:txBody>
      </p:sp>
      <p:pic>
        <p:nvPicPr>
          <p:cNvPr id="108" name="Google Shape;108;g1ca82734a02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675" y="2225920"/>
            <a:ext cx="725865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ca82734a02_0_1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7109244" y="1936579"/>
            <a:ext cx="6537240" cy="663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ca82734a02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Minería de datos</a:t>
            </a:r>
            <a:endParaRPr/>
          </a:p>
        </p:txBody>
      </p:sp>
      <p:pic>
        <p:nvPicPr>
          <p:cNvPr id="115" name="Google Shape;115;g1ca82734a02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750" y="2470875"/>
            <a:ext cx="476250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ca82734a02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325" y="1579813"/>
            <a:ext cx="4474282" cy="311475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1" name="Google Shape;121;g1ca82734a02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4392" y="1579825"/>
            <a:ext cx="4808733" cy="311475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2" name="Google Shape;122;g1ca82734a02_0_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Minería de datos</a:t>
            </a:r>
            <a:endParaRPr/>
          </a:p>
        </p:txBody>
      </p:sp>
      <p:pic>
        <p:nvPicPr>
          <p:cNvPr id="123" name="Google Shape;123;g1ca82734a02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4965" y="4813162"/>
            <a:ext cx="1987584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1ca82734a02_0_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61200" y="4866758"/>
            <a:ext cx="1218523" cy="1218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ca82734a02_0_23"/>
          <p:cNvSpPr/>
          <p:nvPr/>
        </p:nvSpPr>
        <p:spPr>
          <a:xfrm>
            <a:off x="5607600" y="5270825"/>
            <a:ext cx="976800" cy="41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1ca82734a02_0_37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7109244" y="1936579"/>
            <a:ext cx="6537240" cy="6639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ca82734a02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682" y="166063"/>
            <a:ext cx="4955794" cy="30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ca82734a02_0_37"/>
          <p:cNvPicPr preferRelativeResize="0"/>
          <p:nvPr/>
        </p:nvPicPr>
        <p:blipFill rotWithShape="1">
          <a:blip r:embed="rId5">
            <a:alphaModFix/>
          </a:blip>
          <a:srcRect t="1458"/>
          <a:stretch/>
        </p:blipFill>
        <p:spPr>
          <a:xfrm>
            <a:off x="6552100" y="186275"/>
            <a:ext cx="4955800" cy="30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ca82734a02_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925" y="3457487"/>
            <a:ext cx="5146551" cy="32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ca82734a02_0_37"/>
          <p:cNvPicPr preferRelativeResize="0"/>
          <p:nvPr/>
        </p:nvPicPr>
        <p:blipFill rotWithShape="1">
          <a:blip r:embed="rId7">
            <a:alphaModFix/>
          </a:blip>
          <a:srcRect l="1458" t="2893"/>
          <a:stretch/>
        </p:blipFill>
        <p:spPr>
          <a:xfrm>
            <a:off x="6552100" y="3457475"/>
            <a:ext cx="4955800" cy="30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1ca82734a02_0_5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7109244" y="1936579"/>
            <a:ext cx="6537240" cy="663938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ca82734a02_0_51"/>
          <p:cNvSpPr txBox="1">
            <a:spLocks noGrp="1"/>
          </p:cNvSpPr>
          <p:nvPr>
            <p:ph type="ctrTitle"/>
          </p:nvPr>
        </p:nvSpPr>
        <p:spPr>
          <a:xfrm>
            <a:off x="1524000" y="2768845"/>
            <a:ext cx="9144000" cy="1320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0"/>
              <a:t>CONCLUSIONES </a:t>
            </a:r>
            <a:endParaRPr sz="1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n 45">
            <a:extLst>
              <a:ext uri="{FF2B5EF4-FFF2-40B4-BE49-F238E27FC236}">
                <a16:creationId xmlns:a16="http://schemas.microsoft.com/office/drawing/2014/main" id="{2C95163F-B359-170D-8F4A-BA519B84E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69917" b="27847"/>
          <a:stretch/>
        </p:blipFill>
        <p:spPr>
          <a:xfrm>
            <a:off x="6653592" y="3535148"/>
            <a:ext cx="861514" cy="74765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898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F1B1654-32EB-FEE3-5075-5DABA69D2DBF}"/>
              </a:ext>
            </a:extLst>
          </p:cNvPr>
          <p:cNvSpPr txBox="1"/>
          <p:nvPr/>
        </p:nvSpPr>
        <p:spPr>
          <a:xfrm>
            <a:off x="0" y="444368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s-ES" sz="3200" b="1" u="none" strike="noStrike" dirty="0">
                <a:solidFill>
                  <a:srgbClr val="233616"/>
                </a:solidFill>
                <a:effectLst/>
                <a:latin typeface="Roboto" panose="02000000000000000000" pitchFamily="2" charset="0"/>
              </a:rPr>
              <a:t>Selección de los datos</a:t>
            </a:r>
            <a:br>
              <a:rPr lang="es-ES" dirty="0"/>
            </a:b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9E2D05-8946-4C7C-B421-06670DA88B05}"/>
              </a:ext>
            </a:extLst>
          </p:cNvPr>
          <p:cNvSpPr txBox="1"/>
          <p:nvPr/>
        </p:nvSpPr>
        <p:spPr>
          <a:xfrm>
            <a:off x="905169" y="1787852"/>
            <a:ext cx="71559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accent6"/>
                </a:solidFill>
              </a:rPr>
              <a:t>72%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8FA271F-D6EB-72A7-2AA9-B27F115EE9BE}"/>
              </a:ext>
            </a:extLst>
          </p:cNvPr>
          <p:cNvCxnSpPr>
            <a:cxnSpLocks/>
          </p:cNvCxnSpPr>
          <p:nvPr/>
        </p:nvCxnSpPr>
        <p:spPr>
          <a:xfrm flipH="1" flipV="1">
            <a:off x="7889276" y="2546480"/>
            <a:ext cx="3471059" cy="5670"/>
          </a:xfrm>
          <a:prstGeom prst="straightConnector1">
            <a:avLst/>
          </a:prstGeom>
          <a:ln w="762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292D5AD-6E03-34CD-FC31-0284A616624C}"/>
              </a:ext>
            </a:extLst>
          </p:cNvPr>
          <p:cNvCxnSpPr>
            <a:cxnSpLocks/>
          </p:cNvCxnSpPr>
          <p:nvPr/>
        </p:nvCxnSpPr>
        <p:spPr>
          <a:xfrm>
            <a:off x="383177" y="1880538"/>
            <a:ext cx="1139081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BBB073C-6288-BF21-566A-A4ACBCD01376}"/>
              </a:ext>
            </a:extLst>
          </p:cNvPr>
          <p:cNvCxnSpPr>
            <a:cxnSpLocks/>
          </p:cNvCxnSpPr>
          <p:nvPr/>
        </p:nvCxnSpPr>
        <p:spPr>
          <a:xfrm>
            <a:off x="827316" y="2532903"/>
            <a:ext cx="7591528" cy="13575"/>
          </a:xfrm>
          <a:prstGeom prst="straightConnector1">
            <a:avLst/>
          </a:prstGeom>
          <a:ln w="76200">
            <a:solidFill>
              <a:schemeClr val="accent6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12227C42-4643-8869-B438-7E0651B5751D}"/>
              </a:ext>
            </a:extLst>
          </p:cNvPr>
          <p:cNvGrpSpPr/>
          <p:nvPr/>
        </p:nvGrpSpPr>
        <p:grpSpPr>
          <a:xfrm>
            <a:off x="330927" y="1163847"/>
            <a:ext cx="992777" cy="751525"/>
            <a:chOff x="374470" y="2357435"/>
            <a:chExt cx="992777" cy="75152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CDC7104-364B-1907-AF4A-B9FF12D460CF}"/>
                </a:ext>
              </a:extLst>
            </p:cNvPr>
            <p:cNvCxnSpPr/>
            <p:nvPr/>
          </p:nvCxnSpPr>
          <p:spPr>
            <a:xfrm flipV="1">
              <a:off x="870859" y="2899954"/>
              <a:ext cx="0" cy="209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74EB7F8-D7C9-96CC-6EF4-802ADB047AD4}"/>
                </a:ext>
              </a:extLst>
            </p:cNvPr>
            <p:cNvSpPr txBox="1"/>
            <p:nvPr/>
          </p:nvSpPr>
          <p:spPr>
            <a:xfrm>
              <a:off x="374470" y="2357435"/>
              <a:ext cx="992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Enero 2018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076C50F6-4574-9520-6D0B-5E089ED1A2D6}"/>
              </a:ext>
            </a:extLst>
          </p:cNvPr>
          <p:cNvGrpSpPr/>
          <p:nvPr/>
        </p:nvGrpSpPr>
        <p:grpSpPr>
          <a:xfrm>
            <a:off x="10628817" y="1101812"/>
            <a:ext cx="1463026" cy="793798"/>
            <a:chOff x="139341" y="2315162"/>
            <a:chExt cx="1463026" cy="793798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912F21E0-092B-05CC-9B24-F11B8EDC641F}"/>
                </a:ext>
              </a:extLst>
            </p:cNvPr>
            <p:cNvCxnSpPr/>
            <p:nvPr/>
          </p:nvCxnSpPr>
          <p:spPr>
            <a:xfrm flipV="1">
              <a:off x="870859" y="2899954"/>
              <a:ext cx="0" cy="209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F1B86BE9-26B3-5864-EDDF-2516B6205264}"/>
                </a:ext>
              </a:extLst>
            </p:cNvPr>
            <p:cNvSpPr txBox="1"/>
            <p:nvPr/>
          </p:nvSpPr>
          <p:spPr>
            <a:xfrm>
              <a:off x="139341" y="2315162"/>
              <a:ext cx="1463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Diciembre 2020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DC660A2-6B59-2CE9-7FBD-AC6EFB0D831F}"/>
              </a:ext>
            </a:extLst>
          </p:cNvPr>
          <p:cNvGrpSpPr/>
          <p:nvPr/>
        </p:nvGrpSpPr>
        <p:grpSpPr>
          <a:xfrm>
            <a:off x="6503836" y="1325504"/>
            <a:ext cx="1161026" cy="555033"/>
            <a:chOff x="175741" y="2553927"/>
            <a:chExt cx="1161026" cy="555033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D36AEC13-89EE-B110-B338-A9506BF78402}"/>
                </a:ext>
              </a:extLst>
            </p:cNvPr>
            <p:cNvCxnSpPr/>
            <p:nvPr/>
          </p:nvCxnSpPr>
          <p:spPr>
            <a:xfrm flipV="1">
              <a:off x="870859" y="2899954"/>
              <a:ext cx="0" cy="209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3C25832-8A26-012B-8111-A566254122EA}"/>
                </a:ext>
              </a:extLst>
            </p:cNvPr>
            <p:cNvSpPr txBox="1"/>
            <p:nvPr/>
          </p:nvSpPr>
          <p:spPr>
            <a:xfrm>
              <a:off x="175741" y="2553927"/>
              <a:ext cx="11610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Paciente 0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5730260-E8A7-6A91-76B1-5FA14F1539A2}"/>
              </a:ext>
            </a:extLst>
          </p:cNvPr>
          <p:cNvGrpSpPr/>
          <p:nvPr/>
        </p:nvGrpSpPr>
        <p:grpSpPr>
          <a:xfrm>
            <a:off x="7605682" y="1139290"/>
            <a:ext cx="1706323" cy="759609"/>
            <a:chOff x="86572" y="2349351"/>
            <a:chExt cx="1706323" cy="759609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DBD8CA49-0FEC-401B-6DB2-CC1D4FA9E723}"/>
                </a:ext>
              </a:extLst>
            </p:cNvPr>
            <p:cNvCxnSpPr/>
            <p:nvPr/>
          </p:nvCxnSpPr>
          <p:spPr>
            <a:xfrm flipV="1">
              <a:off x="870859" y="2899954"/>
              <a:ext cx="0" cy="209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7E0F480-CD90-9206-6CBF-0E2434CF1395}"/>
                </a:ext>
              </a:extLst>
            </p:cNvPr>
            <p:cNvSpPr txBox="1"/>
            <p:nvPr/>
          </p:nvSpPr>
          <p:spPr>
            <a:xfrm>
              <a:off x="86572" y="2349351"/>
              <a:ext cx="17063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Inicio pandemia en España</a:t>
              </a:r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EF6EFE0-3A7F-1BDE-5A35-F896518BD508}"/>
              </a:ext>
            </a:extLst>
          </p:cNvPr>
          <p:cNvSpPr txBox="1"/>
          <p:nvPr/>
        </p:nvSpPr>
        <p:spPr>
          <a:xfrm>
            <a:off x="9171614" y="1918883"/>
            <a:ext cx="2188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chemeClr val="accent2"/>
                </a:solidFill>
              </a:rPr>
              <a:t>28%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68519C9-FF89-19F6-1049-AD19559BF8CD}"/>
              </a:ext>
            </a:extLst>
          </p:cNvPr>
          <p:cNvCxnSpPr>
            <a:cxnSpLocks/>
          </p:cNvCxnSpPr>
          <p:nvPr/>
        </p:nvCxnSpPr>
        <p:spPr>
          <a:xfrm flipH="1">
            <a:off x="8366596" y="2538933"/>
            <a:ext cx="52248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9D92CC5-5FFC-CAA6-E302-43BF9FEEC201}"/>
              </a:ext>
            </a:extLst>
          </p:cNvPr>
          <p:cNvSpPr txBox="1"/>
          <p:nvPr/>
        </p:nvSpPr>
        <p:spPr>
          <a:xfrm>
            <a:off x="827316" y="2541905"/>
            <a:ext cx="7233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6"/>
                </a:solidFill>
              </a:rPr>
              <a:t>Conjunto de datos normales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CD7E697-D7AC-3DD0-5F75-BDC84E85163F}"/>
              </a:ext>
            </a:extLst>
          </p:cNvPr>
          <p:cNvSpPr txBox="1"/>
          <p:nvPr/>
        </p:nvSpPr>
        <p:spPr>
          <a:xfrm>
            <a:off x="9113868" y="2558061"/>
            <a:ext cx="2393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2"/>
                </a:solidFill>
              </a:rPr>
              <a:t>Conjunto de datos de evaluación</a:t>
            </a:r>
            <a:endParaRPr lang="es-ES" sz="2400" b="1" dirty="0">
              <a:solidFill>
                <a:schemeClr val="accent2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B2B4AAE-BC65-3D1A-5354-73B0D28035F8}"/>
              </a:ext>
            </a:extLst>
          </p:cNvPr>
          <p:cNvSpPr txBox="1"/>
          <p:nvPr/>
        </p:nvSpPr>
        <p:spPr>
          <a:xfrm>
            <a:off x="9692333" y="5341309"/>
            <a:ext cx="1668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chemeClr val="accent2"/>
                </a:solidFill>
              </a:rPr>
              <a:t>14.</a:t>
            </a:r>
            <a:r>
              <a:rPr lang="es-ES" sz="4000" b="1" dirty="0">
                <a:solidFill>
                  <a:schemeClr val="accent2"/>
                </a:solidFill>
              </a:rPr>
              <a:t>5</a:t>
            </a:r>
            <a:r>
              <a:rPr lang="es-ES" sz="44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C37E9F7-2DC2-84C4-6B10-4A5AFB57B4CF}"/>
              </a:ext>
            </a:extLst>
          </p:cNvPr>
          <p:cNvSpPr txBox="1"/>
          <p:nvPr/>
        </p:nvSpPr>
        <p:spPr>
          <a:xfrm>
            <a:off x="1228059" y="5170891"/>
            <a:ext cx="8052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>
                <a:solidFill>
                  <a:schemeClr val="accent5"/>
                </a:solidFill>
              </a:rPr>
              <a:t>85.</a:t>
            </a:r>
            <a:r>
              <a:rPr lang="es-ES" sz="5400" b="1" dirty="0">
                <a:solidFill>
                  <a:schemeClr val="accent5"/>
                </a:solidFill>
              </a:rPr>
              <a:t>5</a:t>
            </a:r>
            <a:r>
              <a:rPr lang="es-ES" sz="6000" b="1" dirty="0">
                <a:solidFill>
                  <a:schemeClr val="accent5"/>
                </a:solidFill>
              </a:rPr>
              <a:t>%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F6A4C26-1B9A-1BB2-F59F-EC0938BCA92D}"/>
              </a:ext>
            </a:extLst>
          </p:cNvPr>
          <p:cNvSpPr txBox="1"/>
          <p:nvPr/>
        </p:nvSpPr>
        <p:spPr>
          <a:xfrm>
            <a:off x="827316" y="5928976"/>
            <a:ext cx="8817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accent5"/>
                </a:solidFill>
              </a:rPr>
              <a:t>Conjunto de datos normales 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3E342D8F-7170-9C34-5250-DFF25FA3F75A}"/>
              </a:ext>
            </a:extLst>
          </p:cNvPr>
          <p:cNvGrpSpPr/>
          <p:nvPr/>
        </p:nvGrpSpPr>
        <p:grpSpPr>
          <a:xfrm>
            <a:off x="9063823" y="4713982"/>
            <a:ext cx="1161026" cy="589783"/>
            <a:chOff x="290346" y="2761767"/>
            <a:chExt cx="1161026" cy="347193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2911BB84-DF5B-1463-A5EF-528F65D40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859" y="2971084"/>
              <a:ext cx="0" cy="13787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5DC306E-F988-59EB-A23F-ED71B5093CBC}"/>
                </a:ext>
              </a:extLst>
            </p:cNvPr>
            <p:cNvSpPr txBox="1"/>
            <p:nvPr/>
          </p:nvSpPr>
          <p:spPr>
            <a:xfrm>
              <a:off x="290346" y="2761767"/>
              <a:ext cx="11610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Paciente 0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B2403122-29BC-88A5-D94A-A84CEC550D8B}"/>
              </a:ext>
            </a:extLst>
          </p:cNvPr>
          <p:cNvGrpSpPr/>
          <p:nvPr/>
        </p:nvGrpSpPr>
        <p:grpSpPr>
          <a:xfrm>
            <a:off x="9499309" y="4910546"/>
            <a:ext cx="1706323" cy="400196"/>
            <a:chOff x="17697" y="2557957"/>
            <a:chExt cx="1706323" cy="551003"/>
          </a:xfrm>
        </p:grpSpPr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C822FB52-9632-77BF-BB81-316FEC0DE5A2}"/>
                </a:ext>
              </a:extLst>
            </p:cNvPr>
            <p:cNvCxnSpPr/>
            <p:nvPr/>
          </p:nvCxnSpPr>
          <p:spPr>
            <a:xfrm flipV="1">
              <a:off x="870859" y="2899954"/>
              <a:ext cx="0" cy="209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233D632-4D6C-363D-A26B-0CF87324E81B}"/>
                </a:ext>
              </a:extLst>
            </p:cNvPr>
            <p:cNvSpPr txBox="1"/>
            <p:nvPr/>
          </p:nvSpPr>
          <p:spPr>
            <a:xfrm>
              <a:off x="17697" y="2557957"/>
              <a:ext cx="1706323" cy="466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Marzo 2020</a:t>
              </a:r>
            </a:p>
          </p:txBody>
        </p:sp>
      </p:grp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119EA9C-0D32-E5BB-DA4D-C1A0E3C8D1F3}"/>
              </a:ext>
            </a:extLst>
          </p:cNvPr>
          <p:cNvCxnSpPr>
            <a:cxnSpLocks/>
          </p:cNvCxnSpPr>
          <p:nvPr/>
        </p:nvCxnSpPr>
        <p:spPr>
          <a:xfrm flipV="1">
            <a:off x="288235" y="5284557"/>
            <a:ext cx="11569148" cy="453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231400A-439E-8875-ED28-C3EF0DE4B126}"/>
              </a:ext>
            </a:extLst>
          </p:cNvPr>
          <p:cNvGrpSpPr/>
          <p:nvPr/>
        </p:nvGrpSpPr>
        <p:grpSpPr>
          <a:xfrm>
            <a:off x="10688853" y="4504343"/>
            <a:ext cx="1463026" cy="793798"/>
            <a:chOff x="139341" y="2315162"/>
            <a:chExt cx="1463026" cy="793798"/>
          </a:xfrm>
        </p:grpSpPr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34F77C3D-7FE6-42A2-5DE1-CB4DC09C867B}"/>
                </a:ext>
              </a:extLst>
            </p:cNvPr>
            <p:cNvCxnSpPr/>
            <p:nvPr/>
          </p:nvCxnSpPr>
          <p:spPr>
            <a:xfrm flipV="1">
              <a:off x="870859" y="2899954"/>
              <a:ext cx="0" cy="209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09B7934-F4DE-7C28-3A3A-BDBA042FC180}"/>
                </a:ext>
              </a:extLst>
            </p:cNvPr>
            <p:cNvSpPr txBox="1"/>
            <p:nvPr/>
          </p:nvSpPr>
          <p:spPr>
            <a:xfrm>
              <a:off x="139341" y="2315162"/>
              <a:ext cx="1463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Diciembre 2020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7E8718E-658B-625A-735D-EE9996BB0930}"/>
              </a:ext>
            </a:extLst>
          </p:cNvPr>
          <p:cNvGrpSpPr/>
          <p:nvPr/>
        </p:nvGrpSpPr>
        <p:grpSpPr>
          <a:xfrm>
            <a:off x="169291" y="4540775"/>
            <a:ext cx="992777" cy="751525"/>
            <a:chOff x="374470" y="2357435"/>
            <a:chExt cx="992777" cy="751525"/>
          </a:xfrm>
        </p:grpSpPr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746A88C6-7EAD-7CFD-F5DB-CA3C40963331}"/>
                </a:ext>
              </a:extLst>
            </p:cNvPr>
            <p:cNvCxnSpPr/>
            <p:nvPr/>
          </p:nvCxnSpPr>
          <p:spPr>
            <a:xfrm flipV="1">
              <a:off x="870859" y="2899954"/>
              <a:ext cx="0" cy="209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E3B75615-5841-E6BE-C303-7D6F2064877E}"/>
                </a:ext>
              </a:extLst>
            </p:cNvPr>
            <p:cNvSpPr txBox="1"/>
            <p:nvPr/>
          </p:nvSpPr>
          <p:spPr>
            <a:xfrm>
              <a:off x="374470" y="2357435"/>
              <a:ext cx="992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600" b="1" dirty="0">
                  <a:ea typeface="Roboto" panose="02000000000000000000" pitchFamily="2" charset="0"/>
                </a:rPr>
                <a:t>Enero 2013</a:t>
              </a:r>
            </a:p>
          </p:txBody>
        </p:sp>
      </p:grp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9D93E6E4-0C3A-CEE6-31E3-AB43BE1FC03A}"/>
              </a:ext>
            </a:extLst>
          </p:cNvPr>
          <p:cNvCxnSpPr>
            <a:cxnSpLocks/>
          </p:cNvCxnSpPr>
          <p:nvPr/>
        </p:nvCxnSpPr>
        <p:spPr>
          <a:xfrm flipH="1">
            <a:off x="9644336" y="5919974"/>
            <a:ext cx="1715999" cy="0"/>
          </a:xfrm>
          <a:prstGeom prst="straightConnector1">
            <a:avLst/>
          </a:prstGeom>
          <a:ln w="7620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6104ED3-84D9-1973-E5E6-11CE719854D4}"/>
              </a:ext>
            </a:extLst>
          </p:cNvPr>
          <p:cNvCxnSpPr>
            <a:cxnSpLocks/>
          </p:cNvCxnSpPr>
          <p:nvPr/>
        </p:nvCxnSpPr>
        <p:spPr>
          <a:xfrm flipV="1">
            <a:off x="827316" y="5915441"/>
            <a:ext cx="8817020" cy="4533"/>
          </a:xfrm>
          <a:prstGeom prst="straightConnector1">
            <a:avLst/>
          </a:prstGeom>
          <a:ln w="76200">
            <a:solidFill>
              <a:schemeClr val="accent5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6162C184-AACD-01CF-D96E-4BD763B5CD75}"/>
              </a:ext>
            </a:extLst>
          </p:cNvPr>
          <p:cNvCxnSpPr>
            <a:cxnSpLocks/>
          </p:cNvCxnSpPr>
          <p:nvPr/>
        </p:nvCxnSpPr>
        <p:spPr>
          <a:xfrm flipH="1">
            <a:off x="9609471" y="5906126"/>
            <a:ext cx="52248" cy="0"/>
          </a:xfrm>
          <a:prstGeom prst="straightConnector1">
            <a:avLst/>
          </a:prstGeom>
          <a:ln w="76200">
            <a:solidFill>
              <a:schemeClr val="accent4">
                <a:lumMod val="50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CF00DD1-974F-3062-DAA0-3B177E7032F5}"/>
              </a:ext>
            </a:extLst>
          </p:cNvPr>
          <p:cNvSpPr txBox="1"/>
          <p:nvPr/>
        </p:nvSpPr>
        <p:spPr>
          <a:xfrm>
            <a:off x="9644336" y="5926951"/>
            <a:ext cx="1873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2"/>
                </a:solidFill>
              </a:rPr>
              <a:t>Conjunto de datos de evaluación</a:t>
            </a:r>
            <a:endParaRPr lang="es-ES" sz="2000" b="1" dirty="0">
              <a:solidFill>
                <a:schemeClr val="accent2"/>
              </a:solidFill>
            </a:endParaRPr>
          </a:p>
        </p:txBody>
      </p:sp>
      <p:pic>
        <p:nvPicPr>
          <p:cNvPr id="2052" name="Picture 4" descr="Selenium es un juego de herramientas feroz para desarrolladores">
            <a:extLst>
              <a:ext uri="{FF2B5EF4-FFF2-40B4-BE49-F238E27FC236}">
                <a16:creationId xmlns:a16="http://schemas.microsoft.com/office/drawing/2014/main" id="{059B53F1-7374-E2C6-2139-15C844523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" t="28021" r="2000" b="27947"/>
          <a:stretch/>
        </p:blipFill>
        <p:spPr bwMode="auto">
          <a:xfrm>
            <a:off x="2551513" y="3500552"/>
            <a:ext cx="3521296" cy="8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2A012A52-81C7-1323-7B0E-9C81A35A268C}"/>
              </a:ext>
            </a:extLst>
          </p:cNvPr>
          <p:cNvCxnSpPr>
            <a:cxnSpLocks/>
          </p:cNvCxnSpPr>
          <p:nvPr/>
        </p:nvCxnSpPr>
        <p:spPr>
          <a:xfrm>
            <a:off x="2189018" y="3762044"/>
            <a:ext cx="0" cy="495890"/>
          </a:xfrm>
          <a:prstGeom prst="straightConnector1">
            <a:avLst/>
          </a:prstGeom>
          <a:ln w="111125">
            <a:solidFill>
              <a:srgbClr val="2336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C40EA81-A249-68C5-900E-973B65ACC916}"/>
              </a:ext>
            </a:extLst>
          </p:cNvPr>
          <p:cNvSpPr txBox="1"/>
          <p:nvPr/>
        </p:nvSpPr>
        <p:spPr>
          <a:xfrm>
            <a:off x="7419400" y="3611603"/>
            <a:ext cx="239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2000"/>
            <a:r>
              <a:rPr lang="es-ES" b="1" dirty="0">
                <a:latin typeface="Copperplate Gothic Bold" panose="020E0705020206020404" pitchFamily="34" charset="0"/>
              </a:rPr>
              <a:t>Web</a:t>
            </a:r>
          </a:p>
          <a:p>
            <a:pPr defTabSz="432000"/>
            <a:r>
              <a:rPr lang="es-ES" b="1" dirty="0" err="1">
                <a:latin typeface="Copperplate Gothic Bold" panose="020E0705020206020404" pitchFamily="34" charset="0"/>
              </a:rPr>
              <a:t>Scraper</a:t>
            </a:r>
            <a:endParaRPr lang="es-ES" b="1" dirty="0">
              <a:latin typeface="Copperplate Gothic Bold" panose="020E0705020206020404" pitchFamily="34" charset="0"/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51034244-934F-7A0F-CF41-1E24456E2B36}"/>
              </a:ext>
            </a:extLst>
          </p:cNvPr>
          <p:cNvCxnSpPr>
            <a:cxnSpLocks/>
          </p:cNvCxnSpPr>
          <p:nvPr/>
        </p:nvCxnSpPr>
        <p:spPr>
          <a:xfrm>
            <a:off x="9171614" y="3762044"/>
            <a:ext cx="0" cy="495890"/>
          </a:xfrm>
          <a:prstGeom prst="straightConnector1">
            <a:avLst/>
          </a:prstGeom>
          <a:ln w="114300">
            <a:solidFill>
              <a:srgbClr val="2336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FCDD410-8044-F0F2-721F-70BC79C9E961}"/>
              </a:ext>
            </a:extLst>
          </p:cNvPr>
          <p:cNvSpPr txBox="1"/>
          <p:nvPr/>
        </p:nvSpPr>
        <p:spPr>
          <a:xfrm>
            <a:off x="6168073" y="3612991"/>
            <a:ext cx="49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233616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2663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3898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F23F1BB-3A6A-CBA0-9F54-A77BC99F1C17}"/>
              </a:ext>
            </a:extLst>
          </p:cNvPr>
          <p:cNvSpPr txBox="1"/>
          <p:nvPr/>
        </p:nvSpPr>
        <p:spPr>
          <a:xfrm>
            <a:off x="374073" y="2207490"/>
            <a:ext cx="29972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err="1">
                <a:solidFill>
                  <a:srgbClr val="233616"/>
                </a:solidFill>
                <a:latin typeface="Consolas" panose="020B0609020204030204" pitchFamily="49" charset="0"/>
              </a:rPr>
              <a:t>Num</a:t>
            </a:r>
            <a:r>
              <a:rPr lang="es-ES" sz="1200" b="1" dirty="0">
                <a:solidFill>
                  <a:srgbClr val="233616"/>
                </a:solidFill>
                <a:latin typeface="Consolas" panose="020B0609020204030204" pitchFamily="49" charset="0"/>
              </a:rPr>
              <a:t> de variables 0 por columna: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Año     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Mes     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CCAA    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Producto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Volumen (miles de kg)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Valor (miles de €)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Precio medio kg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Penetración (%)          0</a:t>
            </a:r>
          </a:p>
          <a:p>
            <a:endParaRPr lang="es-ES" sz="1200" dirty="0">
              <a:latin typeface="Consolas" panose="020B0609020204030204" pitchFamily="49" charset="0"/>
            </a:endParaRPr>
          </a:p>
          <a:p>
            <a:r>
              <a:rPr lang="es-ES" sz="1200" b="1" dirty="0" err="1">
                <a:solidFill>
                  <a:srgbClr val="233616"/>
                </a:solidFill>
                <a:latin typeface="Consolas" panose="020B0609020204030204" pitchFamily="49" charset="0"/>
              </a:rPr>
              <a:t>Num</a:t>
            </a:r>
            <a:r>
              <a:rPr lang="es-ES" sz="1200" b="1" dirty="0">
                <a:solidFill>
                  <a:srgbClr val="233616"/>
                </a:solidFill>
                <a:latin typeface="Consolas" panose="020B0609020204030204" pitchFamily="49" charset="0"/>
              </a:rPr>
              <a:t> de variables </a:t>
            </a:r>
            <a:r>
              <a:rPr lang="es-ES" sz="1200" b="1" dirty="0" err="1">
                <a:solidFill>
                  <a:srgbClr val="233616"/>
                </a:solidFill>
                <a:latin typeface="Consolas" panose="020B0609020204030204" pitchFamily="49" charset="0"/>
              </a:rPr>
              <a:t>NaN</a:t>
            </a:r>
            <a:r>
              <a:rPr lang="es-ES" sz="1200" b="1" dirty="0">
                <a:solidFill>
                  <a:srgbClr val="233616"/>
                </a:solidFill>
                <a:latin typeface="Consolas" panose="020B0609020204030204" pitchFamily="49" charset="0"/>
              </a:rPr>
              <a:t> por columna: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Año     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Mes     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CCAA    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Producto       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Volumen (miles de kg)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Valor (miles de €)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Precio medio kg          0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Penetración (%)          0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2A20D4-CB51-CD69-17B2-DEEAD2FD0C73}"/>
              </a:ext>
            </a:extLst>
          </p:cNvPr>
          <p:cNvSpPr txBox="1"/>
          <p:nvPr/>
        </p:nvSpPr>
        <p:spPr>
          <a:xfrm>
            <a:off x="8950037" y="1060923"/>
            <a:ext cx="258618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latin typeface="Consolas" panose="020B0609020204030204" pitchFamily="49" charset="0"/>
              </a:rPr>
              <a:t>Año                                int64</a:t>
            </a:r>
          </a:p>
          <a:p>
            <a:r>
              <a:rPr lang="es-ES" sz="800" dirty="0">
                <a:latin typeface="Consolas" panose="020B0609020204030204" pitchFamily="49" charset="0"/>
              </a:rPr>
              <a:t>Volumen (miles de kg)            float64</a:t>
            </a:r>
          </a:p>
          <a:p>
            <a:r>
              <a:rPr lang="es-ES" sz="800" dirty="0">
                <a:latin typeface="Consolas" panose="020B0609020204030204" pitchFamily="49" charset="0"/>
              </a:rPr>
              <a:t>Valor (miles de €)               float64</a:t>
            </a:r>
          </a:p>
          <a:p>
            <a:r>
              <a:rPr lang="es-ES" sz="800" dirty="0">
                <a:latin typeface="Consolas" panose="020B0609020204030204" pitchFamily="49" charset="0"/>
              </a:rPr>
              <a:t>Precio medio kg                  float64</a:t>
            </a:r>
          </a:p>
          <a:p>
            <a:r>
              <a:rPr lang="es-ES" sz="800" dirty="0">
                <a:latin typeface="Consolas" panose="020B0609020204030204" pitchFamily="49" charset="0"/>
              </a:rPr>
              <a:t>Penetración (%)                  float64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Abril  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Agosto 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Diciembre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Enero  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Febrero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Julio  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Junio  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Marzo  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Mayo   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Noviembre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Octubre                       uint8</a:t>
            </a:r>
          </a:p>
          <a:p>
            <a:r>
              <a:rPr lang="es-ES" sz="800" dirty="0">
                <a:latin typeface="Consolas" panose="020B0609020204030204" pitchFamily="49" charset="0"/>
              </a:rPr>
              <a:t>Mes_ Septiembre 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Producto_AJOS</a:t>
            </a:r>
            <a:r>
              <a:rPr lang="es-ES" sz="800" dirty="0">
                <a:latin typeface="Consolas" panose="020B0609020204030204" pitchFamily="49" charset="0"/>
              </a:rPr>
              <a:t>   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Producto_ALCACHOFAS</a:t>
            </a:r>
            <a:r>
              <a:rPr lang="es-ES" sz="800" dirty="0">
                <a:latin typeface="Consolas" panose="020B0609020204030204" pitchFamily="49" charset="0"/>
              </a:rPr>
              <a:t>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Producto_APIO</a:t>
            </a:r>
            <a:r>
              <a:rPr lang="es-ES" sz="800" dirty="0">
                <a:latin typeface="Consolas" panose="020B0609020204030204" pitchFamily="49" charset="0"/>
              </a:rPr>
              <a:t>   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Producto_BERENJENAS</a:t>
            </a:r>
            <a:r>
              <a:rPr lang="es-ES" sz="800" dirty="0">
                <a:latin typeface="Consolas" panose="020B0609020204030204" pitchFamily="49" charset="0"/>
              </a:rPr>
              <a:t>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Producto_BROCOLI</a:t>
            </a:r>
            <a:r>
              <a:rPr lang="es-ES" sz="800" dirty="0">
                <a:latin typeface="Consolas" panose="020B0609020204030204" pitchFamily="49" charset="0"/>
              </a:rPr>
              <a:t>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Producto_CALABACINES</a:t>
            </a:r>
            <a:r>
              <a:rPr lang="es-ES" sz="800" dirty="0">
                <a:latin typeface="Consolas" panose="020B0609020204030204" pitchFamily="49" charset="0"/>
              </a:rPr>
              <a:t>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Producto_CEBOLLAS</a:t>
            </a:r>
            <a:r>
              <a:rPr lang="es-ES" sz="800" dirty="0">
                <a:latin typeface="Consolas" panose="020B0609020204030204" pitchFamily="49" charset="0"/>
              </a:rPr>
              <a:t>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Producto_CHAMPIÑONES+O.SETAS</a:t>
            </a:r>
            <a:r>
              <a:rPr lang="es-ES" sz="800" dirty="0">
                <a:latin typeface="Consolas" panose="020B0609020204030204" pitchFamily="49" charset="0"/>
              </a:rPr>
              <a:t>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Producto_COLES</a:t>
            </a:r>
            <a:r>
              <a:rPr lang="es-ES" sz="800" dirty="0">
                <a:latin typeface="Consolas" panose="020B0609020204030204" pitchFamily="49" charset="0"/>
              </a:rPr>
              <a:t>  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Producto_COLIFLOR</a:t>
            </a:r>
            <a:r>
              <a:rPr lang="es-ES" sz="800" dirty="0">
                <a:latin typeface="Consolas" panose="020B0609020204030204" pitchFamily="49" charset="0"/>
              </a:rPr>
              <a:t>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Producto_ESPARRAGOS</a:t>
            </a:r>
            <a:r>
              <a:rPr lang="es-ES" sz="800" dirty="0">
                <a:latin typeface="Consolas" panose="020B0609020204030204" pitchFamily="49" charset="0"/>
              </a:rPr>
              <a:t>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Producto_JUDIAS</a:t>
            </a:r>
            <a:r>
              <a:rPr lang="es-ES" sz="800" dirty="0">
                <a:latin typeface="Consolas" panose="020B0609020204030204" pitchFamily="49" charset="0"/>
              </a:rPr>
              <a:t> VERDES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Producto_LECHUGA</a:t>
            </a:r>
            <a:r>
              <a:rPr lang="es-ES" sz="800" dirty="0">
                <a:latin typeface="Consolas" panose="020B0609020204030204" pitchFamily="49" charset="0"/>
              </a:rPr>
              <a:t>/ESC./ENDIVIA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Producto_OTR.HORTALIZAS</a:t>
            </a:r>
            <a:r>
              <a:rPr lang="es-ES" sz="800" dirty="0">
                <a:latin typeface="Consolas" panose="020B0609020204030204" pitchFamily="49" charset="0"/>
              </a:rPr>
              <a:t>/VERD.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Producto_PATATAS</a:t>
            </a:r>
            <a:r>
              <a:rPr lang="es-ES" sz="800" dirty="0">
                <a:latin typeface="Consolas" panose="020B0609020204030204" pitchFamily="49" charset="0"/>
              </a:rPr>
              <a:t> CONGELADAS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Producto_PATATAS</a:t>
            </a:r>
            <a:r>
              <a:rPr lang="es-ES" sz="800" dirty="0">
                <a:latin typeface="Consolas" panose="020B0609020204030204" pitchFamily="49" charset="0"/>
              </a:rPr>
              <a:t> FRESCAS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Producto_PATATAS</a:t>
            </a:r>
            <a:r>
              <a:rPr lang="es-ES" sz="800" dirty="0">
                <a:latin typeface="Consolas" panose="020B0609020204030204" pitchFamily="49" charset="0"/>
              </a:rPr>
              <a:t> FRITAS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Producto_PATATAS</a:t>
            </a:r>
            <a:r>
              <a:rPr lang="es-ES" sz="800" dirty="0">
                <a:latin typeface="Consolas" panose="020B0609020204030204" pitchFamily="49" charset="0"/>
              </a:rPr>
              <a:t> PROCESADAS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Producto_PEPINOS</a:t>
            </a:r>
            <a:r>
              <a:rPr lang="es-ES" sz="800" dirty="0">
                <a:latin typeface="Consolas" panose="020B0609020204030204" pitchFamily="49" charset="0"/>
              </a:rPr>
              <a:t>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Producto_PIMIENTOS</a:t>
            </a:r>
            <a:r>
              <a:rPr lang="es-ES" sz="800" dirty="0">
                <a:latin typeface="Consolas" panose="020B0609020204030204" pitchFamily="49" charset="0"/>
              </a:rPr>
              <a:t>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Producto_PUERRO</a:t>
            </a:r>
            <a:r>
              <a:rPr lang="es-ES" sz="800" dirty="0">
                <a:latin typeface="Consolas" panose="020B0609020204030204" pitchFamily="49" charset="0"/>
              </a:rPr>
              <a:t> 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Producto_T.HORTALIZAS</a:t>
            </a:r>
            <a:r>
              <a:rPr lang="es-ES" sz="800" dirty="0">
                <a:latin typeface="Consolas" panose="020B0609020204030204" pitchFamily="49" charset="0"/>
              </a:rPr>
              <a:t> FRESCAS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Producto_TOMATES</a:t>
            </a:r>
            <a:r>
              <a:rPr lang="es-ES" sz="800" dirty="0">
                <a:latin typeface="Consolas" panose="020B0609020204030204" pitchFamily="49" charset="0"/>
              </a:rPr>
              <a:t>      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Producto_TOTAL</a:t>
            </a:r>
            <a:r>
              <a:rPr lang="es-ES" sz="800" dirty="0">
                <a:latin typeface="Consolas" panose="020B0609020204030204" pitchFamily="49" charset="0"/>
              </a:rPr>
              <a:t> PATATAS   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Producto_VERD</a:t>
            </a:r>
            <a:r>
              <a:rPr lang="es-ES" sz="800" dirty="0">
                <a:latin typeface="Consolas" panose="020B0609020204030204" pitchFamily="49" charset="0"/>
              </a:rPr>
              <a:t>./HORT. ECOLOGIC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Producto_VERD</a:t>
            </a:r>
            <a:r>
              <a:rPr lang="es-ES" sz="800" dirty="0">
                <a:latin typeface="Consolas" panose="020B0609020204030204" pitchFamily="49" charset="0"/>
              </a:rPr>
              <a:t>./HORT. IV GAMA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Producto_VERDURAS</a:t>
            </a:r>
            <a:r>
              <a:rPr lang="es-ES" sz="800" dirty="0">
                <a:latin typeface="Consolas" panose="020B0609020204030204" pitchFamily="49" charset="0"/>
              </a:rPr>
              <a:t> DE HOJA          uint8</a:t>
            </a:r>
          </a:p>
          <a:p>
            <a:r>
              <a:rPr lang="es-ES" sz="800" dirty="0" err="1">
                <a:latin typeface="Consolas" panose="020B0609020204030204" pitchFamily="49" charset="0"/>
              </a:rPr>
              <a:t>Producto_ZANAHORIAS</a:t>
            </a:r>
            <a:r>
              <a:rPr lang="es-ES" sz="800" dirty="0">
                <a:latin typeface="Consolas" panose="020B0609020204030204" pitchFamily="49" charset="0"/>
              </a:rPr>
              <a:t>                uint8</a:t>
            </a:r>
            <a:endParaRPr lang="es-ES" sz="1600" dirty="0"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FCF0A0-176A-40DB-C6BD-5E32640259FE}"/>
              </a:ext>
            </a:extLst>
          </p:cNvPr>
          <p:cNvSpPr txBox="1"/>
          <p:nvPr/>
        </p:nvSpPr>
        <p:spPr>
          <a:xfrm>
            <a:off x="3999345" y="3092248"/>
            <a:ext cx="38515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Consolas" panose="020B0609020204030204" pitchFamily="49" charset="0"/>
              </a:rPr>
              <a:t>Año                        int64</a:t>
            </a:r>
          </a:p>
          <a:p>
            <a:r>
              <a:rPr lang="es-E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Mes                       </a:t>
            </a:r>
            <a:r>
              <a:rPr lang="es-ES" sz="12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object</a:t>
            </a:r>
            <a:endParaRPr lang="es-ES" sz="12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s-E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CCAA                      </a:t>
            </a:r>
            <a:r>
              <a:rPr lang="es-ES" sz="12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object</a:t>
            </a:r>
            <a:endParaRPr lang="es-ES" sz="12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s-E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Producto                  </a:t>
            </a:r>
            <a:r>
              <a:rPr lang="es-ES" sz="12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object</a:t>
            </a:r>
            <a:endParaRPr lang="es-ES" sz="12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r>
              <a:rPr lang="es-ES" sz="1200" dirty="0">
                <a:latin typeface="Consolas" panose="020B0609020204030204" pitchFamily="49" charset="0"/>
              </a:rPr>
              <a:t>Volumen (miles de kg)    float64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Valor (miles de €)       float64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Precio medio kg          float64</a:t>
            </a:r>
          </a:p>
          <a:p>
            <a:r>
              <a:rPr lang="es-ES" sz="1200" dirty="0">
                <a:latin typeface="Consolas" panose="020B0609020204030204" pitchFamily="49" charset="0"/>
              </a:rPr>
              <a:t>Penetración (%)          float64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6E52E6B-1A79-C4E8-8047-A00A2E9ACAF4}"/>
              </a:ext>
            </a:extLst>
          </p:cNvPr>
          <p:cNvCxnSpPr>
            <a:cxnSpLocks/>
          </p:cNvCxnSpPr>
          <p:nvPr/>
        </p:nvCxnSpPr>
        <p:spPr>
          <a:xfrm>
            <a:off x="7164661" y="3678916"/>
            <a:ext cx="1277375" cy="0"/>
          </a:xfrm>
          <a:prstGeom prst="straightConnector1">
            <a:avLst/>
          </a:prstGeom>
          <a:ln w="111125">
            <a:solidFill>
              <a:srgbClr val="2336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9E4AB97-344C-3E36-1D26-35D91CCF0BE2}"/>
              </a:ext>
            </a:extLst>
          </p:cNvPr>
          <p:cNvSpPr txBox="1"/>
          <p:nvPr/>
        </p:nvSpPr>
        <p:spPr>
          <a:xfrm>
            <a:off x="4112043" y="2300273"/>
            <a:ext cx="2512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u="none" strike="noStrike" dirty="0">
                <a:solidFill>
                  <a:srgbClr val="92D050"/>
                </a:solidFill>
                <a:effectLst/>
                <a:latin typeface="Roboto" panose="02000000000000000000" pitchFamily="2" charset="0"/>
              </a:rPr>
              <a:t>Variables </a:t>
            </a:r>
            <a:r>
              <a:rPr lang="es-ES" b="1" dirty="0">
                <a:solidFill>
                  <a:srgbClr val="92D050"/>
                </a:solidFill>
                <a:latin typeface="Roboto" panose="02000000000000000000" pitchFamily="2" charset="0"/>
              </a:rPr>
              <a:t>Categóricas</a:t>
            </a:r>
            <a:endParaRPr lang="es-ES" dirty="0">
              <a:solidFill>
                <a:srgbClr val="92D05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70D432-3075-D911-7684-9A632C6A3063}"/>
              </a:ext>
            </a:extLst>
          </p:cNvPr>
          <p:cNvSpPr txBox="1"/>
          <p:nvPr/>
        </p:nvSpPr>
        <p:spPr>
          <a:xfrm>
            <a:off x="6437746" y="2886941"/>
            <a:ext cx="251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u="none" strike="noStrike" dirty="0" err="1">
                <a:solidFill>
                  <a:srgbClr val="233616"/>
                </a:solidFill>
                <a:effectLst/>
                <a:latin typeface="Roboto" panose="02000000000000000000" pitchFamily="2" charset="0"/>
              </a:rPr>
              <a:t>One-hot</a:t>
            </a:r>
            <a:endParaRPr lang="es-ES" sz="2000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FBFDF9E-7B0C-4581-9029-475DE2CF6452}"/>
              </a:ext>
            </a:extLst>
          </p:cNvPr>
          <p:cNvCxnSpPr>
            <a:cxnSpLocks/>
          </p:cNvCxnSpPr>
          <p:nvPr/>
        </p:nvCxnSpPr>
        <p:spPr>
          <a:xfrm>
            <a:off x="5346959" y="2769134"/>
            <a:ext cx="0" cy="517917"/>
          </a:xfrm>
          <a:prstGeom prst="straightConnector1">
            <a:avLst/>
          </a:prstGeom>
          <a:ln w="98425">
            <a:solidFill>
              <a:srgbClr val="92D050">
                <a:alpha val="4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56676E-4F07-4149-3C96-17A7A0532313}"/>
              </a:ext>
            </a:extLst>
          </p:cNvPr>
          <p:cNvSpPr txBox="1"/>
          <p:nvPr/>
        </p:nvSpPr>
        <p:spPr>
          <a:xfrm>
            <a:off x="0" y="444368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s-ES" sz="3200" b="1" dirty="0">
                <a:solidFill>
                  <a:srgbClr val="233616"/>
                </a:solidFill>
                <a:latin typeface="Roboto" panose="02000000000000000000" pitchFamily="2" charset="0"/>
              </a:rPr>
              <a:t>Procesamiento de los datos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933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84840431-3AF8-6DC9-EEDE-9572FBC08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7" y="148474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5A006B85-81A5-1E0B-D034-E3109D152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099" y="1484746"/>
            <a:ext cx="608479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F6F0ADC-3BE3-EEBD-0682-51BB3EE40E4F}"/>
              </a:ext>
            </a:extLst>
          </p:cNvPr>
          <p:cNvSpPr txBox="1"/>
          <p:nvPr/>
        </p:nvSpPr>
        <p:spPr>
          <a:xfrm>
            <a:off x="2078182" y="551872"/>
            <a:ext cx="2512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u="none" strike="noStrike" dirty="0">
                <a:solidFill>
                  <a:srgbClr val="233616"/>
                </a:solidFill>
                <a:effectLst/>
                <a:latin typeface="Roboto" panose="02000000000000000000" pitchFamily="2" charset="0"/>
              </a:rPr>
              <a:t>Dataset1</a:t>
            </a:r>
            <a:endParaRPr lang="es-ES" dirty="0">
              <a:solidFill>
                <a:srgbClr val="233616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5FF9873-5521-807A-7AE1-BC2564561E0E}"/>
              </a:ext>
            </a:extLst>
          </p:cNvPr>
          <p:cNvSpPr txBox="1"/>
          <p:nvPr/>
        </p:nvSpPr>
        <p:spPr>
          <a:xfrm>
            <a:off x="7765350" y="551872"/>
            <a:ext cx="2512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u="none" strike="noStrike" dirty="0" err="1">
                <a:solidFill>
                  <a:srgbClr val="233616"/>
                </a:solidFill>
                <a:effectLst/>
                <a:latin typeface="Roboto" panose="02000000000000000000" pitchFamily="2" charset="0"/>
              </a:rPr>
              <a:t>DatasetAmpiado</a:t>
            </a:r>
            <a:endParaRPr lang="es-ES" dirty="0">
              <a:solidFill>
                <a:srgbClr val="233616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1275E5D-CC54-9FA6-3D11-2968C6465C57}"/>
              </a:ext>
            </a:extLst>
          </p:cNvPr>
          <p:cNvSpPr txBox="1"/>
          <p:nvPr/>
        </p:nvSpPr>
        <p:spPr>
          <a:xfrm>
            <a:off x="1713259" y="1346250"/>
            <a:ext cx="4034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Precisión del modelo: 81.39%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8772EB-0F4B-73D7-CCA6-52D730AF1309}"/>
              </a:ext>
            </a:extLst>
          </p:cNvPr>
          <p:cNvSpPr txBox="1"/>
          <p:nvPr/>
        </p:nvSpPr>
        <p:spPr>
          <a:xfrm>
            <a:off x="7406031" y="1346250"/>
            <a:ext cx="4034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Roboto" panose="02000000000000000000" pitchFamily="2" charset="0"/>
              </a:rPr>
              <a:t>Pr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ecisión del modelo: 95.25%</a:t>
            </a:r>
            <a:endParaRPr lang="es-E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98D36A49-1108-FFCE-C3A8-1D6BD4CA4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629702"/>
              </p:ext>
            </p:extLst>
          </p:nvPr>
        </p:nvGraphicFramePr>
        <p:xfrm>
          <a:off x="3801210" y="942481"/>
          <a:ext cx="1724591" cy="108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0AA1E99-CB28-4996-E64D-E6DC8B4E4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451270"/>
              </p:ext>
            </p:extLst>
          </p:nvPr>
        </p:nvGraphicFramePr>
        <p:xfrm>
          <a:off x="9685258" y="946835"/>
          <a:ext cx="1724591" cy="1084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2911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F49004-58E9-D607-E222-414275961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9" t="7096" r="8639"/>
          <a:stretch/>
        </p:blipFill>
        <p:spPr bwMode="auto">
          <a:xfrm>
            <a:off x="1187926" y="1438275"/>
            <a:ext cx="4372811" cy="425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33B251-7871-2111-1276-72CBF1D0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508" y="1438274"/>
            <a:ext cx="4829175" cy="43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19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B65B21B-6899-341C-F454-81758ACA4E9D}"/>
              </a:ext>
            </a:extLst>
          </p:cNvPr>
          <p:cNvSpPr txBox="1"/>
          <p:nvPr/>
        </p:nvSpPr>
        <p:spPr>
          <a:xfrm>
            <a:off x="0" y="444368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s-ES" sz="3200" b="1" dirty="0">
                <a:solidFill>
                  <a:srgbClr val="233616"/>
                </a:solidFill>
                <a:latin typeface="Roboto" panose="02000000000000000000" pitchFamily="2" charset="0"/>
              </a:rPr>
              <a:t>Media de la diferenciación entre datos predicción y reales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689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10384A6-2D4B-CF77-C179-B4E0DF6D0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91" y="496393"/>
            <a:ext cx="10446327" cy="586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E2E97DE-C621-F318-5528-3A0B5A023995}"/>
              </a:ext>
            </a:extLst>
          </p:cNvPr>
          <p:cNvSpPr txBox="1"/>
          <p:nvPr/>
        </p:nvSpPr>
        <p:spPr>
          <a:xfrm>
            <a:off x="0" y="444368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s-ES" sz="3200" b="1" dirty="0">
                <a:solidFill>
                  <a:srgbClr val="233616"/>
                </a:solidFill>
                <a:latin typeface="Roboto" panose="02000000000000000000" pitchFamily="2" charset="0"/>
              </a:rPr>
              <a:t>Predicciones por producto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216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7109244" y="1936579"/>
            <a:ext cx="6537240" cy="66393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/>
          <p:nvPr/>
        </p:nvSpPr>
        <p:spPr>
          <a:xfrm>
            <a:off x="2685473" y="503911"/>
            <a:ext cx="6821054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i="0" u="none" strike="noStrik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HIPÓTESIS 2</a:t>
            </a:r>
            <a:endParaRPr sz="32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0" y="1613606"/>
            <a:ext cx="12192000" cy="412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ES" sz="5000" b="1" i="1" dirty="0">
                <a:solidFill>
                  <a:srgbClr val="233616"/>
                </a:solidFill>
                <a:latin typeface="Roboto"/>
                <a:ea typeface="Roboto"/>
                <a:cs typeface="Roboto"/>
                <a:sym typeface="Roboto"/>
              </a:rPr>
              <a:t>“</a:t>
            </a:r>
            <a:r>
              <a:rPr lang="es-ES" sz="5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Durante la pandemia los precios, consumo per cápita y gasto per cápita en las verduras y hortalizas se vieron afectados por las olas</a:t>
            </a:r>
            <a:r>
              <a:rPr lang="es-ES" sz="5000" b="1" i="1" dirty="0">
                <a:solidFill>
                  <a:srgbClr val="233616"/>
                </a:solidFill>
                <a:latin typeface="Roboto"/>
                <a:ea typeface="Roboto"/>
                <a:cs typeface="Roboto"/>
                <a:sym typeface="Roboto"/>
              </a:rPr>
              <a:t>.”</a:t>
            </a:r>
            <a:endParaRPr sz="5000" b="1" dirty="0">
              <a:solidFill>
                <a:srgbClr val="233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32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CF7F878-8868-2363-BEB7-79D522598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244" y="1936579"/>
            <a:ext cx="6537240" cy="663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293FBDE-4ED2-EBD0-D1FA-A29C0713E266}"/>
              </a:ext>
            </a:extLst>
          </p:cNvPr>
          <p:cNvSpPr txBox="1"/>
          <p:nvPr/>
        </p:nvSpPr>
        <p:spPr>
          <a:xfrm>
            <a:off x="3438144" y="493997"/>
            <a:ext cx="6821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233616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</a:rPr>
              <a:t>Selección de los datos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AE21E3-957D-0D6D-B9EA-DE33A5A7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138" y="2471319"/>
            <a:ext cx="7308508" cy="22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48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638</Words>
  <Application>Microsoft Office PowerPoint</Application>
  <PresentationFormat>Panorámica</PresentationFormat>
  <Paragraphs>156</Paragraphs>
  <Slides>27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Bree Serif</vt:lpstr>
      <vt:lpstr>Arial</vt:lpstr>
      <vt:lpstr>Calibri</vt:lpstr>
      <vt:lpstr>Calibri Light</vt:lpstr>
      <vt:lpstr>Consolas</vt:lpstr>
      <vt:lpstr>Copperplate Gothic Bold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Selección de datos</vt:lpstr>
      <vt:lpstr>Procesamiento de los datos</vt:lpstr>
      <vt:lpstr>Minería de datos</vt:lpstr>
      <vt:lpstr>Minería de datos</vt:lpstr>
      <vt:lpstr>Presentación de PowerPoint</vt:lpstr>
      <vt:lpstr>CONCLUSIONES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SEPÚLVEDA MILLÁN</dc:creator>
  <cp:lastModifiedBy>PEDRO RODRÍGUEZ VIÑUALES</cp:lastModifiedBy>
  <cp:revision>5</cp:revision>
  <dcterms:created xsi:type="dcterms:W3CDTF">2023-01-09T19:03:24Z</dcterms:created>
  <dcterms:modified xsi:type="dcterms:W3CDTF">2023-01-09T22:51:30Z</dcterms:modified>
</cp:coreProperties>
</file>