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3" r:id="rId25"/>
    <p:sldId id="282" r:id="rId26"/>
    <p:sldId id="284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1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2CCA9-6B1E-4AAC-BF3F-12B61357872C}" type="datetimeFigureOut">
              <a:rPr lang="es-ES" smtClean="0"/>
              <a:t>17/02/2021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D88A4-096C-43EF-AAEA-5F99E92AC0D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Mes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diners</a:t>
            </a:r>
            <a:r>
              <a:rPr lang="es-ES" dirty="0" smtClean="0"/>
              <a:t> que té en </a:t>
            </a:r>
            <a:r>
              <a:rPr lang="es-ES" dirty="0" err="1" smtClean="0"/>
              <a:t>efectiu</a:t>
            </a:r>
            <a:r>
              <a:rPr lang="es-ES" dirty="0" smtClean="0"/>
              <a:t> a</a:t>
            </a:r>
            <a:r>
              <a:rPr lang="es-ES" baseline="0" dirty="0" smtClean="0"/>
              <a:t> la </a:t>
            </a:r>
            <a:r>
              <a:rPr lang="es-ES" baseline="0" dirty="0" err="1" smtClean="0"/>
              <a:t>compte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corrent</a:t>
            </a:r>
            <a:r>
              <a:rPr lang="es-ES" baseline="0" dirty="0" smtClean="0"/>
              <a:t> i a la </a:t>
            </a:r>
            <a:r>
              <a:rPr lang="es-ES" baseline="0" dirty="0" err="1" smtClean="0"/>
              <a:t>caixa</a:t>
            </a:r>
            <a:r>
              <a:rPr lang="es-ES" baseline="0" dirty="0" smtClean="0"/>
              <a:t>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D88A4-096C-43EF-AAEA-5F99E92AC0D2}" type="slidenum">
              <a:rPr lang="es-ES" smtClean="0"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Amortizació</a:t>
            </a:r>
            <a:r>
              <a:rPr lang="es-ES" dirty="0" smtClean="0"/>
              <a:t> acumulada de </a:t>
            </a:r>
            <a:r>
              <a:rPr lang="es-ES" dirty="0" err="1" smtClean="0"/>
              <a:t>tots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anys</a:t>
            </a:r>
            <a:r>
              <a:rPr lang="es-ES" dirty="0" smtClean="0"/>
              <a:t> </a:t>
            </a:r>
            <a:r>
              <a:rPr lang="es-ES" baseline="0" dirty="0" smtClean="0"/>
              <a:t> de cada un </a:t>
            </a:r>
            <a:r>
              <a:rPr lang="es-ES" baseline="0" dirty="0" err="1" smtClean="0"/>
              <a:t>dels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bens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excepte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els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terrenys.Es</a:t>
            </a:r>
            <a:r>
              <a:rPr lang="es-ES" baseline="0" dirty="0" smtClean="0"/>
              <a:t> el </a:t>
            </a:r>
            <a:r>
              <a:rPr lang="es-ES" baseline="0" dirty="0" err="1" smtClean="0"/>
              <a:t>l´unic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element</a:t>
            </a:r>
            <a:r>
              <a:rPr lang="es-ES" baseline="0" dirty="0" smtClean="0"/>
              <a:t> que </a:t>
            </a:r>
            <a:r>
              <a:rPr lang="es-ES" baseline="0" dirty="0" err="1" smtClean="0"/>
              <a:t>anirà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restant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l´actiu</a:t>
            </a:r>
            <a:r>
              <a:rPr lang="es-ES" baseline="0" dirty="0" smtClean="0"/>
              <a:t> no </a:t>
            </a:r>
            <a:r>
              <a:rPr lang="es-ES" baseline="0" dirty="0" err="1" smtClean="0"/>
              <a:t>corrent</a:t>
            </a:r>
            <a:r>
              <a:rPr lang="es-ES" baseline="0" dirty="0" smtClean="0"/>
              <a:t>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D88A4-096C-43EF-AAEA-5F99E92AC0D2}" type="slidenum">
              <a:rPr lang="es-ES" smtClean="0"/>
              <a:t>13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8115-ACC5-4FE6-A439-580DEF1DC6D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871-89C0-4983-ABAF-B55499476F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8115-ACC5-4FE6-A439-580DEF1DC6D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871-89C0-4983-ABAF-B55499476F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8115-ACC5-4FE6-A439-580DEF1DC6D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871-89C0-4983-ABAF-B55499476F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8115-ACC5-4FE6-A439-580DEF1DC6D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871-89C0-4983-ABAF-B55499476F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8115-ACC5-4FE6-A439-580DEF1DC6D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871-89C0-4983-ABAF-B55499476F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8115-ACC5-4FE6-A439-580DEF1DC6D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871-89C0-4983-ABAF-B55499476F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8115-ACC5-4FE6-A439-580DEF1DC6D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871-89C0-4983-ABAF-B55499476F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8115-ACC5-4FE6-A439-580DEF1DC6D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871-89C0-4983-ABAF-B55499476F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8115-ACC5-4FE6-A439-580DEF1DC6D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871-89C0-4983-ABAF-B55499476F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8115-ACC5-4FE6-A439-580DEF1DC6D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871-89C0-4983-ABAF-B55499476F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8115-ACC5-4FE6-A439-580DEF1DC6D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871-89C0-4983-ABAF-B55499476F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28115-ACC5-4FE6-A439-580DEF1DC6DE}" type="datetimeFigureOut">
              <a:rPr lang="es-ES" smtClean="0"/>
              <a:pPr/>
              <a:t>17/02/2021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5871-89C0-4983-ABAF-B55499476F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00" u="sng" dirty="0" smtClean="0"/>
              <a:t>TEMA </a:t>
            </a:r>
            <a:r>
              <a:rPr lang="es-ES" sz="4000" u="sng" dirty="0" smtClean="0"/>
              <a:t>6</a:t>
            </a:r>
            <a:r>
              <a:rPr lang="es-ES" sz="4000" u="sng" dirty="0" smtClean="0"/>
              <a:t>:LA </a:t>
            </a:r>
            <a:r>
              <a:rPr lang="es-ES" sz="4000" u="sng" dirty="0" smtClean="0"/>
              <a:t>VIABILITAT DE L´EMPRESA </a:t>
            </a:r>
            <a:endParaRPr lang="es-ES" sz="4000" u="sng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766763"/>
            <a:ext cx="827722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476672"/>
            <a:ext cx="89439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32656"/>
            <a:ext cx="68865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420888"/>
            <a:ext cx="67246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04664"/>
            <a:ext cx="66294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060848"/>
            <a:ext cx="66484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3068960"/>
            <a:ext cx="70580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109538"/>
            <a:ext cx="7305675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8836"/>
            <a:ext cx="6048672" cy="153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4664"/>
            <a:ext cx="72866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6390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556792"/>
            <a:ext cx="22764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628800"/>
            <a:ext cx="26860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 smtClean="0"/>
              <a:t>5)</a:t>
            </a:r>
            <a:r>
              <a:rPr lang="es-ES" u="sng" dirty="0" err="1" smtClean="0"/>
              <a:t>Situacions</a:t>
            </a:r>
            <a:r>
              <a:rPr lang="es-ES" u="sng" dirty="0" smtClean="0"/>
              <a:t> </a:t>
            </a:r>
            <a:r>
              <a:rPr lang="es-ES" u="sng" dirty="0" err="1" smtClean="0"/>
              <a:t>patrimonials</a:t>
            </a:r>
            <a:r>
              <a:rPr lang="es-ES" u="sng" dirty="0" smtClean="0"/>
              <a:t> </a:t>
            </a:r>
            <a:endParaRPr lang="es-ES" u="sng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22955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1" y="1916832"/>
            <a:ext cx="3456384" cy="301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s-ES" u="sng" dirty="0" smtClean="0"/>
              <a:t>1) El Pla </a:t>
            </a:r>
            <a:r>
              <a:rPr lang="es-ES" u="sng" dirty="0" err="1" smtClean="0"/>
              <a:t>financer</a:t>
            </a:r>
            <a:r>
              <a:rPr lang="es-ES" u="sng" dirty="0" smtClean="0"/>
              <a:t> </a:t>
            </a:r>
            <a:endParaRPr lang="es-E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0768"/>
            <a:ext cx="609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636912"/>
            <a:ext cx="63055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96752"/>
            <a:ext cx="28956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340768"/>
            <a:ext cx="37528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60648"/>
            <a:ext cx="27241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9618" y="908720"/>
            <a:ext cx="455487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u="sng" dirty="0" smtClean="0"/>
              <a:t>6</a:t>
            </a:r>
            <a:r>
              <a:rPr lang="es-ES" u="sng" dirty="0" smtClean="0"/>
              <a:t>)</a:t>
            </a:r>
            <a:r>
              <a:rPr lang="es-ES" u="sng" dirty="0" err="1" smtClean="0"/>
              <a:t>Anàlisi</a:t>
            </a:r>
            <a:r>
              <a:rPr lang="es-ES" u="sng" dirty="0" smtClean="0"/>
              <a:t> </a:t>
            </a:r>
            <a:r>
              <a:rPr lang="es-ES" u="sng" dirty="0" err="1"/>
              <a:t>financera</a:t>
            </a:r>
            <a:r>
              <a:rPr lang="es-ES" u="sng" dirty="0"/>
              <a:t> </a:t>
            </a:r>
            <a:r>
              <a:rPr lang="es-ES" u="sng" dirty="0" err="1"/>
              <a:t>mitjançant</a:t>
            </a:r>
            <a:r>
              <a:rPr lang="es-ES" u="sng" dirty="0"/>
              <a:t> </a:t>
            </a:r>
            <a:r>
              <a:rPr lang="es-ES" u="sng" dirty="0" err="1" smtClean="0"/>
              <a:t>ràtis</a:t>
            </a:r>
            <a:endParaRPr lang="es-ES" u="sng" dirty="0"/>
          </a:p>
        </p:txBody>
      </p:sp>
      <p:sp>
        <p:nvSpPr>
          <p:cNvPr id="3" name="2 Rectángulo"/>
          <p:cNvSpPr/>
          <p:nvPr/>
        </p:nvSpPr>
        <p:spPr>
          <a:xfrm>
            <a:off x="827584" y="1412776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Una </a:t>
            </a:r>
            <a:r>
              <a:rPr lang="es-ES" b="1" dirty="0" err="1"/>
              <a:t>ràtio</a:t>
            </a:r>
            <a:r>
              <a:rPr lang="es-ES" dirty="0"/>
              <a:t> </a:t>
            </a:r>
            <a:r>
              <a:rPr lang="es-ES" dirty="0" err="1"/>
              <a:t>és</a:t>
            </a:r>
            <a:r>
              <a:rPr lang="es-ES" dirty="0"/>
              <a:t> un </a:t>
            </a:r>
            <a:r>
              <a:rPr lang="es-ES" dirty="0" err="1"/>
              <a:t>quocient</a:t>
            </a:r>
            <a:r>
              <a:rPr lang="es-ES" dirty="0"/>
              <a:t> que relaciona </a:t>
            </a:r>
            <a:r>
              <a:rPr lang="es-ES" dirty="0" err="1"/>
              <a:t>dues</a:t>
            </a:r>
            <a:r>
              <a:rPr lang="es-ES" dirty="0"/>
              <a:t> </a:t>
            </a:r>
            <a:r>
              <a:rPr lang="es-ES" dirty="0" err="1"/>
              <a:t>magnituds</a:t>
            </a:r>
            <a:r>
              <a:rPr lang="es-ES" dirty="0"/>
              <a:t> entre les que es </a:t>
            </a:r>
            <a:r>
              <a:rPr lang="es-ES" dirty="0" err="1"/>
              <a:t>pot</a:t>
            </a:r>
            <a:r>
              <a:rPr lang="es-ES" dirty="0"/>
              <a:t> </a:t>
            </a:r>
            <a:r>
              <a:rPr lang="es-ES" dirty="0" err="1"/>
              <a:t>establir</a:t>
            </a:r>
            <a:r>
              <a:rPr lang="es-ES" dirty="0"/>
              <a:t> alguna </a:t>
            </a:r>
            <a:r>
              <a:rPr lang="es-ES" dirty="0" err="1"/>
              <a:t>correspondència</a:t>
            </a:r>
            <a:r>
              <a:rPr lang="es-ES" dirty="0"/>
              <a:t>, la </a:t>
            </a:r>
            <a:r>
              <a:rPr lang="es-ES" dirty="0" err="1"/>
              <a:t>qual</a:t>
            </a:r>
            <a:r>
              <a:rPr lang="es-ES" dirty="0"/>
              <a:t> cosa </a:t>
            </a:r>
            <a:r>
              <a:rPr lang="es-ES" dirty="0" err="1"/>
              <a:t>permet</a:t>
            </a:r>
            <a:r>
              <a:rPr lang="es-ES" dirty="0"/>
              <a:t> </a:t>
            </a:r>
            <a:r>
              <a:rPr lang="es-ES" dirty="0" err="1"/>
              <a:t>fer</a:t>
            </a:r>
            <a:r>
              <a:rPr lang="es-ES" dirty="0"/>
              <a:t> una </a:t>
            </a:r>
            <a:r>
              <a:rPr lang="es-ES" dirty="0" err="1"/>
              <a:t>comparació</a:t>
            </a:r>
            <a:r>
              <a:rPr lang="es-ES" dirty="0"/>
              <a:t> explicativa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2"/>
            <a:ext cx="72517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4"/>
            <a:ext cx="7264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 smtClean="0"/>
              <a:t>7)</a:t>
            </a:r>
            <a:r>
              <a:rPr lang="es-ES" u="sng" dirty="0" err="1" smtClean="0"/>
              <a:t>Punt</a:t>
            </a:r>
            <a:r>
              <a:rPr lang="es-ES" u="sng" dirty="0" smtClean="0"/>
              <a:t> </a:t>
            </a:r>
            <a:r>
              <a:rPr lang="es-ES" u="sng" dirty="0" err="1" smtClean="0"/>
              <a:t>mort</a:t>
            </a:r>
            <a:endParaRPr lang="es-E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3818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1763688" y="2420888"/>
            <a:ext cx="56166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Es fa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necessari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doncs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fer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una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estimació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de:</a:t>
            </a:r>
            <a:endParaRPr lang="es-ES" sz="12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Costos </a:t>
            </a:r>
            <a:r>
              <a:rPr lang="es-ES" b="1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fixos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Aquells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que no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varien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amb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el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volum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de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producció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S'hauran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de suportar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fins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i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tot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en el cas de que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l'empresa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no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produeixi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Exemples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: el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lloguer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del local,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l'amortització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o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desgast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de la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maquinària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els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salaris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del personal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administratiu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les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assegurances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dels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vehicles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....</a:t>
            </a:r>
            <a:endParaRPr lang="es-ES" sz="12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Costos variables: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 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Aquells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que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són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proporcionals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al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volum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de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producció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 A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més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producció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més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costos variables i, si no es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produeix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no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existeixen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Exemples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: les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matèries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primeres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i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altres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components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del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producte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envasos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i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embalatges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consum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d'energia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salaris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del personal de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fabricació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Preu:</a:t>
            </a:r>
            <a:endParaRPr lang="es-E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540841"/>
            <a:ext cx="184731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7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700" b="1" dirty="0" smtClean="0">
              <a:solidFill>
                <a:srgbClr val="333333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7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700" b="1" dirty="0" smtClean="0">
              <a:solidFill>
                <a:srgbClr val="333333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7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700" b="1" dirty="0" smtClean="0">
              <a:solidFill>
                <a:srgbClr val="333333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7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700" b="1" dirty="0" smtClean="0">
              <a:solidFill>
                <a:srgbClr val="333333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7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s-ES" sz="7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s-ES" sz="7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s-ES" sz="7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s-E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" name="yui_3_17_2_1_1592073521749_139" descr="https://educaciodigital.cat/ioc-batx/moodle/pluginfile.php/3812/mod_book/chapter/2625/11/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548680"/>
            <a:ext cx="2765425" cy="1074738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11561" y="-912341"/>
            <a:ext cx="8532440" cy="60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s-ES" sz="700" dirty="0" smtClean="0">
              <a:solidFill>
                <a:srgbClr val="333333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s-ES" sz="700" dirty="0" smtClean="0">
              <a:solidFill>
                <a:srgbClr val="333333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s-ES" sz="700" dirty="0" smtClean="0">
              <a:solidFill>
                <a:srgbClr val="333333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s-ES" sz="700" dirty="0" smtClean="0">
              <a:solidFill>
                <a:srgbClr val="333333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s-ES" sz="700" dirty="0" smtClean="0">
              <a:solidFill>
                <a:srgbClr val="333333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s-ES" sz="700" dirty="0" smtClean="0">
              <a:solidFill>
                <a:srgbClr val="333333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s-ES" sz="700" dirty="0" smtClean="0">
              <a:solidFill>
                <a:srgbClr val="333333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s-ES" sz="700" dirty="0" smtClean="0">
              <a:solidFill>
                <a:srgbClr val="333333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s-ES" sz="700" dirty="0" smtClean="0">
              <a:solidFill>
                <a:srgbClr val="333333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s-ES" sz="700" dirty="0" smtClean="0">
              <a:solidFill>
                <a:srgbClr val="333333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s-ES" sz="700" dirty="0" smtClean="0">
              <a:solidFill>
                <a:srgbClr val="333333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s-ES" sz="700" dirty="0" smtClean="0">
              <a:solidFill>
                <a:srgbClr val="333333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s-ES" sz="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On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</a:t>
            </a:r>
            <a:r>
              <a:rPr kumimoji="0" lang="es-ES" sz="1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quantitat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del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llindar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rendibilitat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CF : costos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fixos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 : preu de venda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unitari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Cvu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costos variables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unitaris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l'empresa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produeix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 ven una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quantitat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</a:t>
            </a:r>
            <a:r>
              <a:rPr kumimoji="0" lang="es-ES" sz="1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no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obt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ni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beneficis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ni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è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rdues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(IT = CT)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 la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quantitat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produ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ï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venuda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major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que Q</a:t>
            </a:r>
            <a:r>
              <a:rPr kumimoji="0" lang="es-ES" sz="1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l'empresa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obtindr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à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beneficis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(IT &gt; CT)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 la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quantitat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produ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ï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venuda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menor que Q</a:t>
            </a:r>
            <a:r>
              <a:rPr kumimoji="0" lang="es-ES" sz="14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l'empresa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tindr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à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è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rdues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(IT &lt; CT)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Fixeu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-vos en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qu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è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si el denominador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negatiu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(si el preu de venda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menor que el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cost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variable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unitari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l'empresa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tindr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à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è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rdues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sempre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 no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ser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à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viable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econòmicament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en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cap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circumst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à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ncia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836712"/>
            <a:ext cx="705678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4009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251520" y="620688"/>
            <a:ext cx="8229600" cy="1143000"/>
          </a:xfrm>
        </p:spPr>
        <p:txBody>
          <a:bodyPr/>
          <a:lstStyle/>
          <a:p>
            <a:r>
              <a:rPr lang="es-ES" u="sng" dirty="0" smtClean="0"/>
              <a:t>2)El </a:t>
            </a:r>
            <a:r>
              <a:rPr lang="es-ES" u="sng" dirty="0" err="1"/>
              <a:t>P</a:t>
            </a:r>
            <a:r>
              <a:rPr lang="es-ES" u="sng" dirty="0" err="1" smtClean="0"/>
              <a:t>là</a:t>
            </a:r>
            <a:r>
              <a:rPr lang="es-ES" u="sng" dirty="0" smtClean="0"/>
              <a:t> de </a:t>
            </a:r>
            <a:r>
              <a:rPr lang="es-ES" u="sng" dirty="0" err="1" smtClean="0"/>
              <a:t>tresoreria</a:t>
            </a:r>
            <a:r>
              <a:rPr lang="es-ES" u="sng" dirty="0" smtClean="0"/>
              <a:t> </a:t>
            </a:r>
            <a:endParaRPr lang="es-ES" u="sng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23528" y="2492896"/>
            <a:ext cx="8229600" cy="2841179"/>
          </a:xfrm>
        </p:spPr>
        <p:txBody>
          <a:bodyPr/>
          <a:lstStyle/>
          <a:p>
            <a:r>
              <a:rPr lang="es-ES" dirty="0" err="1" smtClean="0"/>
              <a:t>veure</a:t>
            </a:r>
            <a:r>
              <a:rPr lang="es-ES" dirty="0" smtClean="0"/>
              <a:t> </a:t>
            </a:r>
            <a:r>
              <a:rPr lang="es-ES" dirty="0" err="1" smtClean="0"/>
              <a:t>exemple</a:t>
            </a:r>
            <a:r>
              <a:rPr lang="es-ES" dirty="0" smtClean="0"/>
              <a:t> </a:t>
            </a:r>
            <a:r>
              <a:rPr lang="es-ES" dirty="0" err="1" smtClean="0"/>
              <a:t>moodle</a:t>
            </a:r>
            <a:r>
              <a:rPr lang="es-ES" dirty="0" smtClean="0"/>
              <a:t>  de </a:t>
            </a:r>
            <a:r>
              <a:rPr lang="es-ES" dirty="0" err="1" smtClean="0"/>
              <a:t>plà</a:t>
            </a:r>
            <a:r>
              <a:rPr lang="es-ES" dirty="0" smtClean="0"/>
              <a:t> de </a:t>
            </a:r>
            <a:r>
              <a:rPr lang="es-ES" dirty="0" err="1" smtClean="0"/>
              <a:t>tresoreria</a:t>
            </a:r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/>
              <a:t>3)El </a:t>
            </a:r>
            <a:r>
              <a:rPr lang="es-ES" b="1" u="sng" dirty="0" err="1"/>
              <a:t>compte</a:t>
            </a:r>
            <a:r>
              <a:rPr lang="es-ES" b="1" u="sng" dirty="0"/>
              <a:t> de </a:t>
            </a:r>
            <a:r>
              <a:rPr lang="es-ES" b="1" u="sng" dirty="0" err="1"/>
              <a:t>pèrdues</a:t>
            </a:r>
            <a:r>
              <a:rPr lang="es-ES" b="1" u="sng" dirty="0"/>
              <a:t> i </a:t>
            </a:r>
            <a:r>
              <a:rPr lang="es-ES" b="1" u="sng" dirty="0" err="1"/>
              <a:t>guanys</a:t>
            </a:r>
            <a:endParaRPr lang="es-ES" u="sng" dirty="0"/>
          </a:p>
        </p:txBody>
      </p:sp>
      <p:sp>
        <p:nvSpPr>
          <p:cNvPr id="3" name="2 Rectángulo"/>
          <p:cNvSpPr/>
          <p:nvPr/>
        </p:nvSpPr>
        <p:spPr>
          <a:xfrm>
            <a:off x="467544" y="1484784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El </a:t>
            </a:r>
            <a:r>
              <a:rPr lang="es-ES" b="1" dirty="0" err="1"/>
              <a:t>compte</a:t>
            </a:r>
            <a:r>
              <a:rPr lang="es-ES" b="1" dirty="0"/>
              <a:t> de </a:t>
            </a:r>
            <a:r>
              <a:rPr lang="es-ES" b="1" dirty="0" err="1"/>
              <a:t>pèrdues</a:t>
            </a:r>
            <a:r>
              <a:rPr lang="es-ES" b="1" dirty="0"/>
              <a:t> i </a:t>
            </a:r>
            <a:r>
              <a:rPr lang="es-ES" b="1" dirty="0" err="1"/>
              <a:t>guanys</a:t>
            </a:r>
            <a:r>
              <a:rPr lang="es-ES" b="1" dirty="0"/>
              <a:t> </a:t>
            </a:r>
            <a:r>
              <a:rPr lang="es-ES" dirty="0" err="1"/>
              <a:t>és</a:t>
            </a:r>
            <a:r>
              <a:rPr lang="es-ES" dirty="0"/>
              <a:t> el </a:t>
            </a:r>
            <a:r>
              <a:rPr lang="es-ES" dirty="0" err="1" smtClean="0"/>
              <a:t>compte</a:t>
            </a:r>
            <a:r>
              <a:rPr lang="es-ES" dirty="0" smtClean="0"/>
              <a:t> anual </a:t>
            </a:r>
            <a:r>
              <a:rPr lang="es-ES" dirty="0"/>
              <a:t>que té </a:t>
            </a:r>
            <a:r>
              <a:rPr lang="es-ES" dirty="0" err="1"/>
              <a:t>com</a:t>
            </a:r>
            <a:r>
              <a:rPr lang="es-ES" dirty="0"/>
              <a:t> a </a:t>
            </a:r>
            <a:r>
              <a:rPr lang="es-ES" dirty="0" err="1"/>
              <a:t>objectiu</a:t>
            </a:r>
            <a:r>
              <a:rPr lang="es-ES" dirty="0"/>
              <a:t> informar sobre el </a:t>
            </a:r>
            <a:r>
              <a:rPr lang="es-ES" dirty="0" err="1"/>
              <a:t>resultat</a:t>
            </a:r>
            <a:r>
              <a:rPr lang="es-ES" dirty="0"/>
              <a:t> que una empresa ha </a:t>
            </a:r>
            <a:r>
              <a:rPr lang="es-ES" dirty="0" err="1"/>
              <a:t>obtingut</a:t>
            </a:r>
            <a:r>
              <a:rPr lang="es-ES" dirty="0"/>
              <a:t> </a:t>
            </a:r>
            <a:r>
              <a:rPr lang="es-ES" dirty="0" err="1"/>
              <a:t>durant</a:t>
            </a:r>
            <a:r>
              <a:rPr lang="es-ES" dirty="0"/>
              <a:t> un </a:t>
            </a:r>
            <a:r>
              <a:rPr lang="es-ES" dirty="0" err="1"/>
              <a:t>exercici</a:t>
            </a:r>
            <a:r>
              <a:rPr lang="es-ES" dirty="0"/>
              <a:t> </a:t>
            </a:r>
            <a:r>
              <a:rPr lang="es-ES" dirty="0" err="1"/>
              <a:t>econòmic</a:t>
            </a:r>
            <a:r>
              <a:rPr lang="es-ES" dirty="0"/>
              <a:t> a </a:t>
            </a:r>
            <a:r>
              <a:rPr lang="es-ES" dirty="0" err="1"/>
              <a:t>més</a:t>
            </a:r>
            <a:r>
              <a:rPr lang="es-ES" dirty="0"/>
              <a:t> </a:t>
            </a:r>
            <a:r>
              <a:rPr lang="es-ES" dirty="0" err="1"/>
              <a:t>d'explicitar</a:t>
            </a:r>
            <a:r>
              <a:rPr lang="es-ES" dirty="0"/>
              <a:t> la </a:t>
            </a:r>
            <a:r>
              <a:rPr lang="es-ES" dirty="0" err="1"/>
              <a:t>composició</a:t>
            </a:r>
            <a:r>
              <a:rPr lang="es-ES" dirty="0"/>
              <a:t> del </a:t>
            </a:r>
            <a:r>
              <a:rPr lang="es-ES" dirty="0" err="1"/>
              <a:t>resultat</a:t>
            </a:r>
            <a:r>
              <a:rPr lang="es-ES" dirty="0"/>
              <a:t> i les </a:t>
            </a:r>
            <a:r>
              <a:rPr lang="es-ES" dirty="0" err="1"/>
              <a:t>operacions</a:t>
            </a:r>
            <a:r>
              <a:rPr lang="es-ES" dirty="0"/>
              <a:t> que </a:t>
            </a:r>
            <a:r>
              <a:rPr lang="es-ES" dirty="0" err="1"/>
              <a:t>s'han</a:t>
            </a:r>
            <a:r>
              <a:rPr lang="es-ES" dirty="0"/>
              <a:t> </a:t>
            </a:r>
            <a:r>
              <a:rPr lang="es-ES" dirty="0" err="1"/>
              <a:t>hagut</a:t>
            </a:r>
            <a:r>
              <a:rPr lang="es-ES" dirty="0"/>
              <a:t> de </a:t>
            </a:r>
            <a:r>
              <a:rPr lang="es-ES" dirty="0" err="1"/>
              <a:t>fer</a:t>
            </a:r>
            <a:r>
              <a:rPr lang="es-ES" dirty="0"/>
              <a:t> per arribar a </a:t>
            </a:r>
            <a:r>
              <a:rPr lang="es-ES" dirty="0" err="1"/>
              <a:t>aquest</a:t>
            </a:r>
            <a:r>
              <a:rPr lang="es-ES" dirty="0"/>
              <a:t> </a:t>
            </a:r>
            <a:r>
              <a:rPr lang="es-ES" dirty="0" err="1"/>
              <a:t>resultat</a:t>
            </a:r>
            <a:r>
              <a:rPr lang="es-ES" dirty="0"/>
              <a:t>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39552" y="2924944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resultat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es calcula per la</a:t>
            </a:r>
            <a:r>
              <a:rPr lang="es-ES" dirty="0">
                <a:solidFill>
                  <a:srgbClr val="333333"/>
                </a:solidFill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difer</a:t>
            </a:r>
            <a:r>
              <a:rPr lang="es-ES" b="1" dirty="0" err="1">
                <a:solidFill>
                  <a:srgbClr val="333333"/>
                </a:solidFill>
                <a:ea typeface="Times New Roman" pitchFamily="18" charset="0"/>
                <a:cs typeface="Arial" pitchFamily="34" charset="0"/>
              </a:rPr>
              <a:t>è</a:t>
            </a: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ncia</a:t>
            </a: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entre </a:t>
            </a: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ingressos</a:t>
            </a:r>
            <a:r>
              <a:rPr kumimoji="0" lang="es-E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 </a:t>
            </a: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despeses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Quan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ingressos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lang="es-ES" dirty="0" err="1">
                <a:solidFill>
                  <a:srgbClr val="333333"/>
                </a:solidFill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superiors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les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despeses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el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resultat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expressa</a:t>
            </a:r>
            <a:r>
              <a:rPr lang="es-ES" dirty="0">
                <a:solidFill>
                  <a:srgbClr val="333333"/>
                </a:solidFill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beneficis</a:t>
            </a:r>
            <a:r>
              <a:rPr lang="es-ES" b="1" dirty="0">
                <a:solidFill>
                  <a:srgbClr val="333333"/>
                </a:solidFill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quan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les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despeses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lang="es-ES" dirty="0" err="1">
                <a:solidFill>
                  <a:srgbClr val="333333"/>
                </a:solidFill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superiors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el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resultat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expressa</a:t>
            </a:r>
            <a:r>
              <a:rPr lang="es-ES" dirty="0">
                <a:solidFill>
                  <a:srgbClr val="333333"/>
                </a:solidFill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lang="es-ES" b="1" dirty="0" err="1">
                <a:solidFill>
                  <a:srgbClr val="333333"/>
                </a:solidFill>
                <a:ea typeface="Times New Roman" pitchFamily="18" charset="0"/>
                <a:cs typeface="Arial" pitchFamily="34" charset="0"/>
              </a:rPr>
              <a:t>è</a:t>
            </a:r>
            <a:r>
              <a:rPr kumimoji="0" lang="es-E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rdues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lang="es-ES" dirty="0" err="1">
                <a:solidFill>
                  <a:srgbClr val="333333"/>
                </a:solidFill>
                <a:ea typeface="Times New Roman" pitchFamily="18" charset="0"/>
                <a:cs typeface="Arial" pitchFamily="34" charset="0"/>
              </a:rPr>
              <a:t>è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tode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lang="es-ES" dirty="0" err="1">
                <a:solidFill>
                  <a:srgbClr val="333333"/>
                </a:solidFill>
                <a:ea typeface="Times New Roman" pitchFamily="18" charset="0"/>
                <a:cs typeface="Arial" pitchFamily="34" charset="0"/>
              </a:rPr>
              <a:t>à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lcul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segueix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el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seg</a:t>
            </a:r>
            <a:r>
              <a:rPr lang="es-ES" dirty="0" err="1">
                <a:solidFill>
                  <a:srgbClr val="333333"/>
                </a:solidFill>
                <a:ea typeface="Times New Roman" pitchFamily="18" charset="0"/>
                <a:cs typeface="Arial" pitchFamily="34" charset="0"/>
              </a:rPr>
              <a:t>ü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ent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proc</a:t>
            </a:r>
            <a:r>
              <a:rPr lang="es-ES" dirty="0" err="1">
                <a:solidFill>
                  <a:srgbClr val="333333"/>
                </a:solidFill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62025"/>
            <a:ext cx="89916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3563888" y="3212976"/>
            <a:ext cx="770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(BAII) 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3995936" y="4725144"/>
            <a:ext cx="709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(BAI) 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325" y="590550"/>
            <a:ext cx="622935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 smtClean="0"/>
              <a:t>4 El </a:t>
            </a:r>
            <a:r>
              <a:rPr lang="es-ES" u="sng" dirty="0" err="1" smtClean="0"/>
              <a:t>balanç</a:t>
            </a:r>
            <a:endParaRPr lang="es-ES" u="sng" dirty="0"/>
          </a:p>
        </p:txBody>
      </p:sp>
      <p:sp>
        <p:nvSpPr>
          <p:cNvPr id="3" name="2 Rectángulo"/>
          <p:cNvSpPr/>
          <p:nvPr/>
        </p:nvSpPr>
        <p:spPr>
          <a:xfrm>
            <a:off x="899592" y="1340768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El </a:t>
            </a:r>
            <a:r>
              <a:rPr lang="es-ES" b="1" dirty="0" err="1"/>
              <a:t>balanç</a:t>
            </a:r>
            <a:r>
              <a:rPr lang="es-ES" b="1" dirty="0"/>
              <a:t> </a:t>
            </a:r>
            <a:r>
              <a:rPr lang="es-ES" dirty="0" err="1"/>
              <a:t>és</a:t>
            </a:r>
            <a:r>
              <a:rPr lang="es-ES" dirty="0"/>
              <a:t> el </a:t>
            </a:r>
            <a:r>
              <a:rPr lang="es-ES" dirty="0" err="1"/>
              <a:t>compte</a:t>
            </a:r>
            <a:r>
              <a:rPr lang="es-ES" dirty="0"/>
              <a:t> anual que </a:t>
            </a:r>
            <a:r>
              <a:rPr lang="es-ES" dirty="0" err="1"/>
              <a:t>reflecteix</a:t>
            </a:r>
            <a:r>
              <a:rPr lang="es-ES" dirty="0"/>
              <a:t> la </a:t>
            </a:r>
            <a:r>
              <a:rPr lang="es-ES" dirty="0" err="1"/>
              <a:t>situació</a:t>
            </a:r>
            <a:r>
              <a:rPr lang="es-ES" dirty="0"/>
              <a:t> patrimonial de </a:t>
            </a:r>
            <a:r>
              <a:rPr lang="es-ES" dirty="0" err="1"/>
              <a:t>l'empresa</a:t>
            </a:r>
            <a:r>
              <a:rPr lang="es-ES" dirty="0"/>
              <a:t> en un </a:t>
            </a:r>
            <a:r>
              <a:rPr lang="es-ES" dirty="0" err="1"/>
              <a:t>moment</a:t>
            </a:r>
            <a:r>
              <a:rPr lang="es-ES" dirty="0"/>
              <a:t> </a:t>
            </a:r>
            <a:r>
              <a:rPr lang="es-ES" dirty="0" err="1"/>
              <a:t>determinat</a:t>
            </a:r>
            <a:r>
              <a:rPr lang="es-ES" dirty="0"/>
              <a:t> del </a:t>
            </a:r>
            <a:r>
              <a:rPr lang="es-ES" dirty="0" err="1" smtClean="0"/>
              <a:t>temps</a:t>
            </a:r>
            <a:r>
              <a:rPr lang="es-ES" dirty="0" smtClean="0"/>
              <a:t>. </a:t>
            </a:r>
            <a:endParaRPr lang="es-E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2100" y="1988840"/>
            <a:ext cx="6322268" cy="4740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6632"/>
            <a:ext cx="7056784" cy="221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348880"/>
            <a:ext cx="8686800" cy="362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188640"/>
            <a:ext cx="875347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412776"/>
            <a:ext cx="36004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171</Words>
  <Application>Microsoft Office PowerPoint</Application>
  <PresentationFormat>Presentación en pantalla (4:3)</PresentationFormat>
  <Paragraphs>68</Paragraphs>
  <Slides>26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TEMA 6:LA VIABILITAT DE L´EMPRESA </vt:lpstr>
      <vt:lpstr>1) El Pla financer </vt:lpstr>
      <vt:lpstr>2)El Plà de tresoreria </vt:lpstr>
      <vt:lpstr>3)El compte de pèrdues i guanys</vt:lpstr>
      <vt:lpstr>Diapositiva 5</vt:lpstr>
      <vt:lpstr>Diapositiva 6</vt:lpstr>
      <vt:lpstr>4 El balanç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5)Situacions patrimonials </vt:lpstr>
      <vt:lpstr>Diapositiva 19</vt:lpstr>
      <vt:lpstr>Diapositiva 20</vt:lpstr>
      <vt:lpstr>Diapositiva 21</vt:lpstr>
      <vt:lpstr>6)Anàlisi financera mitjançant ràtis</vt:lpstr>
      <vt:lpstr>Diapositiva 23</vt:lpstr>
      <vt:lpstr>7)Punt mort</vt:lpstr>
      <vt:lpstr>Diapositiva 25</vt:lpstr>
      <vt:lpstr>Diapositiva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5:LA VIABILITAT DE L´EMPRESA</dc:title>
  <dc:creator>Marcos</dc:creator>
  <cp:lastModifiedBy>Marcos</cp:lastModifiedBy>
  <cp:revision>41</cp:revision>
  <dcterms:created xsi:type="dcterms:W3CDTF">2021-02-15T17:51:24Z</dcterms:created>
  <dcterms:modified xsi:type="dcterms:W3CDTF">2021-02-17T18:23:29Z</dcterms:modified>
</cp:coreProperties>
</file>