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4301B6-7274-4DD2-A395-25C5FCDFD0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676D4C-4687-429D-A504-FEC021C8663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ca-ES" sz="2000" spc="-1" strike="noStrike">
                <a:latin typeface="Arial"/>
              </a:rPr>
              <a:t>Scr:Pot ser publica(el seu fi es el desenvolupament econòmic i ajudar als joves emprenedors. Ideal per als emprenedors )  i privada(obtenir beneficis)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3A20EC-CFFE-447C-933B-3D30977EF9B2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s-ES" sz="2000" spc="-1" strike="noStrike">
                <a:latin typeface="Arial"/>
              </a:rPr>
              <a:t>Exemple : verkami o goteo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A7E90F-4D26-4400-9427-F00C768990F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modificar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estilo de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título del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A2C3A9-11B7-4072-8838-ADAD21315684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292FB5-011A-4652-A625-84251245D02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ó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62948F-3616-4611-90E6-1920684AFB5B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E3034D-C474-4504-8388-F762DE1EF740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modificar el estilo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E31572-B03E-4635-B11B-F0C3F24A1189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AF55E6-C8CF-4AD8-BF63-771BA44D236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A42D40-5AD6-4437-B683-56D148B782BE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8481F2-B5F5-4127-833E-06B05F2C327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 cap="all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8b8b8b"/>
                </a:solidFill>
                <a:latin typeface="Calibri"/>
              </a:rPr>
              <a:t>Haga clic para modificar el estilo de texto del patrón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91A928-FB35-490E-B61C-A1306E3CD3F1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88426E-7AEE-488C-A4A3-17B22875773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hyperlink" Target="http://www.ipyme.org/" TargetMode="External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://www.ico.es/" TargetMode="External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Calibri"/>
              </a:rPr>
              <a:t>TEMA5: LA FINANCIACIÓ DE L´EMPRESA </a:t>
            </a:r>
            <a:endParaRPr b="0" lang="es-E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8b8b8b"/>
                </a:solidFill>
                <a:latin typeface="Calibri"/>
              </a:rPr>
              <a:t>UF1 RA3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n 23" descr=""/>
          <p:cNvPicPr/>
          <p:nvPr/>
        </p:nvPicPr>
        <p:blipFill>
          <a:blip r:embed="rId1"/>
          <a:stretch/>
        </p:blipFill>
        <p:spPr>
          <a:xfrm>
            <a:off x="2795400" y="31572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30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5076000" y="801000"/>
            <a:ext cx="40676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Verdana"/>
              </a:rPr>
              <a:t>2. Fonts de finançament segons la titularitat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32" name="Group 2"/>
          <p:cNvGrpSpPr/>
          <p:nvPr/>
        </p:nvGrpSpPr>
        <p:grpSpPr>
          <a:xfrm>
            <a:off x="520920" y="1275120"/>
            <a:ext cx="2728440" cy="807120"/>
            <a:chOff x="520920" y="1275120"/>
            <a:chExt cx="2728440" cy="807120"/>
          </a:xfrm>
        </p:grpSpPr>
        <p:sp>
          <p:nvSpPr>
            <p:cNvPr id="233" name="CustomShape 3"/>
            <p:cNvSpPr/>
            <p:nvPr/>
          </p:nvSpPr>
          <p:spPr>
            <a:xfrm>
              <a:off x="520920" y="127512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" name="CustomShape 4"/>
            <p:cNvSpPr/>
            <p:nvPr/>
          </p:nvSpPr>
          <p:spPr>
            <a:xfrm>
              <a:off x="603000" y="136116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Line 5"/>
            <p:cNvSpPr/>
            <p:nvPr/>
          </p:nvSpPr>
          <p:spPr>
            <a:xfrm>
              <a:off x="1170000" y="2059560"/>
              <a:ext cx="207936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36" name="CustomShape 6"/>
          <p:cNvSpPr/>
          <p:nvPr/>
        </p:nvSpPr>
        <p:spPr>
          <a:xfrm>
            <a:off x="1327320" y="159444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2.2. Recursos propis i finançament propi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603000" y="2193840"/>
            <a:ext cx="556200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els recursos més estables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els recursos que tenen més risc en cas de fallida.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Els classifiquem en dues categories: </a:t>
            </a: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recursos propis amb caràcter extern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i </a:t>
            </a: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recursos propis amb caràcter intern</a:t>
            </a:r>
            <a:r>
              <a:rPr b="0" lang="es-ES" sz="1600" spc="-1" strike="noStrike">
                <a:solidFill>
                  <a:srgbClr val="e46c0a"/>
                </a:solidFill>
                <a:latin typeface="Verdana"/>
                <a:ea typeface="Verdana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o autofinançament.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626040" y="4209840"/>
            <a:ext cx="7569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A. Recursos propis amb caràcter extern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626040" y="4797000"/>
            <a:ext cx="797076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cc3399"/>
              </a:buClr>
              <a:buSzPct val="122000"/>
              <a:buFont typeface="Wingdings" charset="2"/>
              <a:buChar char=""/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Capital social: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aportacions dels socis en constituir-se la societat i successives ampliacions de capital (aportacions per part de persones individuals, empreses, grups d’empreses o societats de capital risc).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c3399"/>
              </a:buClr>
              <a:buSzPct val="122000"/>
              <a:buFont typeface="Wingdings" charset="2"/>
              <a:buChar char=""/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Subvencions: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concedides per administracions públiques de manera gratuïta, destinades a fomentar una activitat pública.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3"/>
          <a:stretch/>
        </p:blipFill>
        <p:spPr>
          <a:xfrm>
            <a:off x="6165360" y="2464560"/>
            <a:ext cx="2861280" cy="1914120"/>
          </a:xfrm>
          <a:prstGeom prst="rect">
            <a:avLst/>
          </a:prstGeom>
          <a:ln w="9525">
            <a:solidFill>
              <a:srgbClr val="cc3399"/>
            </a:solidFill>
            <a:miter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n 23" descr=""/>
          <p:cNvPicPr/>
          <p:nvPr/>
        </p:nvPicPr>
        <p:blipFill>
          <a:blip r:embed="rId1"/>
          <a:stretch/>
        </p:blipFill>
        <p:spPr>
          <a:xfrm>
            <a:off x="2795400" y="31572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42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5076000" y="801000"/>
            <a:ext cx="40676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Verdana"/>
              </a:rPr>
              <a:t>2. Fonts de finançament segons la titularitat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44" name="Group 2"/>
          <p:cNvGrpSpPr/>
          <p:nvPr/>
        </p:nvGrpSpPr>
        <p:grpSpPr>
          <a:xfrm>
            <a:off x="520920" y="1275120"/>
            <a:ext cx="2728440" cy="807120"/>
            <a:chOff x="520920" y="1275120"/>
            <a:chExt cx="2728440" cy="807120"/>
          </a:xfrm>
        </p:grpSpPr>
        <p:sp>
          <p:nvSpPr>
            <p:cNvPr id="245" name="CustomShape 3"/>
            <p:cNvSpPr/>
            <p:nvPr/>
          </p:nvSpPr>
          <p:spPr>
            <a:xfrm>
              <a:off x="520920" y="127512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" name="CustomShape 4"/>
            <p:cNvSpPr/>
            <p:nvPr/>
          </p:nvSpPr>
          <p:spPr>
            <a:xfrm>
              <a:off x="603000" y="136116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7" name="Line 5"/>
            <p:cNvSpPr/>
            <p:nvPr/>
          </p:nvSpPr>
          <p:spPr>
            <a:xfrm>
              <a:off x="1170000" y="2059560"/>
              <a:ext cx="207936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48" name="CustomShape 6"/>
          <p:cNvSpPr/>
          <p:nvPr/>
        </p:nvSpPr>
        <p:spPr>
          <a:xfrm>
            <a:off x="1327320" y="159444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2.2. Recursos propis i finançament propi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603000" y="2145240"/>
            <a:ext cx="7569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B. Recursos propis amb caràcter intern o autofinançament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539640" y="4745880"/>
            <a:ext cx="496836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Fons de provisions.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també una part del resultat de l’empresa que es crea per afrontar futures pèrdues que no s’han produït. Exemple: el deute d’un client que no ens paga en el temps establert.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3"/>
          <a:stretch/>
        </p:blipFill>
        <p:spPr>
          <a:xfrm>
            <a:off x="5684760" y="4745160"/>
            <a:ext cx="2850480" cy="1900080"/>
          </a:xfrm>
          <a:prstGeom prst="rect">
            <a:avLst/>
          </a:prstGeom>
          <a:ln w="9525">
            <a:solidFill>
              <a:srgbClr val="cc3399"/>
            </a:solidFill>
            <a:miter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252" name="CustomShape 9"/>
          <p:cNvSpPr/>
          <p:nvPr/>
        </p:nvSpPr>
        <p:spPr>
          <a:xfrm>
            <a:off x="539640" y="2622240"/>
            <a:ext cx="7272360" cy="20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Reserves.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els beneficis no distribuïts per l’empresa. Poden ser: 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legals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(fixada per llei), 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estatutàries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(fixades pels estatuts de l’empresa) i 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voluntàries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(per l’obtenció de beneficis extraordinaris).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Fons d’amortització.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Valor que va perdent l’immobilitzat al llarg de la seva vida útil. Es calcula al final de l’exercici i aquest import acumulat servirà per substituir els actius que s’han depreciat per béns nous. Pot haver depreciació física i econòmica.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n 23" descr=""/>
          <p:cNvPicPr/>
          <p:nvPr/>
        </p:nvPicPr>
        <p:blipFill>
          <a:blip r:embed="rId1"/>
          <a:stretch/>
        </p:blipFill>
        <p:spPr>
          <a:xfrm>
            <a:off x="2795400" y="31572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54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5076000" y="801000"/>
            <a:ext cx="40676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Verdana"/>
              </a:rPr>
              <a:t>2. Fonts de finançament segons la titularitat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56" name="Group 2"/>
          <p:cNvGrpSpPr/>
          <p:nvPr/>
        </p:nvGrpSpPr>
        <p:grpSpPr>
          <a:xfrm>
            <a:off x="520920" y="1275120"/>
            <a:ext cx="2728440" cy="807120"/>
            <a:chOff x="520920" y="1275120"/>
            <a:chExt cx="2728440" cy="807120"/>
          </a:xfrm>
        </p:grpSpPr>
        <p:sp>
          <p:nvSpPr>
            <p:cNvPr id="257" name="CustomShape 3"/>
            <p:cNvSpPr/>
            <p:nvPr/>
          </p:nvSpPr>
          <p:spPr>
            <a:xfrm>
              <a:off x="520920" y="127512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8" name="CustomShape 4"/>
            <p:cNvSpPr/>
            <p:nvPr/>
          </p:nvSpPr>
          <p:spPr>
            <a:xfrm>
              <a:off x="603000" y="136116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9" name="Line 5"/>
            <p:cNvSpPr/>
            <p:nvPr/>
          </p:nvSpPr>
          <p:spPr>
            <a:xfrm>
              <a:off x="1170000" y="2059560"/>
              <a:ext cx="207936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60" name="CustomShape 6"/>
          <p:cNvSpPr/>
          <p:nvPr/>
        </p:nvSpPr>
        <p:spPr>
          <a:xfrm>
            <a:off x="1327320" y="159444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2.2. Recursos propis i finançament propi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603000" y="2145240"/>
            <a:ext cx="7569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B. Recursos propis amb caràcter intern o autofinançament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339120" y="2668320"/>
            <a:ext cx="5040360" cy="17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Avantatges de l’autofinançament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per a l’empresa: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Atorga més autonomia i llibertat d’acció.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Per a les pimes constitueix pràcticament l’única manera d’obtenir recursos.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Aporta liquiditat sense necessitat de recórrer al mercat de capitals.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3"/>
          <a:stretch/>
        </p:blipFill>
        <p:spPr>
          <a:xfrm>
            <a:off x="5610960" y="2740680"/>
            <a:ext cx="2997720" cy="1994760"/>
          </a:xfrm>
          <a:prstGeom prst="rect">
            <a:avLst/>
          </a:prstGeom>
          <a:ln w="9525">
            <a:solidFill>
              <a:srgbClr val="cc3399"/>
            </a:solidFill>
            <a:miter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264" name="CustomShape 9"/>
          <p:cNvSpPr/>
          <p:nvPr/>
        </p:nvSpPr>
        <p:spPr>
          <a:xfrm>
            <a:off x="339120" y="4725000"/>
            <a:ext cx="8696880" cy="17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Inconvenients de l’autofinançament: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Disminueix els dividends (repartiment de beneficis)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Al no tenir cost, hi ha perill d’untilitzar-los en inversions poc rendibles.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Es genera de forma gradual i lenta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Els </a:t>
            </a: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fons d’amortització i provisions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, a diferència de les reserves, no representen creixement per a l’empresa, sinó que comporten un autofinançament de manteniment.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n 23" descr=""/>
          <p:cNvPicPr/>
          <p:nvPr/>
        </p:nvPicPr>
        <p:blipFill>
          <a:blip r:embed="rId1"/>
          <a:stretch/>
        </p:blipFill>
        <p:spPr>
          <a:xfrm>
            <a:off x="0" y="33264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66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1619640" y="548640"/>
            <a:ext cx="468000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 u="sng">
                <a:solidFill>
                  <a:srgbClr val="000000"/>
                </a:solidFill>
                <a:uFillTx/>
                <a:latin typeface="Verdana"/>
              </a:rPr>
              <a:t>3 Fonts  aliens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68" name="Group 2"/>
          <p:cNvGrpSpPr/>
          <p:nvPr/>
        </p:nvGrpSpPr>
        <p:grpSpPr>
          <a:xfrm>
            <a:off x="619200" y="1109520"/>
            <a:ext cx="2728440" cy="806760"/>
            <a:chOff x="619200" y="1109520"/>
            <a:chExt cx="2728440" cy="806760"/>
          </a:xfrm>
        </p:grpSpPr>
        <p:sp>
          <p:nvSpPr>
            <p:cNvPr id="269" name="CustomShape 3"/>
            <p:cNvSpPr/>
            <p:nvPr/>
          </p:nvSpPr>
          <p:spPr>
            <a:xfrm>
              <a:off x="619200" y="110952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0" name="CustomShape 4"/>
            <p:cNvSpPr/>
            <p:nvPr/>
          </p:nvSpPr>
          <p:spPr>
            <a:xfrm>
              <a:off x="701640" y="119520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1" name="Line 5"/>
            <p:cNvSpPr/>
            <p:nvPr/>
          </p:nvSpPr>
          <p:spPr>
            <a:xfrm>
              <a:off x="1268640" y="1893600"/>
              <a:ext cx="207900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72" name="CustomShape 6"/>
          <p:cNvSpPr/>
          <p:nvPr/>
        </p:nvSpPr>
        <p:spPr>
          <a:xfrm>
            <a:off x="1331640" y="138312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3.1. Recursos aliens a llarg termini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520920" y="2061000"/>
            <a:ext cx="5720760" cy="913320"/>
          </a:xfrm>
          <a:prstGeom prst="rect">
            <a:avLst/>
          </a:prstGeom>
          <a:gradFill rotWithShape="0">
            <a:gsLst>
              <a:gs pos="0">
                <a:srgbClr val="f190c4"/>
              </a:gs>
              <a:gs pos="100000">
                <a:srgbClr val="f5bcd9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Els </a:t>
            </a:r>
            <a:r>
              <a:rPr b="1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recursos aliens a llarg termini </a:t>
            </a:r>
            <a:r>
              <a:rPr b="0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són aquells dels quals l’empresa disposa durant un període superior a un exercici econòmic.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6501240" y="1906920"/>
            <a:ext cx="24055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953735"/>
                </a:solidFill>
                <a:latin typeface="Calibri"/>
              </a:rPr>
              <a:t>Visita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s-ES" sz="16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www.ipyme.org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600" spc="-1" strike="noStrike">
                <a:solidFill>
                  <a:srgbClr val="953735"/>
                </a:solidFill>
                <a:latin typeface="Calibri"/>
              </a:rPr>
              <a:t>per trobar informació sobre instruments financers i fonts de finançament.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520920" y="3119400"/>
            <a:ext cx="8444880" cy="32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Tenim els següents tipus: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Préstecs a llarg termini. 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Les empreses demanen préstecs a les institucions de crèdit per poder financiar-se. Aquests diners es tornaran amb interessos amb un termini superior a un any.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Emprèstits.</a:t>
            </a:r>
            <a:r>
              <a:rPr b="1" lang="es-ES" sz="1600" spc="-1" strike="noStrike">
                <a:solidFill>
                  <a:srgbClr val="4a452a"/>
                </a:solidFill>
                <a:latin typeface="Verdana"/>
                <a:ea typeface="Verdana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títols de crèdit (obligacions(més de 5 anys), bons( entre 1 i 3 anys), etc.) que emeten les empreses i que compren particulars i empreses a canvi de rebre uns interessos prefixats en les condicions de l’emissió.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El lísing o arrendament financer.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Sistema de finançament mitjançant el qual l’empresa incorpora algun element d’actiu a canvi d’una quota d’arrendament.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El rènting.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Semblant al lísing, consisteix al lloguer de béns mobles. En aquest cas s’incorporen per part de l’empresa de rènting, una sèrie de serveis.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br/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PRESTÉC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eeeeeeeeeee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8" name="Picture 3" descr=""/>
          <p:cNvPicPr/>
          <p:nvPr/>
        </p:nvPicPr>
        <p:blipFill>
          <a:blip r:embed="rId1"/>
          <a:stretch/>
        </p:blipFill>
        <p:spPr>
          <a:xfrm>
            <a:off x="467640" y="1484640"/>
            <a:ext cx="7936560" cy="1079640"/>
          </a:xfrm>
          <a:prstGeom prst="rect">
            <a:avLst/>
          </a:prstGeom>
          <a:ln w="9525"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467640" y="2853000"/>
            <a:ext cx="813672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Tipo de interes pot ser fix(2% durant tota la vida) o variable ( s´utilitza un index  exemple euribor +3 punts)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Tipus de prestecs: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Personal: Pocs diners , 10 anys com màxim per tornar-lo , garantia personal es a dir el teu patrimoni  i tipus d´interes molt alt.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Hipotecari: S´utilitza per la compra d´un inmoble, la seva duració es superior a 10 anys  i la garantia sol ser l´inmoble comprat.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TIN I TAE NO SON EL MATEIX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Tin : tipus d´intereses sense despesses 3%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Tae : tipus d´interes amb despeses del banc 3,18%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VEURE EXCEL i problema matemàtic a classe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18800" cy="149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banc ens demana un avalista perque no hi ha suficients garanties que farem?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989000"/>
            <a:ext cx="7930800" cy="413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Demanar que ens avali un familiar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Anar a una </a:t>
            </a:r>
            <a:r>
              <a:rPr b="1" lang="ca-ES" sz="3200" spc="-1" strike="noStrike">
                <a:solidFill>
                  <a:srgbClr val="000000"/>
                </a:solidFill>
                <a:latin typeface="Calibri"/>
              </a:rPr>
              <a:t>societat de garantia reciproca</a:t>
            </a: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          ( entitats amb participació pública que tenen com funció principal servir d´avaladadores a les pimes) que farà un estudi del teu projecte i si es viable et donarà l'aval a canvi d'una comissió que es pagarà quan s'hagi pagat el préstec.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395640" y="1268640"/>
            <a:ext cx="8000640" cy="5009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n 23" descr=""/>
          <p:cNvPicPr/>
          <p:nvPr/>
        </p:nvPicPr>
        <p:blipFill>
          <a:blip r:embed="rId1"/>
          <a:stretch/>
        </p:blipFill>
        <p:spPr>
          <a:xfrm>
            <a:off x="2795400" y="11664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84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5076000" y="548640"/>
            <a:ext cx="40676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Verdana"/>
              </a:rPr>
              <a:t>2. Fonts de finançament segons la titularitat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86" name="Group 2"/>
          <p:cNvGrpSpPr/>
          <p:nvPr/>
        </p:nvGrpSpPr>
        <p:grpSpPr>
          <a:xfrm>
            <a:off x="520920" y="1161360"/>
            <a:ext cx="2728440" cy="806760"/>
            <a:chOff x="520920" y="1161360"/>
            <a:chExt cx="2728440" cy="806760"/>
          </a:xfrm>
        </p:grpSpPr>
        <p:sp>
          <p:nvSpPr>
            <p:cNvPr id="287" name="CustomShape 3"/>
            <p:cNvSpPr/>
            <p:nvPr/>
          </p:nvSpPr>
          <p:spPr>
            <a:xfrm>
              <a:off x="520920" y="116136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8" name="CustomShape 4"/>
            <p:cNvSpPr/>
            <p:nvPr/>
          </p:nvSpPr>
          <p:spPr>
            <a:xfrm>
              <a:off x="603000" y="124704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9" name="Line 5"/>
            <p:cNvSpPr/>
            <p:nvPr/>
          </p:nvSpPr>
          <p:spPr>
            <a:xfrm>
              <a:off x="1170000" y="1945800"/>
              <a:ext cx="207936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90" name="CustomShape 6"/>
          <p:cNvSpPr/>
          <p:nvPr/>
        </p:nvSpPr>
        <p:spPr>
          <a:xfrm>
            <a:off x="1276560" y="142920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3.2. Recursos aliens a curt termini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603000" y="2154960"/>
            <a:ext cx="5264640" cy="913320"/>
          </a:xfrm>
          <a:prstGeom prst="rect">
            <a:avLst/>
          </a:prstGeom>
          <a:gradFill rotWithShape="0">
            <a:gsLst>
              <a:gs pos="0">
                <a:srgbClr val="f190c4"/>
              </a:gs>
              <a:gs pos="100000">
                <a:srgbClr val="f5bcd9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Els </a:t>
            </a:r>
            <a:r>
              <a:rPr b="1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recursos aliens a curt termini </a:t>
            </a:r>
            <a:r>
              <a:rPr b="0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són aquells que financen part del cicle d’explotació de l’empresa.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1403640" y="315720"/>
            <a:ext cx="26640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>
            <a:off x="1979640" y="26629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0"/>
          <p:cNvSpPr/>
          <p:nvPr/>
        </p:nvSpPr>
        <p:spPr>
          <a:xfrm>
            <a:off x="6138720" y="1963800"/>
            <a:ext cx="2804760" cy="11876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2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Institut de Crèdit Oficial </a:t>
            </a:r>
            <a:r>
              <a:rPr b="0" lang="es-ES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www.ico.es</a:t>
            </a:r>
            <a:r>
              <a:rPr b="0" lang="es-ES" sz="1800" spc="-1" strike="noStrike">
                <a:solidFill>
                  <a:srgbClr val="0070c0"/>
                </a:solidFill>
                <a:latin typeface="Calibri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Institut Català de Finances  </a:t>
            </a:r>
            <a:r>
              <a:rPr b="0" lang="es-ES" sz="1800" spc="-1" strike="noStrike" u="sng">
                <a:solidFill>
                  <a:srgbClr val="0070c0"/>
                </a:solidFill>
                <a:uFillTx/>
                <a:latin typeface="Calibri"/>
              </a:rPr>
              <a:t>www.icf.cat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395640" y="3263040"/>
            <a:ext cx="8026560" cy="32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Les més utilitzades són les següents: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Emprèstit de pagarés de l’empresa.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Són títols de deute que emeten les empreses privades per aconseguir finançament a curt termini. L’emissió és al descompte. </a:t>
            </a:r>
            <a:r>
              <a:rPr b="0" lang="es-ES" sz="1600" spc="-1" strike="noStrike">
                <a:solidFill>
                  <a:srgbClr val="953735"/>
                </a:solidFill>
                <a:latin typeface="Verdana"/>
                <a:ea typeface="Verdana"/>
              </a:rPr>
              <a:t>Exemple: L’empresa emet pagarés per 1.000 €, l’estalviador compra per 970 € i al seu termini l’empresa li tornarà els 1.000 €.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Préstecs a curt termini.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Es demanen diners a una entitat financera per cobrir les necessitats a curt termini (es tornen els diners més interessos).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Crèdits bancaris a curt termini.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Hi ha dues modalitats: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- Descobert en compte. S’utilitza un import superior al saldo disponible.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- Compte de crèdit. Es disposen de diners amb un límit establert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      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(línia de crèdit).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" descr=""/>
          <p:cNvPicPr/>
          <p:nvPr/>
        </p:nvPicPr>
        <p:blipFill>
          <a:blip r:embed="rId1"/>
          <a:stretch/>
        </p:blipFill>
        <p:spPr>
          <a:xfrm>
            <a:off x="323640" y="548640"/>
            <a:ext cx="8335080" cy="2592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n 23" descr=""/>
          <p:cNvPicPr/>
          <p:nvPr/>
        </p:nvPicPr>
        <p:blipFill>
          <a:blip r:embed="rId1"/>
          <a:stretch/>
        </p:blipFill>
        <p:spPr>
          <a:xfrm>
            <a:off x="2795400" y="188640"/>
            <a:ext cx="6348240" cy="1260360"/>
          </a:xfrm>
          <a:prstGeom prst="rect">
            <a:avLst/>
          </a:prstGeom>
          <a:ln w="0">
            <a:noFill/>
          </a:ln>
        </p:spPr>
      </p:pic>
      <p:pic>
        <p:nvPicPr>
          <p:cNvPr id="298" name="Imagen 8" descr="logo.png"/>
          <p:cNvPicPr/>
          <p:nvPr/>
        </p:nvPicPr>
        <p:blipFill>
          <a:blip r:embed="rId2"/>
          <a:stretch/>
        </p:blipFill>
        <p:spPr>
          <a:xfrm>
            <a:off x="496800" y="315720"/>
            <a:ext cx="750960" cy="750960"/>
          </a:xfrm>
          <a:prstGeom prst="rect">
            <a:avLst/>
          </a:prstGeom>
          <a:ln w="0">
            <a:noFill/>
          </a:ln>
        </p:spPr>
      </p:pic>
      <p:sp>
        <p:nvSpPr>
          <p:cNvPr id="299" name="CustomShape 1"/>
          <p:cNvSpPr/>
          <p:nvPr/>
        </p:nvSpPr>
        <p:spPr>
          <a:xfrm>
            <a:off x="5076000" y="620640"/>
            <a:ext cx="40676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Verdana"/>
              </a:rPr>
              <a:t>2. Fonts de finançament segons la titularitat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00" name="Group 2"/>
          <p:cNvGrpSpPr/>
          <p:nvPr/>
        </p:nvGrpSpPr>
        <p:grpSpPr>
          <a:xfrm>
            <a:off x="520920" y="1161360"/>
            <a:ext cx="2728440" cy="806760"/>
            <a:chOff x="520920" y="1161360"/>
            <a:chExt cx="2728440" cy="806760"/>
          </a:xfrm>
        </p:grpSpPr>
        <p:sp>
          <p:nvSpPr>
            <p:cNvPr id="301" name="CustomShape 3"/>
            <p:cNvSpPr/>
            <p:nvPr/>
          </p:nvSpPr>
          <p:spPr>
            <a:xfrm>
              <a:off x="520920" y="116136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603000" y="1247040"/>
              <a:ext cx="605880" cy="721080"/>
            </a:xfrm>
            <a:prstGeom prst="triangle">
              <a:avLst>
                <a:gd name="adj" fmla="val 100000"/>
              </a:avLst>
            </a:prstGeom>
            <a:solidFill>
              <a:srgbClr val="fa5398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3" name="Line 5"/>
            <p:cNvSpPr/>
            <p:nvPr/>
          </p:nvSpPr>
          <p:spPr>
            <a:xfrm>
              <a:off x="1170000" y="1945800"/>
              <a:ext cx="2079360" cy="0"/>
            </a:xfrm>
            <a:prstGeom prst="line">
              <a:avLst/>
            </a:prstGeom>
            <a:ln>
              <a:solidFill>
                <a:srgbClr val="fa5398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04" name="CustomShape 6"/>
          <p:cNvSpPr/>
          <p:nvPr/>
        </p:nvSpPr>
        <p:spPr>
          <a:xfrm>
            <a:off x="1276560" y="1429200"/>
            <a:ext cx="626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Verdana"/>
                <a:ea typeface="Verdana"/>
              </a:rPr>
              <a:t>3.2. Recursos aliens a curt termini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1403640" y="315720"/>
            <a:ext cx="26640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8"/>
          <p:cNvSpPr/>
          <p:nvPr/>
        </p:nvSpPr>
        <p:spPr>
          <a:xfrm>
            <a:off x="1979640" y="26629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9"/>
          <p:cNvSpPr/>
          <p:nvPr/>
        </p:nvSpPr>
        <p:spPr>
          <a:xfrm>
            <a:off x="376560" y="2175120"/>
            <a:ext cx="815544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Crèdit comercial.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Finançament automàtic qua aconsegueix l’empresa quan deixa a deure les compres que fa als proveïdors.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Descompte d’efectes.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Abans del seu venciment, els deutes dels clients documentats poden cedir-se a una entitat financera que ens anticiparà els diners a canvi d’unes comissions i interessos.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Confirming o confirmació de pagament.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Servei financer que ofereixen entitats de crédit per gestionar els seus pagaments a proveïdors nacionals. Permet el cobrament de les factures abans del venciment. El banc pot cobrar comissions pels tràmits i per cobrar la factura abans unicament al proveidor.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cc3399"/>
                </a:solidFill>
                <a:latin typeface="Verdana"/>
                <a:ea typeface="Verdana"/>
              </a:rPr>
              <a:t>Fons espontanis de finançament. </a:t>
            </a:r>
            <a:r>
              <a:rPr b="0" lang="es-ES" sz="1600" spc="-1" strike="noStrike">
                <a:solidFill>
                  <a:srgbClr val="000000"/>
                </a:solidFill>
                <a:latin typeface="Verdana"/>
                <a:ea typeface="Verdana"/>
              </a:rPr>
              <a:t>Quantitats de diners que l’empresa no paga en el moment (salaris, deute amb Hisenda, aportacions Seguretat Social, etc.). No requereixen negociació prèvia com les anteriors modalitats.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8" name="Picture 2" descr=""/>
          <p:cNvPicPr/>
          <p:nvPr/>
        </p:nvPicPr>
        <p:blipFill>
          <a:blip r:embed="rId3"/>
          <a:srcRect l="12837" t="-600" r="-12837" b="600"/>
          <a:stretch/>
        </p:blipFill>
        <p:spPr>
          <a:xfrm>
            <a:off x="1979640" y="256320"/>
            <a:ext cx="2194920" cy="1075680"/>
          </a:xfrm>
          <a:prstGeom prst="rect">
            <a:avLst/>
          </a:prstGeom>
          <a:ln w="0"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ÌNDEX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1)Pla d´inversions i despeses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2) Fonts pròpies 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3) Fonts  alienes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4) Financiació Publica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539640" y="1628640"/>
            <a:ext cx="7886520" cy="1085400"/>
          </a:xfrm>
          <a:prstGeom prst="rect">
            <a:avLst/>
          </a:prstGeom>
          <a:ln w="9525"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323640" y="404640"/>
            <a:ext cx="82807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cc3399"/>
              </a:buClr>
              <a:buFont typeface="Wingdings" charset="2"/>
              <a:buChar char=""/>
            </a:pPr>
            <a:r>
              <a:rPr b="1" lang="es-ES" sz="1800" spc="-1" strike="noStrike">
                <a:solidFill>
                  <a:srgbClr val="cc3399"/>
                </a:solidFill>
                <a:latin typeface="Verdana"/>
                <a:ea typeface="Verdana"/>
              </a:rPr>
              <a:t>Factoring o facturatge. </a:t>
            </a:r>
            <a:r>
              <a:rPr b="0" lang="es-ES" sz="1800" spc="-1" strike="noStrike">
                <a:solidFill>
                  <a:srgbClr val="000000"/>
                </a:solidFill>
                <a:latin typeface="Verdana"/>
                <a:ea typeface="Verdana"/>
              </a:rPr>
              <a:t>Es venen tots els drets de crèdit sobre clients a una empresa denominada factor, la qual proporciona liquiditat immediata desapareixent el risc d’impagaments. El risc l’assumeix el factor.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2" descr=""/>
          <p:cNvPicPr/>
          <p:nvPr/>
        </p:nvPicPr>
        <p:blipFill>
          <a:blip r:embed="rId1"/>
          <a:stretch/>
        </p:blipFill>
        <p:spPr>
          <a:xfrm>
            <a:off x="361800" y="1800360"/>
            <a:ext cx="8419680" cy="3257280"/>
          </a:xfrm>
          <a:prstGeom prst="rect">
            <a:avLst/>
          </a:prstGeom>
          <a:ln w="9525">
            <a:noFill/>
          </a:ln>
        </p:spPr>
      </p:pic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u="sng">
                <a:solidFill>
                  <a:srgbClr val="000000"/>
                </a:solidFill>
                <a:uFillTx/>
                <a:latin typeface="Calibri"/>
              </a:rPr>
              <a:t>4) Financiació Publica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395640" y="1196640"/>
            <a:ext cx="8305560" cy="3038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GAME OVER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179640" y="1484640"/>
            <a:ext cx="8737200" cy="4946400"/>
          </a:xfrm>
          <a:prstGeom prst="rect">
            <a:avLst/>
          </a:prstGeom>
          <a:ln w="9525">
            <a:noFill/>
          </a:ln>
        </p:spPr>
      </p:pic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a-ES" sz="4400" spc="-1" strike="noStrike" u="sng">
                <a:solidFill>
                  <a:srgbClr val="000000"/>
                </a:solidFill>
                <a:uFillTx/>
                <a:latin typeface="Calibri"/>
              </a:rPr>
              <a:t>1)Pla d´inversions i despesses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3" descr=""/>
          <p:cNvPicPr/>
          <p:nvPr/>
        </p:nvPicPr>
        <p:blipFill>
          <a:blip r:embed="rId1"/>
          <a:stretch/>
        </p:blipFill>
        <p:spPr>
          <a:xfrm>
            <a:off x="827640" y="908640"/>
            <a:ext cx="7416360" cy="4025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901800" y="1587600"/>
            <a:ext cx="7340400" cy="3682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ca-ES" sz="4400" spc="-1" strike="noStrike" u="sng">
                <a:solidFill>
                  <a:srgbClr val="000000"/>
                </a:solidFill>
                <a:uFillTx/>
                <a:latin typeface="Calibri"/>
              </a:rPr>
              <a:t>2) Fonts pròpies  </a:t>
            </a:r>
            <a:br/>
            <a:r>
              <a:rPr b="0" lang="ca-ES" sz="4400" spc="-1" strike="noStrike">
                <a:solidFill>
                  <a:srgbClr val="000000"/>
                </a:solidFill>
                <a:latin typeface="Calibri"/>
              </a:rPr>
              <a:t>2.1Fonts col·laboratives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Aportacions dels promotors: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diners que donaran els socis abans d´iniciar l´activitat empresarial per crear l´empresa.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Diners de familiars i amics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Societat de capital risc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Bussines angels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Crowfunding 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 u="sng">
                <a:solidFill>
                  <a:srgbClr val="000000"/>
                </a:solidFill>
                <a:uFillTx/>
                <a:latin typeface="Calibri"/>
              </a:rPr>
              <a:t>Bartering: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bescanvi de bens i serveis que produeixen entre dues o mes empreses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6" descr=""/>
          <p:cNvPicPr/>
          <p:nvPr/>
        </p:nvPicPr>
        <p:blipFill>
          <a:blip r:embed="rId1"/>
          <a:stretch/>
        </p:blipFill>
        <p:spPr>
          <a:xfrm>
            <a:off x="467640" y="692640"/>
            <a:ext cx="7993080" cy="1638000"/>
          </a:xfrm>
          <a:prstGeom prst="rect">
            <a:avLst/>
          </a:prstGeom>
          <a:ln w="9525"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251640" y="2565000"/>
            <a:ext cx="8140320" cy="1504440"/>
          </a:xfrm>
          <a:prstGeom prst="rect">
            <a:avLst/>
          </a:prstGeom>
          <a:ln w="9525"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179640" y="4149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4000"/>
          </a:bodyPr>
          <a:p>
            <a:pPr algn="ctr">
              <a:lnSpc>
                <a:spcPct val="100000"/>
              </a:lnSpc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</a:rPr>
              <a:t>Ojo¡ Scr:Pot ser Publica(el seu fi es el desenvolupament econòmic i ajudar als joves emprenedors. Ideal per als emprenedors )  i Privada(obtenir beneficis) </a:t>
            </a:r>
            <a:br/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251640" y="404640"/>
            <a:ext cx="8368920" cy="1568160"/>
          </a:xfrm>
          <a:prstGeom prst="rect">
            <a:avLst/>
          </a:prstGeom>
          <a:ln w="9525">
            <a:noFill/>
          </a:ln>
        </p:spPr>
      </p:pic>
      <p:pic>
        <p:nvPicPr>
          <p:cNvPr id="225" name="Picture 3" descr=""/>
          <p:cNvPicPr/>
          <p:nvPr/>
        </p:nvPicPr>
        <p:blipFill>
          <a:blip r:embed="rId2"/>
          <a:stretch/>
        </p:blipFill>
        <p:spPr>
          <a:xfrm>
            <a:off x="323640" y="2133000"/>
            <a:ext cx="8349840" cy="1072800"/>
          </a:xfrm>
          <a:prstGeom prst="rect">
            <a:avLst/>
          </a:prstGeom>
          <a:ln w="9525"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251640" y="3285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Gent que te experiència en el sector i te grans contactes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0" y="332640"/>
            <a:ext cx="8953200" cy="1628280"/>
          </a:xfrm>
          <a:prstGeom prst="rect">
            <a:avLst/>
          </a:prstGeom>
          <a:ln w="9525"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2"/>
          <a:stretch/>
        </p:blipFill>
        <p:spPr>
          <a:xfrm>
            <a:off x="251640" y="1990800"/>
            <a:ext cx="8714880" cy="4866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Application>LibreOffice/7.0.4.2$Linux_X86_64 LibreOffice_project/00$Build-2</Application>
  <AppVersion>15.0000</AppVersion>
  <Words>1255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2021-01-26T17:19:52Z</dcterms:created>
  <dc:creator>Marcos</dc:creator>
  <dc:description/>
  <dc:language>en-US</dc:language>
  <cp:lastModifiedBy/>
  <dcterms:modified xsi:type="dcterms:W3CDTF">2021-03-21T13:24:42Z</dcterms:modified>
  <cp:revision>53</cp:revision>
  <dc:subject/>
  <dc:title>TEMA5: LA FINANCIACIÓ DE LA EMPRESA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24</vt:i4>
  </property>
</Properties>
</file>