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Haga clic para modificar el estilo de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título del patrón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1D23FCA-128B-41AC-83FA-AEA4462ED838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15/03/21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3732165-8085-431B-97D8-5F4E2802957D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3BD60BB-D75D-46A6-B84E-AE8C744D66D1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15/03/21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7BD3C80-1F03-4B9B-B9FA-EB2400F5698A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Tema 7: Fiscalitat i forma juridica  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ca-ES" sz="4400" spc="-1" strike="noStrike">
                <a:solidFill>
                  <a:srgbClr val="000000"/>
                </a:solidFill>
                <a:latin typeface="Calibri"/>
              </a:rPr>
              <a:t>2.2 Rendiments d´activitats econòmiques 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2000"/>
          </a:bodyPr>
          <a:p>
            <a:pPr marL="343080" indent="-342720">
              <a:lnSpc>
                <a:spcPct val="10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6200" spc="-1" strike="noStrike">
                <a:solidFill>
                  <a:srgbClr val="000000"/>
                </a:solidFill>
                <a:latin typeface="Arial"/>
              </a:rPr>
              <a:t>En aquest apartat es graven els beneficis que obtè un autònom. Hi ha tres regims:</a:t>
            </a:r>
            <a:endParaRPr b="0" lang="es-ES" sz="6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–"/>
            </a:pPr>
            <a:r>
              <a:rPr b="1" lang="ca-ES" sz="6200" spc="-1" strike="noStrike">
                <a:solidFill>
                  <a:srgbClr val="000000"/>
                </a:solidFill>
                <a:latin typeface="Arial"/>
              </a:rPr>
              <a:t>Estimació directa normal</a:t>
            </a:r>
            <a:r>
              <a:rPr b="0" lang="ca-ES" sz="6200" spc="-1" strike="noStrike">
                <a:solidFill>
                  <a:srgbClr val="000000"/>
                </a:solidFill>
                <a:latin typeface="Arial"/>
              </a:rPr>
              <a:t>:Ingresos – despeses, es fa per persones fisiques que tenen mes 600.000 d´ingresos a l´any. Han de portar una contabilitat ajustada.</a:t>
            </a:r>
            <a:endParaRPr b="0" lang="es-ES" sz="6200" spc="-1" strike="noStrike">
              <a:solidFill>
                <a:srgbClr val="000000"/>
              </a:solidFill>
              <a:latin typeface="Calibri"/>
            </a:endParaRPr>
          </a:p>
          <a:p>
            <a:endParaRPr b="0" lang="es-ES" sz="6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–"/>
            </a:pPr>
            <a:r>
              <a:rPr b="1" lang="ca-ES" sz="6200" spc="-1" strike="noStrike">
                <a:solidFill>
                  <a:srgbClr val="000000"/>
                </a:solidFill>
                <a:latin typeface="Arial"/>
              </a:rPr>
              <a:t>Estimaciò directa simplificada</a:t>
            </a:r>
            <a:r>
              <a:rPr b="0" lang="ca-ES" sz="6200" spc="-1" strike="noStrike">
                <a:solidFill>
                  <a:srgbClr val="000000"/>
                </a:solidFill>
                <a:latin typeface="Arial"/>
              </a:rPr>
              <a:t>:(Ingresos – despeses) -5% (despeses totals  amb el límit de 2000 euros) . Es fa per persones físiques que tenen menys  600.000 d´ingresos a l´any. Les obligacions son de tenir el llibre d´inversions,tenir ordenades les factures.</a:t>
            </a:r>
            <a:endParaRPr b="0" lang="es-ES" sz="6200" spc="-1" strike="noStrike">
              <a:solidFill>
                <a:srgbClr val="000000"/>
              </a:solidFill>
              <a:latin typeface="Calibri"/>
            </a:endParaRPr>
          </a:p>
          <a:p>
            <a:endParaRPr b="0" lang="es-ES" sz="6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–"/>
            </a:pPr>
            <a:r>
              <a:rPr b="1" lang="ca-ES" sz="6200" spc="-1" strike="noStrike">
                <a:solidFill>
                  <a:srgbClr val="000000"/>
                </a:solidFill>
                <a:latin typeface="Arial"/>
              </a:rPr>
              <a:t>Estimación objetiva:</a:t>
            </a:r>
            <a:r>
              <a:rPr b="0" lang="ca-ES" sz="6200" spc="-1" strike="noStrike">
                <a:solidFill>
                  <a:srgbClr val="000000"/>
                </a:solidFill>
                <a:latin typeface="Arial"/>
              </a:rPr>
              <a:t>es fa per persones físiques que tenen un nivell d´ingresos inferiors a 150.000 euros o per un valor de compres inferiors a 150.000.La tarifa s´ estableix en funció de moduls exemple un bar número de taules, kilowatis contractats. L´obligació es tenir les factures de compres i vendes de forma ordenada cronologicament</a:t>
            </a:r>
            <a:endParaRPr b="0" lang="es-ES" sz="6200" spc="-1" strike="noStrike">
              <a:solidFill>
                <a:srgbClr val="000000"/>
              </a:solidFill>
              <a:latin typeface="Calibri"/>
            </a:endParaRPr>
          </a:p>
          <a:p>
            <a:endParaRPr b="0" lang="es-ES" sz="6200" spc="-1" strike="noStrike">
              <a:solidFill>
                <a:srgbClr val="000000"/>
              </a:solidFill>
              <a:latin typeface="Calibri"/>
            </a:endParaRPr>
          </a:p>
          <a:p>
            <a:endParaRPr b="0" lang="es-ES" sz="6200" spc="-1" strike="noStrike">
              <a:solidFill>
                <a:srgbClr val="000000"/>
              </a:solidFill>
              <a:latin typeface="Calibri"/>
            </a:endParaRPr>
          </a:p>
          <a:p>
            <a:endParaRPr b="0" lang="es-ES" sz="62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    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2.3 Obligacions de l ´Irpf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Es obligatori presentar els models que els podem trobar a la pàgina de l´Aeat i majoritariament es pot presentar amb  certificat digital ceres, clave pin o dni electrònic. 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Models a presentar: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M-111 retencions dels treballador:La part de l´irpf que retindràs els teus  treballadors  de la nòmina.Això es pagara:</a:t>
            </a:r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</a:rPr>
              <a:t>el mes d´Abril als 20 primers dies ( correspondra la part que has retingut de l´1 de gener fins el 31 de març) , </a:t>
            </a: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</a:rPr>
              <a:t>el mes de Juliol als 20 primers dies( correspondra la part que has retingut de l´1 d´Abril fins el 30 de Juny)  </a:t>
            </a: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</a:rPr>
              <a:t>El mes d´octubre als 20 primers dies ( correspondra la part que has rentingut del 1 de Julio al 30 de Septembre)</a:t>
            </a: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</a:rPr>
              <a:t>El mes de gener de l´any següent els 30 primers dies (correspondra la part que has rentingut del 1 d´octubre al 31 de desembre) </a:t>
            </a: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7498800" cy="489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9000"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67640" y="11246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7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M 130 Estimació directa  : Pagar el 19% dels teus beneficis( son les retencions o pagaments fraccionats )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el mes d´Abril als 20 primers dies ( correspondra la part que has retingut de l´1 de gener fins el 31 de març) , 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el mes de Juliol als 20 primers dies( correspondra la part que has retingut de l´1 d´Abril fins el 30 de Juny)  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El mes d´octubre als 20 primers dies ( correspondra la part que has rentingut del 1 de Julio al 30 de Septembre)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El mes de gener de l´any següent els 30 primers dies (correspondra la part que has rentingut del 1 d´octubre al 31 de desembre) 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656280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23640" y="11966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Modelo 190:Declaració informativa resumida de les retencions del treballador , totals d´ingresos i despeses, s´ha de presentar del 1 al 30 de gener de l ´any següent.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M 100 declaració de la renta 1 d´Abril al 30 de Juny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3)Impost de societats 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1268640"/>
            <a:ext cx="8218800" cy="48571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Impost de societats:Impost que grava els beneficis de les persones juridiques o societats.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Impost de societats=(Resultat abans d´impostos de la compte de perdues i guanys (Bai) x 25%,20%,15%,10%) -( deduccions+ pagamentS fraccionats).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Tipo de gravamen general: 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25%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cooperatives:20%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Entitats de nova creacions: el 15% els dos primers anys 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67640" y="0"/>
            <a:ext cx="7714800" cy="98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0000"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3.1)Obligacions de l ´IS</a:t>
            </a:r>
            <a:br/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67640" y="9806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1000"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7200" spc="-1" strike="noStrike">
                <a:solidFill>
                  <a:srgbClr val="000000"/>
                </a:solidFill>
                <a:latin typeface="Calibri"/>
              </a:rPr>
              <a:t>Es obligatori presentar els models que els podem trobar a la pàgina de l´Aeat i  es obligatori presentar amb  certificat digital ceres.</a:t>
            </a:r>
            <a:endParaRPr b="0" lang="es-ES" sz="72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1440"/>
              </a:spcBef>
              <a:tabLst>
                <a:tab algn="l" pos="0"/>
              </a:tabLst>
            </a:pPr>
            <a:endParaRPr b="0" lang="es-ES" sz="7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s-ES" sz="7200" spc="-1" strike="noStrike">
                <a:solidFill>
                  <a:srgbClr val="000000"/>
                </a:solidFill>
                <a:latin typeface="Calibri"/>
              </a:rPr>
              <a:t>M-111 retencions dels treballador:La part de l´irpf que retindràs els teus  treballadors  de la nòmina.Això es pagara:</a:t>
            </a:r>
            <a:endParaRPr b="0" lang="es-ES" sz="7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7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7200" spc="-1" strike="noStrike">
                <a:solidFill>
                  <a:srgbClr val="000000"/>
                </a:solidFill>
                <a:latin typeface="Calibri"/>
              </a:rPr>
              <a:t>El mes d´Abril als 20 primers dies ( correspondra la part que has retingut de l´1 de gener fins el 31 de març) , </a:t>
            </a:r>
            <a:endParaRPr b="0" lang="es-ES" sz="7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7200" spc="-1" strike="noStrike">
                <a:solidFill>
                  <a:srgbClr val="000000"/>
                </a:solidFill>
                <a:latin typeface="Calibri"/>
              </a:rPr>
              <a:t>El mes de Juliol als 20 primers dies( correspondra la part que has retingut de l´1 d´Abril fins el 30 de Juny)  </a:t>
            </a:r>
            <a:endParaRPr b="0" lang="es-ES" sz="7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7200" spc="-1" strike="noStrike">
                <a:solidFill>
                  <a:srgbClr val="000000"/>
                </a:solidFill>
                <a:latin typeface="Calibri"/>
              </a:rPr>
              <a:t>El mes d´octubre als 20 primers dies ( correspondra la part que has rentingut del 1 de Julio al 30 de Septembre)</a:t>
            </a:r>
            <a:endParaRPr b="0" lang="es-ES" sz="7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7200" spc="-1" strike="noStrike">
                <a:solidFill>
                  <a:srgbClr val="000000"/>
                </a:solidFill>
                <a:latin typeface="Calibri"/>
              </a:rPr>
              <a:t>El mes de gener de l´any següent els 30 primers dies (correspondra la part que has rentingut del 1 d´octubre al 31 de desembre) .</a:t>
            </a:r>
            <a:endParaRPr b="0" lang="es-ES" sz="72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1440"/>
              </a:spcBef>
              <a:tabLst>
                <a:tab algn="l" pos="0"/>
              </a:tabLst>
            </a:pPr>
            <a:br/>
            <a:r>
              <a:rPr b="0" lang="es-ES" sz="7200" spc="-1" strike="noStrike">
                <a:solidFill>
                  <a:srgbClr val="000000"/>
                </a:solidFill>
                <a:latin typeface="Calibri"/>
              </a:rPr>
              <a:t>M- 200, de declaración anual del impost sobre societats. Es la declaració de la renda de las empreses. Es presenta entre els dies 1 y 25 de juliol de cada any </a:t>
            </a:r>
            <a:endParaRPr b="0" lang="es-ES" sz="72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1440"/>
              </a:spcBef>
              <a:tabLst>
                <a:tab algn="l" pos="0"/>
              </a:tabLst>
            </a:pPr>
            <a:r>
              <a:rPr b="0" lang="es-ES" sz="7200" spc="-1" strike="noStrike">
                <a:solidFill>
                  <a:srgbClr val="000000"/>
                </a:solidFill>
                <a:latin typeface="Calibri"/>
              </a:rPr>
              <a:t>      </a:t>
            </a:r>
            <a:endParaRPr b="0" lang="es-ES" sz="72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1440"/>
              </a:spcBef>
              <a:tabLst>
                <a:tab algn="l" pos="0"/>
              </a:tabLst>
            </a:pPr>
            <a:r>
              <a:rPr b="0" lang="es-ES" sz="72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s-ES" sz="7200" spc="-1" strike="noStrike">
                <a:solidFill>
                  <a:srgbClr val="000000"/>
                </a:solidFill>
                <a:latin typeface="Calibri"/>
              </a:rPr>
              <a:t>M-202, de pagament fraccionat de l´impost sobre societats, deurà presentar- se en els mesos   d´ abril, octubre y decembre si hem obtingut un resultat positiu en la presentació del model 200 de  l ´exercici anterior.</a:t>
            </a:r>
            <a:br/>
            <a:br/>
            <a:br/>
            <a:endParaRPr b="0" lang="es-ES" sz="7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 u="sng">
                <a:solidFill>
                  <a:srgbClr val="000000"/>
                </a:solidFill>
                <a:uFillTx/>
                <a:latin typeface="Calibri"/>
              </a:rPr>
              <a:t>4)IMPOST DEL VALOR AFEGIT (IVA)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3200" spc="-1" strike="noStrike">
                <a:solidFill>
                  <a:srgbClr val="000000"/>
                </a:solidFill>
                <a:latin typeface="Calibri"/>
              </a:rPr>
              <a:t>Es un impost que grava el consum de bens i serveis. 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3200" spc="-1" strike="noStrike">
                <a:solidFill>
                  <a:srgbClr val="000000"/>
                </a:solidFill>
                <a:latin typeface="Calibri"/>
              </a:rPr>
              <a:t>Iva soportat= Iva  que pagues quant tu fas una compra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3200" spc="-1" strike="noStrike">
                <a:solidFill>
                  <a:srgbClr val="000000"/>
                </a:solidFill>
                <a:latin typeface="Calibri"/>
              </a:rPr>
              <a:t>Iva transferit= Iva que li cobras al client quant l´empresari ven un producte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3200" spc="-1" strike="noStrike">
                <a:solidFill>
                  <a:srgbClr val="000000"/>
                </a:solidFill>
                <a:latin typeface="Calibri"/>
              </a:rPr>
              <a:t>Iva= Iva transferit- Iva soportat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4.1Exemples 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Exemple 1 : Un Bar compra una caixa de coca coles a 10 euros + Iva 21% i el ven al bar a 30 euros + Iva 10%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Iva transferit=30*10%=3 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Iva soportat=10*21%=2,10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Iva total=0,90 pagar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Iva transferit </a:t>
            </a:r>
            <a:r>
              <a:rPr b="0" lang="es-ES" sz="4000" spc="-1" strike="noStrike">
                <a:solidFill>
                  <a:srgbClr val="000000"/>
                </a:solidFill>
                <a:latin typeface="Calibri"/>
              </a:rPr>
              <a:t>&gt;iva soportat   </a:t>
            </a:r>
            <a:r>
              <a:rPr b="0" lang="es-ES" sz="4000" spc="-1" strike="noStrike">
                <a:solidFill>
                  <a:srgbClr val="ff0000"/>
                </a:solidFill>
                <a:latin typeface="Calibri"/>
              </a:rPr>
              <a:t>A PAGAR</a:t>
            </a:r>
            <a:endParaRPr b="0" lang="es-ES" sz="4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s-E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7714800" cy="34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30000"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95640" y="7646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Exemple 2 : Un Bar compra una caixa de coca coles a 15 euros + Iva 21% i el ven al bar a 30 euros + Iva 10%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Iva transferit=30*10%=3 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Iva soportat=15*21%=3,15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Iva total=-0,15 et  tornaran  diners l´AEAT 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Iva transferit &lt;iva soportat   </a:t>
            </a:r>
            <a:r>
              <a:rPr b="0" lang="es-ES" sz="3200" spc="-1" strike="noStrike">
                <a:solidFill>
                  <a:srgbClr val="ff0000"/>
                </a:solidFill>
                <a:latin typeface="Calibri"/>
              </a:rPr>
              <a:t>A RETORNAR unicament  es pot el 4ª trimestre,el reste de trimestres  únicament es pot conpensar 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4.2Tipos d´IVA 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1" name="3 Marcador de contenido" descr=""/>
          <p:cNvPicPr/>
          <p:nvPr/>
        </p:nvPicPr>
        <p:blipFill>
          <a:blip r:embed="rId1"/>
          <a:stretch/>
        </p:blipFill>
        <p:spPr>
          <a:xfrm>
            <a:off x="1915200" y="1600200"/>
            <a:ext cx="5313240" cy="45255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 u="sng">
                <a:solidFill>
                  <a:srgbClr val="000000"/>
                </a:solidFill>
                <a:uFillTx/>
                <a:latin typeface="Calibri"/>
              </a:rPr>
              <a:t>1)Introducció a la fiscalitat 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56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3200" spc="-1" strike="noStrike">
                <a:solidFill>
                  <a:srgbClr val="000000"/>
                </a:solidFill>
                <a:latin typeface="Calibri"/>
              </a:rPr>
              <a:t>La fiscalitat conjunt de lleis i de normes referent als  tributs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3200" spc="-1" strike="noStrike">
                <a:solidFill>
                  <a:srgbClr val="000000"/>
                </a:solidFill>
                <a:latin typeface="Calibri"/>
              </a:rPr>
              <a:t>Tributs poden ser: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ca-ES" sz="2400" spc="-1" strike="noStrike">
                <a:solidFill>
                  <a:srgbClr val="000000"/>
                </a:solidFill>
                <a:latin typeface="Calibri"/>
              </a:rPr>
              <a:t>Taxes</a:t>
            </a:r>
            <a:r>
              <a:rPr b="0" lang="ca-ES" sz="2400" spc="-1" strike="noStrike">
                <a:solidFill>
                  <a:srgbClr val="000000"/>
                </a:solidFill>
                <a:latin typeface="Calibri"/>
              </a:rPr>
              <a:t>: son contribucions económiques que fan els usuaris per l´obtenció d´un servei. Ex taxa de matriculació de la universitat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ca-ES" sz="2400" spc="-1" strike="noStrike">
                <a:solidFill>
                  <a:srgbClr val="000000"/>
                </a:solidFill>
                <a:latin typeface="Calibri"/>
              </a:rPr>
              <a:t>Contribucions especials</a:t>
            </a:r>
            <a:r>
              <a:rPr b="0" lang="ca-ES" sz="2400" spc="-1" strike="noStrike">
                <a:solidFill>
                  <a:srgbClr val="000000"/>
                </a:solidFill>
                <a:latin typeface="Calibri"/>
              </a:rPr>
              <a:t>: obtenció d´ un benefici, un augment de valor dels seus bens per la realizació d´ obres públiques, el establiment o ampliació de serveis públic.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ca-ES" sz="2400" spc="-1" strike="noStrike">
                <a:solidFill>
                  <a:srgbClr val="000000"/>
                </a:solidFill>
                <a:latin typeface="Calibri"/>
              </a:rPr>
              <a:t>exemple construcció d´una parada de metro a una zona o no hi havia abans cap parada, pot implicar un augment del valor dels terrenys o locals en un futur i l´ayto tindrà dret a cobrar un impost 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Arial"/>
              <a:buChar char="•"/>
              <a:tabLst>
                <a:tab algn="l" pos="0"/>
              </a:tabLst>
            </a:pPr>
            <a:r>
              <a:rPr b="1" lang="ca-ES" sz="2400" spc="-1" strike="noStrike">
                <a:solidFill>
                  <a:srgbClr val="ff0000"/>
                </a:solidFill>
                <a:latin typeface="Calibri"/>
              </a:rPr>
              <a:t>Impostos</a:t>
            </a:r>
            <a:r>
              <a:rPr b="0" lang="ca-ES" sz="2400" spc="-1" strike="noStrike">
                <a:solidFill>
                  <a:srgbClr val="ff0000"/>
                </a:solidFill>
                <a:latin typeface="Calibri"/>
              </a:rPr>
              <a:t>: </a:t>
            </a:r>
            <a:r>
              <a:rPr b="0" lang="ca-ES" sz="2400" spc="-1" strike="noStrike">
                <a:solidFill>
                  <a:srgbClr val="000000"/>
                </a:solidFill>
                <a:latin typeface="Calibri"/>
              </a:rPr>
              <a:t>son tributs exigits </a:t>
            </a:r>
            <a:r>
              <a:rPr b="1" lang="ca-ES" sz="2400" spc="-1" strike="noStrike">
                <a:solidFill>
                  <a:srgbClr val="000000"/>
                </a:solidFill>
                <a:latin typeface="Calibri"/>
              </a:rPr>
              <a:t>sense  contraprestació directa  </a:t>
            </a:r>
            <a:r>
              <a:rPr b="0" lang="ca-ES" sz="2400" spc="-1" strike="noStrike">
                <a:solidFill>
                  <a:srgbClr val="000000"/>
                </a:solidFill>
                <a:latin typeface="Calibri"/>
              </a:rPr>
              <a:t>que manifesta una capacitat contributiva  d´ un contribuent com conseqüència de la possessió  d´un  patrimoni, la circulació de bens o la adquisició o despesa de la renda: 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4.3 )obligacions Iva</a:t>
            </a:r>
            <a:br/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67640" y="11966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0000"/>
          </a:bodyPr>
          <a:p>
            <a:pPr lvl="1"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Es obligatori presentar els models que els podem trobar a la pàgina de l´Aeat i es obligatori presentar-lo amb  certificat digital ceres. 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Mòdel 303:PRESENTACIÓ DE L ´IVA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el mes d´Abril als 20 primers dies ( de l´1 de gener fins el 31 de març) , 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el mes de Juliol als 20 primers dies( de l´1 d´Abril fins el 30 de Juny)  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El mes d´octubre als 20 primers dies ( del 1 de Juliol al 30 de Septembre)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El mes de gener de l´any següent els 30 primers dies (del 1 d´octubre al 31 de desembre de l´any anterior ) 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    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7498800" cy="849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79640" y="12686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Model 390 informativa: resum d´ingresos  i d´IVA.Es presenta de l´1 al 30 de Gener de l´any següent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M-347 informativa:Totes les operacions amb clients o proveidors superiors a 3005 Euros.Es fa el mes de Febrer de l´any següent 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4) Altres impostos 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1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3200" spc="-1" strike="noStrike">
                <a:solidFill>
                  <a:srgbClr val="000000"/>
                </a:solidFill>
                <a:latin typeface="Calibri"/>
              </a:rPr>
              <a:t>Impost de bens inmobles (IBI): </a:t>
            </a: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es un impost de  l´ayto per tenir un local o inmoble en propietat.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3200" spc="-1" strike="noStrike">
                <a:solidFill>
                  <a:srgbClr val="000000"/>
                </a:solidFill>
                <a:latin typeface="Calibri"/>
              </a:rPr>
              <a:t>Impost de tracció mecánica: </a:t>
            </a: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es un impost de  l´ayto per tenir un vehicle cotxe, moto  es paga per cavallos.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ca-ES" sz="3200" spc="-1" strike="noStrike">
                <a:solidFill>
                  <a:srgbClr val="000000"/>
                </a:solidFill>
                <a:latin typeface="Calibri"/>
              </a:rPr>
              <a:t>Impost de transmissions patrimonials(Itp )i actes jurídiques: </a:t>
            </a:r>
            <a:r>
              <a:rPr b="0" lang="ca-ES" sz="3200" spc="-1" strike="noStrike">
                <a:solidFill>
                  <a:srgbClr val="000000"/>
                </a:solidFill>
                <a:latin typeface="Calibri"/>
              </a:rPr>
              <a:t>es un impost de les comunitats autònomes el fet de sol·licitar préstec , constituir una societat (ayto → ayuntamiento)   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742680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6000"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95640" y="10526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ca-ES" sz="3200" spc="-1" strike="noStrike">
                <a:solidFill>
                  <a:srgbClr val="000000"/>
                </a:solidFill>
                <a:latin typeface="Calibri"/>
              </a:rPr>
              <a:t>Impost sobre activitat economica(IAE)</a:t>
            </a:r>
            <a:r>
              <a:rPr b="0" lang="ca-ES" sz="3200" spc="-1" strike="noStrike">
                <a:solidFill>
                  <a:srgbClr val="000000"/>
                </a:solidFill>
                <a:latin typeface="Calibri"/>
              </a:rPr>
              <a:t>:Impost de l´ayto  per empreses que l´any anterior haguessin  obtingut  mes d´un milió d´euros  d'ingressos</a:t>
            </a: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Finalitat principal: recaudar diners per cobrir les despeses de l´estat 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 u="sng">
                <a:solidFill>
                  <a:srgbClr val="000000"/>
                </a:solidFill>
                <a:uFillTx/>
                <a:latin typeface="Calibri"/>
              </a:rPr>
              <a:t>2) IRPF 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Impost de les persones físiques:Impost de tipus progresiu  que grava l´obtenció de renda  de les persones físiques( un autònom en el nostre cas) consideran les circunstàncias personals.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2.1 Càlcul iComposició Irpf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Part general: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Rendiment de treball ( sous i salaris)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Rendiments d´activitats economiques (beneficis empresarials)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Rendiments capital inmobiliari( rendes adquirides d´un propietari  per llogar un habitatge)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Imputació de rendes ( una renda ficticia  que es genera per tenir un  segon habitat o mes  en propietat  i no tenir-lo llogat.)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7786800" cy="489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9000"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39640" y="980640"/>
            <a:ext cx="8146800" cy="5145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Del resultat obtingut sumat dels rendiments , es multiplica per una escala de gravamen que va en funció de la quantitat de renda obtinguda , va des de el 21,5%  al 48% ,obtindrem la part general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6 Imagen" descr=""/>
          <p:cNvPicPr/>
          <p:nvPr/>
        </p:nvPicPr>
        <p:blipFill>
          <a:blip r:embed="rId1"/>
          <a:stretch/>
        </p:blipFill>
        <p:spPr>
          <a:xfrm>
            <a:off x="899640" y="3573000"/>
            <a:ext cx="7416360" cy="27410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18800" cy="1497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exemple 15000 euros </a:t>
            </a:r>
            <a:br/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els primers 12450 pagarem 2676,75</a:t>
            </a:r>
            <a:br/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el reste2550*24%=612</a:t>
            </a:r>
            <a:br/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2676,75+612=3288,75</a:t>
            </a:r>
            <a:br/>
            <a:br/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Picture 3" descr=""/>
          <p:cNvPicPr/>
          <p:nvPr/>
        </p:nvPicPr>
        <p:blipFill>
          <a:blip r:embed="rId1"/>
          <a:stretch/>
        </p:blipFill>
        <p:spPr>
          <a:xfrm>
            <a:off x="2373480" y="1878120"/>
            <a:ext cx="4396320" cy="39697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771480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6000"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124640"/>
            <a:ext cx="8218800" cy="5001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Part del estalvi: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Guanys i perdues patrimonials. Exemple benefici o perdues de la venta d´accions o d´un habitatge.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Rendiment de capital mobiliari. exemple obtenció de dividends, interessos al teu favor.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Es la suma d´aquest rendiments x escala de gravamen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3 Imagen" descr=""/>
          <p:cNvPicPr/>
          <p:nvPr/>
        </p:nvPicPr>
        <p:blipFill>
          <a:blip r:embed="rId1"/>
          <a:stretch/>
        </p:blipFill>
        <p:spPr>
          <a:xfrm>
            <a:off x="1259640" y="4437000"/>
            <a:ext cx="5400360" cy="19807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Part general + part de l´estalvi= cuota integra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Cuota integra –mínim personal i familiar-deduccions- retencions o pagaments fraccionats( diners que hem pagat al llarg de l´any) = cuota integra( pot sortir a pagar o a tornar)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Application>LibreOffice/7.0.4.2$Linux_X86_64 LibreOffice_project/00$Build-2</Application>
  <AppVersion>15.0000</AppVersion>
  <Words>1435</Words>
  <Paragraphs>107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2021-03-13T18:45:00Z</dcterms:created>
  <dc:creator>Marcos</dc:creator>
  <dc:description/>
  <dc:language>en-US</dc:language>
  <cp:lastModifiedBy/>
  <dcterms:modified xsi:type="dcterms:W3CDTF">2021-03-15T09:46:31Z</dcterms:modified>
  <cp:revision>41</cp:revision>
  <dc:subject/>
  <dc:title>Tema 7: Fiscalitat i forma juridica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Presentación en pantalla (4:3)</vt:lpwstr>
  </property>
  <property fmtid="{D5CDD505-2E9C-101B-9397-08002B2CF9AE}" pid="3" name="Slides">
    <vt:i4>23</vt:i4>
  </property>
</Properties>
</file>