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8" r:id="rId3"/>
    <p:sldId id="284" r:id="rId4"/>
    <p:sldId id="285" r:id="rId5"/>
    <p:sldId id="286" r:id="rId6"/>
    <p:sldId id="279" r:id="rId7"/>
    <p:sldId id="280" r:id="rId8"/>
    <p:sldId id="281" r:id="rId9"/>
    <p:sldId id="282" r:id="rId10"/>
    <p:sldId id="283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3" autoAdjust="0"/>
    <p:restoredTop sz="97743" autoAdjust="0"/>
  </p:normalViewPr>
  <p:slideViewPr>
    <p:cSldViewPr snapToGrid="0" snapToObjects="1">
      <p:cViewPr varScale="1">
        <p:scale>
          <a:sx n="90" d="100"/>
          <a:sy n="90" d="100"/>
        </p:scale>
        <p:origin x="61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3BEF-A58E-394B-93DA-2B62FE93674F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A4CA5-E1A1-0D4C-BB2E-6D50882EF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0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63DA349-2826-F847-9D88-55661996D9B9}" type="datetimeFigureOut">
              <a:rPr lang="en-US" smtClean="0"/>
              <a:t>3/23/2017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BED63B2-C8A9-614A-BCE5-BF9897F4E0AE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Aula 03 – CSS (</a:t>
            </a:r>
            <a:r>
              <a:rPr lang="pt-BR" sz="2400" dirty="0" err="1"/>
              <a:t>Cascate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</a:t>
            </a:r>
            <a:r>
              <a:rPr lang="pt-BR" sz="24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internet II</a:t>
            </a:r>
          </a:p>
        </p:txBody>
      </p:sp>
    </p:spTree>
    <p:extLst>
      <p:ext uri="{BB962C8B-B14F-4D97-AF65-F5344CB8AC3E}">
        <p14:creationId xmlns:p14="http://schemas.microsoft.com/office/powerpoint/2010/main" val="15761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SELETOR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3600" y="1600201"/>
            <a:ext cx="7924800" cy="2295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latin typeface="Consolas"/>
                <a:cs typeface="Consolas"/>
              </a:rPr>
              <a:t>p#paragrafo1{</a:t>
            </a:r>
          </a:p>
          <a:p>
            <a:pPr marL="0" indent="0">
              <a:buNone/>
            </a:pPr>
            <a:r>
              <a:rPr lang="pt-BR" sz="2800" dirty="0">
                <a:latin typeface="Consolas"/>
                <a:cs typeface="Consolas"/>
              </a:rPr>
              <a:t> </a:t>
            </a:r>
            <a:r>
              <a:rPr lang="pt-BR" sz="2800" dirty="0" err="1">
                <a:latin typeface="Consolas"/>
                <a:cs typeface="Consolas"/>
              </a:rPr>
              <a:t>text-align</a:t>
            </a:r>
            <a:r>
              <a:rPr lang="pt-BR" sz="2800" dirty="0">
                <a:latin typeface="Consolas"/>
                <a:cs typeface="Consolas"/>
              </a:rPr>
              <a:t>: center;</a:t>
            </a:r>
          </a:p>
          <a:p>
            <a:pPr marL="0" indent="0">
              <a:buNone/>
            </a:pPr>
            <a:r>
              <a:rPr lang="pt-BR" sz="2800" dirty="0">
                <a:latin typeface="Consolas"/>
                <a:cs typeface="Consolas"/>
              </a:rPr>
              <a:t> color: </a:t>
            </a:r>
            <a:r>
              <a:rPr lang="pt-BR" sz="2800" dirty="0" err="1">
                <a:latin typeface="Consolas"/>
                <a:cs typeface="Consolas"/>
              </a:rPr>
              <a:t>red</a:t>
            </a:r>
            <a:endParaRPr lang="pt-BR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9094" y="4170357"/>
            <a:ext cx="86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Consolas"/>
                <a:cs typeface="Consolas"/>
              </a:rPr>
              <a:t>&lt;</a:t>
            </a:r>
            <a:r>
              <a:rPr lang="pt-BR" sz="2800" dirty="0" err="1">
                <a:latin typeface="Consolas"/>
                <a:cs typeface="Consolas"/>
              </a:rPr>
              <a:t>p</a:t>
            </a:r>
            <a:r>
              <a:rPr lang="pt-BR" sz="2800" dirty="0">
                <a:latin typeface="Consolas"/>
                <a:cs typeface="Consolas"/>
              </a:rPr>
              <a:t> id=“paragrafo1”&gt; Texto do parágrafo &lt;/</a:t>
            </a:r>
            <a:r>
              <a:rPr lang="pt-BR" sz="2800" dirty="0" err="1">
                <a:latin typeface="Consolas"/>
                <a:cs typeface="Consolas"/>
              </a:rPr>
              <a:t>p</a:t>
            </a:r>
            <a:r>
              <a:rPr lang="pt-BR" sz="2800" dirty="0"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7986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2"/>
            <a:ext cx="7924800" cy="692192"/>
          </a:xfrm>
        </p:spPr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Propriedades de texto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60846"/>
              </p:ext>
            </p:extLst>
          </p:nvPr>
        </p:nvGraphicFramePr>
        <p:xfrm>
          <a:off x="2268712" y="692655"/>
          <a:ext cx="755325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/>
                        <a:t>Propriedade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color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Configura a cor de um texto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color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letter-spacing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Aumenta ou diminui o espaço entre os caracteres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normal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text-align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Alinha o texto num elemento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left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right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center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justify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text-decoration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Adiciona decoração ao texto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underline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overline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line-through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blink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text-indent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Recua a primeira linha de um texto num elemento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text-shadow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color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text-transform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Controla as letras em um elemento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capitalize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uppercase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lowercase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word-spacing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Aumenta ou diminui o espaço entre as palavras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normal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71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15905"/>
            <a:ext cx="7924800" cy="547889"/>
          </a:xfrm>
        </p:spPr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Propriedades de fonte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65563101"/>
              </p:ext>
            </p:extLst>
          </p:nvPr>
        </p:nvGraphicFramePr>
        <p:xfrm>
          <a:off x="2133600" y="709370"/>
          <a:ext cx="792480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font-family</a:t>
                      </a:r>
                      <a:endParaRPr lang="pt-BR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Uma lista priorizada de nomes de famílias de fontes e/ou nomes de famílias genéricos para um elemento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family-name</a:t>
                      </a:r>
                      <a:br>
                        <a:rPr lang="pt-BR" sz="105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generic-family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font-size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 tamanho de uma fonte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xx-small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x-small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small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medium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large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x-large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xx-large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smaller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larger</a:t>
                      </a:r>
                      <a:br>
                        <a:rPr lang="pt-BR" sz="105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05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font-stretch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Condensa ou expande a família de fontes atual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normal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wider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narrower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ultra-condensed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extra-condensed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condensed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semi-condensed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semi-expanded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expanded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extra-expanded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ultra-expanded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font-style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 estilo da fonte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normal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italic</a:t>
                      </a:r>
                      <a:b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oblique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font-weight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 peso de uma fonte</a:t>
                      </a:r>
                      <a:endParaRPr lang="pt-BR" sz="1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normal</a:t>
                      </a:r>
                      <a:b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bold</a:t>
                      </a:r>
                      <a:b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bolder</a:t>
                      </a:r>
                      <a:b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5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lighter</a:t>
                      </a:r>
                      <a:endParaRPr lang="pt-BR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605610"/>
          </a:xfrm>
        </p:spPr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Propriedades de margem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031204"/>
              </p:ext>
            </p:extLst>
          </p:nvPr>
        </p:nvGraphicFramePr>
        <p:xfrm>
          <a:off x="2133600" y="1037418"/>
          <a:ext cx="79248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margin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Uma propriedade estenográfica para especificar as propriedades das margens em uma declaração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margin-top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margin-right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margin-bottom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margin-left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margin-bottom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margem inferior de um elemento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margin-left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margem esquerda de um elemento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margin-right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margem direita de um elemento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margin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-top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margem superior de um elemento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6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0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7924800" cy="706622"/>
          </a:xfrm>
        </p:spPr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Propriedades de enchimento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07893798"/>
              </p:ext>
            </p:extLst>
          </p:nvPr>
        </p:nvGraphicFramePr>
        <p:xfrm>
          <a:off x="2133600" y="1600200"/>
          <a:ext cx="7924800" cy="465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padding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Uma propriedade estenográfica para especificar todas as propriedades de enchimento em uma declaração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padding-top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padding-right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padding-bottom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padding-left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padding-bottom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 enchimento inferior de um elemento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padding-left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 enchimento esquerdo de um elemento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ＭＳ 明朝"/>
                          <a:cs typeface="Times New Roman"/>
                        </a:rPr>
                        <a:t>padding-right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 enchimento direito de um elemento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padding-top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 enchimento superior de um elemento</a:t>
                      </a:r>
                      <a:endParaRPr lang="pt-BR" sz="3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6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6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3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04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9"/>
            <a:ext cx="7924800" cy="533459"/>
          </a:xfrm>
        </p:spPr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Propriedades de lista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14812949"/>
              </p:ext>
            </p:extLst>
          </p:nvPr>
        </p:nvGraphicFramePr>
        <p:xfrm>
          <a:off x="2133601" y="808097"/>
          <a:ext cx="7924801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dirty="0"/>
                        <a:t>Valores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list-style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Uma propriedade estenográfica para especificar todas as propriedades para uma lista em uma declaração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list-style-type</a:t>
                      </a:r>
                      <a:b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list</a:t>
                      </a:r>
                      <a: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pt-BR" sz="14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style</a:t>
                      </a:r>
                      <a: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-position</a:t>
                      </a:r>
                      <a:b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list-style-image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list-style-image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um a imagem como marcador de item de lista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url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list-style-position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Posiciona o marcador de item de lista na lista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inside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outside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85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list-style-type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Define</a:t>
                      </a:r>
                      <a:r>
                        <a:rPr lang="pt-BR" sz="1400" baseline="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o tipo do marcador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disc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circle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square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decimal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decimal-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leading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-zero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lower-roman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upper-roman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lower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-alpha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upper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-alpha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lower-greek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lower-latin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upper-latin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hebrew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armenian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georgian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cjk-ideographic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hiragana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katakana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hiragana-iroha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katakana-iroha</a:t>
                      </a:r>
                      <a:endParaRPr lang="pt-BR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36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9"/>
            <a:ext cx="7924800" cy="749913"/>
          </a:xfrm>
        </p:spPr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Propriedades de tamanho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7274438"/>
              </p:ext>
            </p:extLst>
          </p:nvPr>
        </p:nvGraphicFramePr>
        <p:xfrm>
          <a:off x="2133600" y="1183282"/>
          <a:ext cx="7924800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height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altura de um elemento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line-height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distância entre linhas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normal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number</a:t>
                      </a:r>
                      <a:b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max-height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altura máxima de um elemento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max-width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largura máxima de um elemento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b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min-height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altura mínima de um elemento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min-width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largura mínima de um elemento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b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width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largura de um elemento</a:t>
                      </a:r>
                      <a:endParaRPr lang="pt-BR" sz="28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br>
                        <a:rPr lang="pt-BR" sz="14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4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 </a:t>
                      </a:r>
                      <a:endParaRPr lang="pt-BR" sz="2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90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3"/>
            <a:ext cx="7924800" cy="648901"/>
          </a:xfrm>
        </p:spPr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Propriedades de Classificação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52718104"/>
              </p:ext>
            </p:extLst>
          </p:nvPr>
        </p:nvGraphicFramePr>
        <p:xfrm>
          <a:off x="2148028" y="705526"/>
          <a:ext cx="7924800" cy="588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clear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os lados de um elemento onde outros elementos flutuantes não são permitidos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left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right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both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cursor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 tipo de cursor a ser exibido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url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crosshair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default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pointer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move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e-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resize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ne-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resize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nw-resize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n-resize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se-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resize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sw-resize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s-resize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w-resize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text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wait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help</a:t>
                      </a:r>
                      <a:endParaRPr lang="pt-BR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display</a:t>
                      </a:r>
                      <a:endParaRPr lang="pt-BR" sz="16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como/se um elemento será exibido</a:t>
                      </a:r>
                      <a:endParaRPr lang="pt-BR" sz="16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inline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block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list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-item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run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-in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compact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marker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table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table-row-group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-header-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group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table-footer-group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table-row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table-column-group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table-column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table-cell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table-caption</a:t>
                      </a:r>
                      <a:endParaRPr lang="pt-BR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/>
                        <a:t>inline-table</a:t>
                      </a:r>
                      <a:br>
                        <a:rPr lang="pt-BR" sz="1000" dirty="0"/>
                      </a:b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float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onde uma imagem ou um texto irão aparecer em outro elemento</a:t>
                      </a:r>
                      <a:endParaRPr lang="pt-BR" sz="16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left</a:t>
                      </a:r>
                      <a:b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right</a:t>
                      </a:r>
                      <a:b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none</a:t>
                      </a:r>
                      <a:endParaRPr lang="pt-BR" sz="16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position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Posiciona um elemento numa posição estática, relativa, absoluta ou fixa</a:t>
                      </a:r>
                      <a:endParaRPr lang="pt-BR" sz="16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static</a:t>
                      </a:r>
                      <a:b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relative</a:t>
                      </a:r>
                      <a:b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absolute</a:t>
                      </a:r>
                      <a:b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fixed</a:t>
                      </a:r>
                      <a:endParaRPr lang="pt-BR" sz="16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visibility</a:t>
                      </a:r>
                      <a:endParaRPr lang="pt-BR" sz="16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se um elemento deve ser visível ou invisível</a:t>
                      </a:r>
                      <a:endParaRPr lang="pt-BR" sz="16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visible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hidden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collapse</a:t>
                      </a:r>
                      <a:endParaRPr lang="pt-BR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62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9"/>
            <a:ext cx="7924800" cy="663331"/>
          </a:xfrm>
        </p:spPr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Propriedades de posicionamento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5566613"/>
              </p:ext>
            </p:extLst>
          </p:nvPr>
        </p:nvGraphicFramePr>
        <p:xfrm>
          <a:off x="2133600" y="1008557"/>
          <a:ext cx="7924800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bottom</a:t>
                      </a:r>
                      <a:endParaRPr lang="pt-BR" sz="15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extremidade inferior de um elemento</a:t>
                      </a:r>
                      <a:endParaRPr lang="pt-BR" sz="15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br>
                        <a:rPr lang="pt-BR" sz="15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left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extremidade esquerda de um elemento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br>
                        <a:rPr lang="pt-BR" sz="15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position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Posiciona um elemento numa posição estática, relativa, absoluta </a:t>
                      </a:r>
                      <a:r>
                        <a:rPr lang="pt-BR" sz="1500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oui</a:t>
                      </a: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fixa</a:t>
                      </a:r>
                      <a:endParaRPr lang="pt-BR" sz="15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static</a:t>
                      </a:r>
                      <a:b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relative</a:t>
                      </a:r>
                      <a:b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absolute</a:t>
                      </a:r>
                      <a:b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fixed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right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extremidade direita de um elemento</a:t>
                      </a:r>
                      <a:endParaRPr lang="pt-BR" sz="15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br>
                        <a:rPr lang="pt-BR" sz="15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 i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top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quão longe a extremidade superior de um elemento está acima;abaixo da extremidade superior do elemento pai (parent)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br>
                        <a:rPr lang="pt-BR" sz="1500" i="1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length</a:t>
                      </a:r>
                      <a:endParaRPr lang="pt-BR" sz="15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z-index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Especifica a ordem de empilhamento (stack order) de um elemento</a:t>
                      </a:r>
                      <a:endParaRPr lang="pt-BR" sz="15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auto</a:t>
                      </a:r>
                      <a:br>
                        <a:rPr lang="pt-BR" sz="15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</a:br>
                      <a:r>
                        <a:rPr lang="pt-BR" sz="1500" i="1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number</a:t>
                      </a:r>
                      <a:endParaRPr lang="pt-BR" sz="15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8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PSEUDO-CLASSES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2366569"/>
            <a:ext cx="83070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Consolas"/>
                <a:cs typeface="Consolas"/>
              </a:rPr>
              <a:t>a:link</a:t>
            </a:r>
            <a:r>
              <a:rPr lang="pt-BR" sz="2400" dirty="0">
                <a:latin typeface="Consolas"/>
                <a:cs typeface="Consolas"/>
              </a:rPr>
              <a:t> {color: #FF0000}     /* </a:t>
            </a:r>
            <a:r>
              <a:rPr lang="pt-BR" sz="2400" dirty="0" err="1">
                <a:latin typeface="Consolas"/>
                <a:cs typeface="Consolas"/>
              </a:rPr>
              <a:t>unvisited</a:t>
            </a:r>
            <a:r>
              <a:rPr lang="pt-BR" sz="2400" dirty="0">
                <a:latin typeface="Consolas"/>
                <a:cs typeface="Consolas"/>
              </a:rPr>
              <a:t> link */</a:t>
            </a:r>
          </a:p>
          <a:p>
            <a:r>
              <a:rPr lang="pt-BR" sz="2400" dirty="0" err="1">
                <a:latin typeface="Consolas"/>
                <a:cs typeface="Consolas"/>
              </a:rPr>
              <a:t>a:visited</a:t>
            </a:r>
            <a:r>
              <a:rPr lang="pt-BR" sz="2400" dirty="0">
                <a:latin typeface="Consolas"/>
                <a:cs typeface="Consolas"/>
              </a:rPr>
              <a:t> {color: #00FF00}  /* </a:t>
            </a:r>
            <a:r>
              <a:rPr lang="pt-BR" sz="2400" dirty="0" err="1">
                <a:latin typeface="Consolas"/>
                <a:cs typeface="Consolas"/>
              </a:rPr>
              <a:t>visited</a:t>
            </a:r>
            <a:r>
              <a:rPr lang="pt-BR" sz="2400" dirty="0">
                <a:latin typeface="Consolas"/>
                <a:cs typeface="Consolas"/>
              </a:rPr>
              <a:t> link */</a:t>
            </a:r>
          </a:p>
          <a:p>
            <a:r>
              <a:rPr lang="pt-BR" sz="2400" dirty="0" err="1">
                <a:latin typeface="Consolas"/>
                <a:cs typeface="Consolas"/>
              </a:rPr>
              <a:t>a:hover</a:t>
            </a:r>
            <a:r>
              <a:rPr lang="pt-BR" sz="2400" dirty="0">
                <a:latin typeface="Consolas"/>
                <a:cs typeface="Consolas"/>
              </a:rPr>
              <a:t> {color: #FF00FF}   /* mouse over link */</a:t>
            </a:r>
          </a:p>
          <a:p>
            <a:r>
              <a:rPr lang="pt-BR" sz="2400" dirty="0" err="1">
                <a:latin typeface="Consolas"/>
                <a:cs typeface="Consolas"/>
              </a:rPr>
              <a:t>a:active</a:t>
            </a:r>
            <a:r>
              <a:rPr lang="pt-BR" sz="2400" dirty="0">
                <a:latin typeface="Consolas"/>
                <a:cs typeface="Consolas"/>
              </a:rPr>
              <a:t> {color: #0000FF}   /* </a:t>
            </a:r>
            <a:r>
              <a:rPr lang="pt-BR" sz="2400" dirty="0" err="1">
                <a:latin typeface="Consolas"/>
                <a:cs typeface="Consolas"/>
              </a:rPr>
              <a:t>selected</a:t>
            </a:r>
            <a:r>
              <a:rPr lang="pt-BR" sz="2400" dirty="0">
                <a:latin typeface="Consolas"/>
                <a:cs typeface="Consolas"/>
              </a:rPr>
              <a:t> link */</a:t>
            </a:r>
          </a:p>
          <a:p>
            <a:r>
              <a:rPr lang="pt-BR" sz="2400" dirty="0">
                <a:latin typeface="Consolas"/>
                <a:cs typeface="Consolas"/>
              </a:rPr>
              <a:t>:</a:t>
            </a:r>
            <a:r>
              <a:rPr lang="pt-BR" sz="2400" dirty="0" err="1">
                <a:latin typeface="Consolas"/>
                <a:cs typeface="Consolas"/>
              </a:rPr>
              <a:t>invalid</a:t>
            </a:r>
            <a:r>
              <a:rPr lang="pt-BR" sz="2400" dirty="0">
                <a:latin typeface="Consolas"/>
                <a:cs typeface="Consolas"/>
              </a:rPr>
              <a:t> {background-color: </a:t>
            </a:r>
            <a:r>
              <a:rPr lang="pt-BR" sz="2400" dirty="0" err="1">
                <a:latin typeface="Consolas"/>
                <a:cs typeface="Consolas"/>
              </a:rPr>
              <a:t>red</a:t>
            </a:r>
            <a:r>
              <a:rPr lang="pt-BR" sz="2400" dirty="0">
                <a:latin typeface="Consolas"/>
                <a:cs typeface="Consolas"/>
              </a:rPr>
              <a:t>}</a:t>
            </a:r>
          </a:p>
          <a:p>
            <a:r>
              <a:rPr lang="pt-BR" sz="2400" dirty="0">
                <a:latin typeface="Consolas"/>
                <a:cs typeface="Consolas"/>
              </a:rPr>
              <a:t>:</a:t>
            </a:r>
            <a:r>
              <a:rPr lang="pt-BR" sz="2400" dirty="0" err="1">
                <a:latin typeface="Consolas"/>
                <a:cs typeface="Consolas"/>
              </a:rPr>
              <a:t>valid</a:t>
            </a:r>
            <a:r>
              <a:rPr lang="pt-BR" sz="2400" dirty="0">
                <a:latin typeface="Consolas"/>
                <a:cs typeface="Consolas"/>
              </a:rPr>
              <a:t> {background-color: </a:t>
            </a:r>
            <a:r>
              <a:rPr lang="pt-BR" sz="2400" dirty="0" err="1">
                <a:latin typeface="Consolas"/>
                <a:cs typeface="Consolas"/>
              </a:rPr>
              <a:t>green</a:t>
            </a:r>
            <a:r>
              <a:rPr lang="pt-BR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858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INTRODUÇÃO AO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3200" dirty="0"/>
              <a:t>Utilizado para formatação de conteúdo Web</a:t>
            </a:r>
          </a:p>
          <a:p>
            <a:r>
              <a:rPr lang="pt-BR" sz="3200" dirty="0"/>
              <a:t>Introduzido no HTML4</a:t>
            </a:r>
          </a:p>
          <a:p>
            <a:r>
              <a:rPr lang="pt-BR" sz="3200" dirty="0"/>
              <a:t>Pode ser </a:t>
            </a:r>
            <a:r>
              <a:rPr lang="pt-BR" sz="3200" dirty="0" err="1"/>
              <a:t>inline</a:t>
            </a:r>
            <a:r>
              <a:rPr lang="pt-BR" sz="3200" dirty="0"/>
              <a:t>, interno ou externo</a:t>
            </a:r>
          </a:p>
          <a:p>
            <a:r>
              <a:rPr lang="pt-BR" sz="3200" dirty="0"/>
              <a:t>Facilitar a reutilização e manutenção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27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FRAMEWORKS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3600" y="2207836"/>
            <a:ext cx="7924800" cy="3507164"/>
          </a:xfrm>
        </p:spPr>
        <p:txBody>
          <a:bodyPr>
            <a:normAutofit/>
          </a:bodyPr>
          <a:lstStyle/>
          <a:p>
            <a:r>
              <a:rPr lang="pt-BR" sz="3200" dirty="0"/>
              <a:t>Blue Print</a:t>
            </a:r>
          </a:p>
          <a:p>
            <a:r>
              <a:rPr lang="pt-BR" sz="3200" dirty="0" err="1"/>
              <a:t>Boilerplate</a:t>
            </a:r>
            <a:endParaRPr lang="pt-BR" sz="3200" dirty="0"/>
          </a:p>
          <a:p>
            <a:r>
              <a:rPr lang="pt-BR" sz="3200" dirty="0" err="1"/>
              <a:t>Bootstrap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0680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426351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CSS INLINE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onsolas"/>
                <a:cs typeface="Consolas"/>
              </a:rPr>
              <a:t>&lt;</a:t>
            </a:r>
            <a:r>
              <a:rPr lang="pt-BR" sz="2400" dirty="0" err="1">
                <a:latin typeface="Consolas"/>
                <a:cs typeface="Consolas"/>
              </a:rPr>
              <a:t>p</a:t>
            </a:r>
            <a:r>
              <a:rPr lang="pt-BR" sz="2400" dirty="0">
                <a:latin typeface="Consolas"/>
                <a:cs typeface="Consolas"/>
              </a:rPr>
              <a:t> </a:t>
            </a:r>
            <a:r>
              <a:rPr lang="pt-BR" sz="2400" dirty="0" err="1">
                <a:latin typeface="Consolas"/>
                <a:cs typeface="Consolas"/>
              </a:rPr>
              <a:t>style</a:t>
            </a:r>
            <a:r>
              <a:rPr lang="pt-BR" sz="2400" dirty="0">
                <a:latin typeface="Consolas"/>
                <a:cs typeface="Consolas"/>
              </a:rPr>
              <a:t>=“</a:t>
            </a:r>
            <a:r>
              <a:rPr lang="pt-BR" sz="2400" dirty="0" err="1">
                <a:latin typeface="Consolas"/>
                <a:cs typeface="Consolas"/>
              </a:rPr>
              <a:t>color:red</a:t>
            </a:r>
            <a:r>
              <a:rPr lang="pt-BR" sz="2400" dirty="0">
                <a:latin typeface="Consolas"/>
                <a:cs typeface="Consolas"/>
              </a:rPr>
              <a:t>”&gt;</a:t>
            </a:r>
          </a:p>
          <a:p>
            <a:pPr marL="0" indent="0">
              <a:buNone/>
            </a:pPr>
            <a:r>
              <a:rPr lang="pt-BR" sz="2400" dirty="0">
                <a:latin typeface="Consolas"/>
                <a:cs typeface="Consolas"/>
              </a:rPr>
              <a:t>	Texto em vermelho</a:t>
            </a:r>
          </a:p>
          <a:p>
            <a:pPr marL="0" indent="0">
              <a:buNone/>
            </a:pPr>
            <a:r>
              <a:rPr lang="pt-BR" sz="2400" dirty="0">
                <a:latin typeface="Consolas"/>
                <a:cs typeface="Consolas"/>
              </a:rPr>
              <a:t>&lt;/</a:t>
            </a:r>
            <a:r>
              <a:rPr lang="pt-BR" sz="2400" dirty="0" err="1">
                <a:latin typeface="Consolas"/>
                <a:cs typeface="Consolas"/>
              </a:rPr>
              <a:t>p</a:t>
            </a:r>
            <a:r>
              <a:rPr lang="pt-BR" sz="2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pt-BR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t-BR" sz="2400" dirty="0">
                <a:latin typeface="Consolas"/>
                <a:cs typeface="Consolas"/>
              </a:rPr>
              <a:t>&lt;</a:t>
            </a:r>
            <a:r>
              <a:rPr lang="pt-BR" sz="2400" dirty="0" err="1">
                <a:latin typeface="Consolas"/>
                <a:cs typeface="Consolas"/>
              </a:rPr>
              <a:t>p</a:t>
            </a:r>
            <a:r>
              <a:rPr lang="pt-BR" sz="2400" dirty="0">
                <a:latin typeface="Consolas"/>
                <a:cs typeface="Consolas"/>
              </a:rPr>
              <a:t> </a:t>
            </a:r>
            <a:r>
              <a:rPr lang="pt-BR" sz="2400" dirty="0" err="1">
                <a:latin typeface="Consolas"/>
                <a:cs typeface="Consolas"/>
              </a:rPr>
              <a:t>style</a:t>
            </a:r>
            <a:r>
              <a:rPr lang="pt-BR" sz="2400" dirty="0">
                <a:latin typeface="Consolas"/>
                <a:cs typeface="Consolas"/>
              </a:rPr>
              <a:t>=“</a:t>
            </a:r>
            <a:r>
              <a:rPr lang="pt-BR" sz="2400" dirty="0" err="1">
                <a:latin typeface="Consolas"/>
                <a:cs typeface="Consolas"/>
              </a:rPr>
              <a:t>color:red;text-align:center</a:t>
            </a:r>
            <a:r>
              <a:rPr lang="pt-BR" sz="2400" dirty="0">
                <a:latin typeface="Consolas"/>
                <a:cs typeface="Consolas"/>
              </a:rPr>
              <a:t>”&gt;</a:t>
            </a:r>
          </a:p>
          <a:p>
            <a:pPr marL="0" indent="0">
              <a:buNone/>
            </a:pPr>
            <a:r>
              <a:rPr lang="pt-BR" sz="2400" dirty="0">
                <a:latin typeface="Consolas"/>
                <a:cs typeface="Consolas"/>
              </a:rPr>
              <a:t>	Texto em vermelho</a:t>
            </a:r>
          </a:p>
          <a:p>
            <a:pPr marL="0" indent="0">
              <a:buNone/>
            </a:pPr>
            <a:r>
              <a:rPr lang="pt-BR" sz="2400" dirty="0">
                <a:latin typeface="Consolas"/>
                <a:cs typeface="Consolas"/>
              </a:rPr>
              <a:t>&lt;/</a:t>
            </a:r>
            <a:r>
              <a:rPr lang="pt-BR" sz="2400" dirty="0" err="1">
                <a:latin typeface="Consolas"/>
                <a:cs typeface="Consolas"/>
              </a:rPr>
              <a:t>p</a:t>
            </a:r>
            <a:r>
              <a:rPr lang="pt-BR" sz="2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pt-BR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130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CSS INTERNO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&lt;style type="text/</a:t>
            </a:r>
            <a:r>
              <a:rPr lang="en-US" sz="2800" dirty="0" err="1">
                <a:latin typeface="Consolas"/>
                <a:cs typeface="Consolas"/>
              </a:rPr>
              <a:t>css</a:t>
            </a:r>
            <a:r>
              <a:rPr lang="en-US" sz="2800" dirty="0">
                <a:latin typeface="Consolas"/>
                <a:cs typeface="Consolas"/>
              </a:rPr>
              <a:t>"&gt;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h1 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	font-size: 10pt;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&lt;/style&gt;</a:t>
            </a:r>
            <a:endParaRPr lang="pt-BR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333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CSS Externo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3600" y="1976951"/>
            <a:ext cx="7924800" cy="3738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>
                <a:latin typeface="Consolas"/>
                <a:cs typeface="Consolas"/>
              </a:rPr>
              <a:t>&lt;link </a:t>
            </a:r>
            <a:r>
              <a:rPr lang="pt-BR" sz="3600" dirty="0" err="1">
                <a:latin typeface="Consolas"/>
                <a:cs typeface="Consolas"/>
              </a:rPr>
              <a:t>rel</a:t>
            </a:r>
            <a:r>
              <a:rPr lang="pt-BR" sz="3600" dirty="0">
                <a:latin typeface="Consolas"/>
                <a:cs typeface="Consolas"/>
              </a:rPr>
              <a:t>="</a:t>
            </a:r>
            <a:r>
              <a:rPr lang="pt-BR" sz="3600" dirty="0" err="1">
                <a:latin typeface="Consolas"/>
                <a:cs typeface="Consolas"/>
              </a:rPr>
              <a:t>stylesheet</a:t>
            </a:r>
            <a:r>
              <a:rPr lang="pt-BR" sz="3600" dirty="0">
                <a:latin typeface="Consolas"/>
                <a:cs typeface="Consolas"/>
              </a:rPr>
              <a:t>" </a:t>
            </a:r>
            <a:r>
              <a:rPr lang="pt-BR" sz="3600" dirty="0" err="1">
                <a:latin typeface="Consolas"/>
                <a:cs typeface="Consolas"/>
              </a:rPr>
              <a:t>type</a:t>
            </a:r>
            <a:r>
              <a:rPr lang="pt-BR" sz="3600" dirty="0">
                <a:latin typeface="Consolas"/>
                <a:cs typeface="Consolas"/>
              </a:rPr>
              <a:t>="</a:t>
            </a:r>
            <a:r>
              <a:rPr lang="pt-BR" sz="3600" dirty="0" err="1">
                <a:latin typeface="Consolas"/>
                <a:cs typeface="Consolas"/>
              </a:rPr>
              <a:t>text</a:t>
            </a:r>
            <a:r>
              <a:rPr lang="pt-BR" sz="3600" dirty="0">
                <a:latin typeface="Consolas"/>
                <a:cs typeface="Consolas"/>
              </a:rPr>
              <a:t>/</a:t>
            </a:r>
            <a:r>
              <a:rPr lang="pt-BR" sz="3600" dirty="0" err="1">
                <a:latin typeface="Consolas"/>
                <a:cs typeface="Consolas"/>
              </a:rPr>
              <a:t>css</a:t>
            </a:r>
            <a:r>
              <a:rPr lang="pt-BR" sz="3600" dirty="0">
                <a:latin typeface="Consolas"/>
                <a:cs typeface="Consolas"/>
              </a:rPr>
              <a:t>" </a:t>
            </a:r>
            <a:r>
              <a:rPr lang="pt-BR" sz="3600" dirty="0" err="1">
                <a:latin typeface="Consolas"/>
                <a:cs typeface="Consolas"/>
              </a:rPr>
              <a:t>href</a:t>
            </a:r>
            <a:r>
              <a:rPr lang="pt-BR" sz="3600" dirty="0">
                <a:latin typeface="Consolas"/>
                <a:cs typeface="Consolas"/>
              </a:rPr>
              <a:t>="</a:t>
            </a:r>
            <a:r>
              <a:rPr lang="pt-BR" sz="3600" dirty="0" err="1">
                <a:latin typeface="Consolas"/>
                <a:cs typeface="Consolas"/>
              </a:rPr>
              <a:t>style.css</a:t>
            </a:r>
            <a:r>
              <a:rPr lang="pt-BR" sz="3600" dirty="0">
                <a:latin typeface="Consolas"/>
                <a:cs typeface="Consolas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63484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3600" y="1426254"/>
            <a:ext cx="7924800" cy="982824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>
                <a:latin typeface="Consolas"/>
                <a:cs typeface="Consolas"/>
              </a:rPr>
              <a:t>seletor {propriedade: valor}</a:t>
            </a:r>
          </a:p>
          <a:p>
            <a:endParaRPr lang="pt-B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8031" y="183757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rgbClr val="DC9E1F"/>
                </a:solidFill>
              </a:rPr>
              <a:t>Exemplos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8031" y="2980578"/>
            <a:ext cx="7924800" cy="355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 err="1">
                <a:latin typeface="Consolas"/>
                <a:cs typeface="Consolas"/>
              </a:rPr>
              <a:t>body</a:t>
            </a:r>
            <a:r>
              <a:rPr lang="pt-BR" sz="2800" dirty="0">
                <a:latin typeface="Consolas"/>
                <a:cs typeface="Consolas"/>
              </a:rPr>
              <a:t> {color: </a:t>
            </a:r>
            <a:r>
              <a:rPr lang="pt-BR" sz="2800" dirty="0" err="1">
                <a:latin typeface="Consolas"/>
                <a:cs typeface="Consolas"/>
              </a:rPr>
              <a:t>black</a:t>
            </a:r>
            <a:r>
              <a:rPr lang="pt-BR" sz="2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pt-BR" sz="2800" dirty="0" err="1"/>
              <a:t>p</a:t>
            </a:r>
            <a:r>
              <a:rPr lang="pt-BR" sz="2800" dirty="0"/>
              <a:t> {</a:t>
            </a:r>
          </a:p>
          <a:p>
            <a:pPr marL="0" indent="0">
              <a:buNone/>
            </a:pPr>
            <a:r>
              <a:rPr lang="pt-BR" sz="2800" dirty="0" err="1"/>
              <a:t>text-align</a:t>
            </a:r>
            <a:r>
              <a:rPr lang="pt-BR" sz="2800" dirty="0"/>
              <a:t>: center;</a:t>
            </a:r>
          </a:p>
          <a:p>
            <a:pPr marL="0" indent="0">
              <a:buNone/>
            </a:pPr>
            <a:r>
              <a:rPr lang="pt-BR" sz="2800" dirty="0"/>
              <a:t>color: </a:t>
            </a:r>
            <a:r>
              <a:rPr lang="pt-BR" sz="2800" dirty="0" err="1"/>
              <a:t>black</a:t>
            </a:r>
            <a:r>
              <a:rPr lang="pt-BR" sz="2800" dirty="0"/>
              <a:t>;</a:t>
            </a:r>
          </a:p>
          <a:p>
            <a:pPr marL="0" indent="0">
              <a:buNone/>
            </a:pPr>
            <a:r>
              <a:rPr lang="pt-BR" sz="2800" dirty="0" err="1"/>
              <a:t>font-family</a:t>
            </a:r>
            <a:r>
              <a:rPr lang="pt-BR" sz="2800" dirty="0"/>
              <a:t>: </a:t>
            </a:r>
            <a:r>
              <a:rPr lang="pt-BR" sz="2800" dirty="0" err="1"/>
              <a:t>arial</a:t>
            </a:r>
            <a:r>
              <a:rPr lang="pt-BR" sz="2800" dirty="0"/>
              <a:t>;</a:t>
            </a:r>
          </a:p>
          <a:p>
            <a:pPr marL="0" indent="0">
              <a:buNone/>
            </a:pPr>
            <a:r>
              <a:rPr lang="pt-B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7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Agrupamento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/>
                <a:cs typeface="Consolas"/>
              </a:rPr>
              <a:t>h1,h2,h3,h4,h5,h6 </a:t>
            </a:r>
          </a:p>
          <a:p>
            <a:pPr marL="0" indent="0">
              <a:buNone/>
            </a:pPr>
            <a:r>
              <a:rPr lang="en-US" sz="3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nsolas"/>
                <a:cs typeface="Consolas"/>
              </a:rPr>
              <a:t>color: green</a:t>
            </a:r>
          </a:p>
          <a:p>
            <a:pPr marL="0" indent="0">
              <a:buNone/>
            </a:pPr>
            <a:r>
              <a:rPr lang="en-US" sz="3200" dirty="0">
                <a:latin typeface="Consolas"/>
                <a:cs typeface="Consolas"/>
              </a:rPr>
              <a:t>}</a:t>
            </a:r>
            <a:endParaRPr lang="pt-BR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097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Seletor </a:t>
            </a:r>
            <a:r>
              <a:rPr lang="pt-BR" dirty="0" err="1">
                <a:solidFill>
                  <a:srgbClr val="DC9E1F"/>
                </a:solidFill>
              </a:rPr>
              <a:t>Class</a:t>
            </a:r>
            <a:r>
              <a:rPr lang="pt-BR" dirty="0">
                <a:solidFill>
                  <a:srgbClr val="DC9E1F"/>
                </a:solidFill>
              </a:rPr>
              <a:t> (classes)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3600" y="1600200"/>
            <a:ext cx="7924800" cy="1473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err="1">
                <a:latin typeface="Consolas"/>
                <a:cs typeface="Consolas"/>
              </a:rPr>
              <a:t>p.right</a:t>
            </a:r>
            <a:r>
              <a:rPr lang="pt-BR" sz="2800" dirty="0">
                <a:latin typeface="Consolas"/>
                <a:cs typeface="Consolas"/>
              </a:rPr>
              <a:t> {</a:t>
            </a:r>
            <a:r>
              <a:rPr lang="pt-BR" sz="2800" dirty="0" err="1">
                <a:latin typeface="Consolas"/>
                <a:cs typeface="Consolas"/>
              </a:rPr>
              <a:t>text-align</a:t>
            </a:r>
            <a:r>
              <a:rPr lang="pt-BR" sz="2800" dirty="0">
                <a:latin typeface="Consolas"/>
                <a:cs typeface="Consolas"/>
              </a:rPr>
              <a:t>: </a:t>
            </a:r>
            <a:r>
              <a:rPr lang="pt-BR" sz="2800" dirty="0" err="1">
                <a:latin typeface="Consolas"/>
                <a:cs typeface="Consolas"/>
              </a:rPr>
              <a:t>right</a:t>
            </a:r>
            <a:r>
              <a:rPr lang="pt-BR" sz="2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pt-BR" sz="2800" dirty="0" err="1">
                <a:latin typeface="Consolas"/>
                <a:cs typeface="Consolas"/>
              </a:rPr>
              <a:t>p.center</a:t>
            </a:r>
            <a:r>
              <a:rPr lang="pt-BR" sz="2800" dirty="0">
                <a:latin typeface="Consolas"/>
                <a:cs typeface="Consolas"/>
              </a:rPr>
              <a:t> {</a:t>
            </a:r>
            <a:r>
              <a:rPr lang="pt-BR" sz="2800" dirty="0" err="1">
                <a:latin typeface="Consolas"/>
                <a:cs typeface="Consolas"/>
              </a:rPr>
              <a:t>text-align</a:t>
            </a:r>
            <a:r>
              <a:rPr lang="pt-BR" sz="2800" dirty="0">
                <a:latin typeface="Consolas"/>
                <a:cs typeface="Consolas"/>
              </a:rPr>
              <a:t>: center}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116945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nsolas"/>
                <a:cs typeface="Consolas"/>
              </a:rPr>
              <a:t>&lt;</a:t>
            </a:r>
            <a:r>
              <a:rPr lang="pt-BR" sz="2800" dirty="0" err="1">
                <a:latin typeface="Consolas"/>
                <a:cs typeface="Consolas"/>
              </a:rPr>
              <a:t>p</a:t>
            </a:r>
            <a:r>
              <a:rPr lang="pt-BR" sz="2800" dirty="0">
                <a:latin typeface="Consolas"/>
                <a:cs typeface="Consolas"/>
              </a:rPr>
              <a:t> </a:t>
            </a:r>
            <a:r>
              <a:rPr lang="pt-BR" sz="2800" dirty="0" err="1">
                <a:latin typeface="Consolas"/>
                <a:cs typeface="Consolas"/>
              </a:rPr>
              <a:t>class</a:t>
            </a:r>
            <a:r>
              <a:rPr lang="pt-BR" sz="2800" dirty="0">
                <a:latin typeface="Consolas"/>
                <a:cs typeface="Consolas"/>
              </a:rPr>
              <a:t>="</a:t>
            </a:r>
            <a:r>
              <a:rPr lang="pt-BR" sz="2800" dirty="0" err="1">
                <a:solidFill>
                  <a:srgbClr val="DC9E1F"/>
                </a:solidFill>
                <a:latin typeface="Consolas"/>
                <a:cs typeface="Consolas"/>
              </a:rPr>
              <a:t>right</a:t>
            </a:r>
            <a:r>
              <a:rPr lang="pt-BR" sz="2800" dirty="0">
                <a:latin typeface="Consolas"/>
                <a:cs typeface="Consolas"/>
              </a:rPr>
              <a:t>"&gt;</a:t>
            </a:r>
          </a:p>
          <a:p>
            <a:r>
              <a:rPr lang="pt-BR" sz="2800" dirty="0">
                <a:latin typeface="Consolas"/>
                <a:cs typeface="Consolas"/>
              </a:rPr>
              <a:t>Este parágrafo será alinhado à direita.</a:t>
            </a:r>
          </a:p>
          <a:p>
            <a:r>
              <a:rPr lang="pt-BR" sz="2800" dirty="0">
                <a:latin typeface="Consolas"/>
                <a:cs typeface="Consolas"/>
              </a:rPr>
              <a:t>&lt;/</a:t>
            </a:r>
            <a:r>
              <a:rPr lang="pt-BR" sz="2800" dirty="0" err="1">
                <a:latin typeface="Consolas"/>
                <a:cs typeface="Consolas"/>
              </a:rPr>
              <a:t>p</a:t>
            </a:r>
            <a:r>
              <a:rPr lang="pt-BR" sz="2800" dirty="0">
                <a:latin typeface="Consolas"/>
                <a:cs typeface="Consolas"/>
              </a:rPr>
              <a:t>&gt;</a:t>
            </a:r>
          </a:p>
          <a:p>
            <a:r>
              <a:rPr lang="pt-BR" sz="2800" dirty="0">
                <a:latin typeface="Consolas"/>
                <a:cs typeface="Consolas"/>
              </a:rPr>
              <a:t>&lt;</a:t>
            </a:r>
            <a:r>
              <a:rPr lang="pt-BR" sz="2800" dirty="0" err="1">
                <a:latin typeface="Consolas"/>
                <a:cs typeface="Consolas"/>
              </a:rPr>
              <a:t>p</a:t>
            </a:r>
            <a:r>
              <a:rPr lang="pt-BR" sz="2800" dirty="0">
                <a:latin typeface="Consolas"/>
                <a:cs typeface="Consolas"/>
              </a:rPr>
              <a:t> </a:t>
            </a:r>
            <a:r>
              <a:rPr lang="pt-BR" sz="2800" dirty="0" err="1">
                <a:latin typeface="Consolas"/>
                <a:cs typeface="Consolas"/>
              </a:rPr>
              <a:t>class</a:t>
            </a:r>
            <a:r>
              <a:rPr lang="pt-BR" sz="2800" dirty="0">
                <a:latin typeface="Consolas"/>
                <a:cs typeface="Consolas"/>
              </a:rPr>
              <a:t>="</a:t>
            </a:r>
            <a:r>
              <a:rPr lang="pt-BR" sz="2800" dirty="0">
                <a:solidFill>
                  <a:srgbClr val="DC9E1F"/>
                </a:solidFill>
                <a:latin typeface="Consolas"/>
                <a:cs typeface="Consolas"/>
              </a:rPr>
              <a:t>center</a:t>
            </a:r>
            <a:r>
              <a:rPr lang="pt-BR" sz="2800" dirty="0">
                <a:latin typeface="Consolas"/>
                <a:cs typeface="Consolas"/>
              </a:rPr>
              <a:t>"&gt;</a:t>
            </a:r>
          </a:p>
          <a:p>
            <a:r>
              <a:rPr lang="pt-BR" sz="2800" dirty="0">
                <a:latin typeface="Consolas"/>
                <a:cs typeface="Consolas"/>
              </a:rPr>
              <a:t>Este parágrafo será centralizado.</a:t>
            </a:r>
          </a:p>
          <a:p>
            <a:r>
              <a:rPr lang="pt-BR" sz="2800" dirty="0">
                <a:latin typeface="Consolas"/>
                <a:cs typeface="Consolas"/>
              </a:rPr>
              <a:t>&lt;/</a:t>
            </a:r>
            <a:r>
              <a:rPr lang="pt-BR" sz="2800" dirty="0" err="1">
                <a:latin typeface="Consolas"/>
                <a:cs typeface="Consolas"/>
              </a:rPr>
              <a:t>p</a:t>
            </a:r>
            <a:r>
              <a:rPr lang="pt-BR" sz="2800" dirty="0"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97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DC9E1F"/>
                </a:solidFill>
              </a:rPr>
              <a:t>Seletor de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3600" y="1731636"/>
            <a:ext cx="7924800" cy="997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latin typeface="Consolas"/>
                <a:cs typeface="Consolas"/>
              </a:rPr>
              <a:t>.center {</a:t>
            </a:r>
            <a:r>
              <a:rPr lang="pt-BR" sz="3200" dirty="0" err="1">
                <a:latin typeface="Consolas"/>
                <a:cs typeface="Consolas"/>
              </a:rPr>
              <a:t>text-align</a:t>
            </a:r>
            <a:r>
              <a:rPr lang="pt-BR" sz="3200" dirty="0">
                <a:latin typeface="Consolas"/>
                <a:cs typeface="Consolas"/>
              </a:rPr>
              <a:t>: center}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6942" y="2786611"/>
            <a:ext cx="84762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Consolas"/>
                <a:cs typeface="Consolas"/>
              </a:rPr>
              <a:t>&lt;h1 </a:t>
            </a:r>
            <a:r>
              <a:rPr lang="pt-BR" sz="2800" dirty="0" err="1">
                <a:latin typeface="Consolas"/>
                <a:cs typeface="Consolas"/>
              </a:rPr>
              <a:t>class</a:t>
            </a:r>
            <a:r>
              <a:rPr lang="pt-BR" sz="2800" dirty="0">
                <a:latin typeface="Consolas"/>
                <a:cs typeface="Consolas"/>
              </a:rPr>
              <a:t>="center"&gt;</a:t>
            </a:r>
          </a:p>
          <a:p>
            <a:r>
              <a:rPr lang="pt-BR" sz="2800" dirty="0">
                <a:latin typeface="Consolas"/>
                <a:cs typeface="Consolas"/>
              </a:rPr>
              <a:t>  Este título será centralizado</a:t>
            </a:r>
          </a:p>
          <a:p>
            <a:r>
              <a:rPr lang="pt-BR" sz="2800" dirty="0">
                <a:latin typeface="Consolas"/>
                <a:cs typeface="Consolas"/>
              </a:rPr>
              <a:t>&lt;/h1&gt;</a:t>
            </a:r>
          </a:p>
          <a:p>
            <a:r>
              <a:rPr lang="pt-BR" sz="2800" dirty="0">
                <a:latin typeface="Consolas"/>
                <a:cs typeface="Consolas"/>
              </a:rPr>
              <a:t>&lt;</a:t>
            </a:r>
            <a:r>
              <a:rPr lang="pt-BR" sz="2800" dirty="0" err="1">
                <a:latin typeface="Consolas"/>
                <a:cs typeface="Consolas"/>
              </a:rPr>
              <a:t>p</a:t>
            </a:r>
            <a:r>
              <a:rPr lang="pt-BR" sz="2800" dirty="0">
                <a:latin typeface="Consolas"/>
                <a:cs typeface="Consolas"/>
              </a:rPr>
              <a:t> </a:t>
            </a:r>
            <a:r>
              <a:rPr lang="pt-BR" sz="2800" dirty="0" err="1">
                <a:latin typeface="Consolas"/>
                <a:cs typeface="Consolas"/>
              </a:rPr>
              <a:t>class</a:t>
            </a:r>
            <a:r>
              <a:rPr lang="pt-BR" sz="2800" dirty="0">
                <a:latin typeface="Consolas"/>
                <a:cs typeface="Consolas"/>
              </a:rPr>
              <a:t>="center"&gt;</a:t>
            </a:r>
          </a:p>
          <a:p>
            <a:r>
              <a:rPr lang="pt-BR" sz="2800" dirty="0">
                <a:latin typeface="Consolas"/>
                <a:cs typeface="Consolas"/>
              </a:rPr>
              <a:t>  Este parágrafo será também centralizado.</a:t>
            </a:r>
          </a:p>
          <a:p>
            <a:r>
              <a:rPr lang="pt-BR" sz="2800" dirty="0">
                <a:latin typeface="Consolas"/>
                <a:cs typeface="Consolas"/>
              </a:rPr>
              <a:t>&lt;/</a:t>
            </a:r>
            <a:r>
              <a:rPr lang="pt-BR" sz="2800" dirty="0" err="1">
                <a:latin typeface="Consolas"/>
                <a:cs typeface="Consolas"/>
              </a:rPr>
              <a:t>p</a:t>
            </a:r>
            <a:r>
              <a:rPr lang="pt-BR" sz="2800" dirty="0">
                <a:latin typeface="Consolas"/>
                <a:cs typeface="Consolas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305222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5547</TotalTime>
  <Words>844</Words>
  <Application>Microsoft Office PowerPoint</Application>
  <PresentationFormat>Widescreen</PresentationFormat>
  <Paragraphs>246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Cambria</vt:lpstr>
      <vt:lpstr>Consolas</vt:lpstr>
      <vt:lpstr>ＭＳ 明朝</vt:lpstr>
      <vt:lpstr>Times New Roman</vt:lpstr>
      <vt:lpstr>Verdana</vt:lpstr>
      <vt:lpstr>Horizon</vt:lpstr>
      <vt:lpstr>Programação para internet II</vt:lpstr>
      <vt:lpstr>INTRODUÇÃO AO CSS3</vt:lpstr>
      <vt:lpstr>CSS INLINE</vt:lpstr>
      <vt:lpstr>CSS INTERNO</vt:lpstr>
      <vt:lpstr>CSS Externo</vt:lpstr>
      <vt:lpstr>Sintaxe</vt:lpstr>
      <vt:lpstr>Agrupamento</vt:lpstr>
      <vt:lpstr>Seletor Class (classes)</vt:lpstr>
      <vt:lpstr>Seletor de classe</vt:lpstr>
      <vt:lpstr>SELETOR ID</vt:lpstr>
      <vt:lpstr>Propriedades de texto</vt:lpstr>
      <vt:lpstr>Propriedades de fonte</vt:lpstr>
      <vt:lpstr>Propriedades de margem</vt:lpstr>
      <vt:lpstr>Propriedades de enchimento</vt:lpstr>
      <vt:lpstr>Propriedades de lista</vt:lpstr>
      <vt:lpstr>Propriedades de tamanho</vt:lpstr>
      <vt:lpstr>Propriedades de Classificação</vt:lpstr>
      <vt:lpstr>Propriedades de posicionamento</vt:lpstr>
      <vt:lpstr>PSEUDO-CLASSES</vt:lpstr>
      <vt:lpstr>FRAMEWORKS CSS</vt:lpstr>
      <vt:lpstr>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Eletiva II</dc:title>
  <dc:creator>Joao Carlos</dc:creator>
  <cp:lastModifiedBy>Joao Lima</cp:lastModifiedBy>
  <cp:revision>194</cp:revision>
  <dcterms:created xsi:type="dcterms:W3CDTF">2014-02-13T12:47:50Z</dcterms:created>
  <dcterms:modified xsi:type="dcterms:W3CDTF">2017-03-23T20:49:22Z</dcterms:modified>
</cp:coreProperties>
</file>