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W5tkCn5s64wFVe4B5mKU1Veh1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93524B-88DA-41F0-B75B-0D8E4013E98E}">
  <a:tblStyle styleId="{3193524B-88DA-41F0-B75B-0D8E4013E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1f8db3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1f8db3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075c09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075c09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075c09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075c09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075c09a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075c09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1f8db318_2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541f8db31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1f8db3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1f8db3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1f8db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1f8db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1f8db3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1f8db3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PIB per cápita de la Comunidad de Madrid por municipios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Técnicas de Clasificación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Antonio Pascual - Daniel Corral - Diego Senso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5825" y="0"/>
            <a:ext cx="1068175" cy="10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541f8db31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24" y="864975"/>
            <a:ext cx="6047199" cy="3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541f8db31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25" y="4326075"/>
            <a:ext cx="72961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541f8db318_0_7"/>
          <p:cNvSpPr txBox="1"/>
          <p:nvPr/>
        </p:nvSpPr>
        <p:spPr>
          <a:xfrm>
            <a:off x="722325" y="186800"/>
            <a:ext cx="7671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4.1. Modelo de regresión lineal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ac075c09a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75" y="1559025"/>
            <a:ext cx="6605975" cy="28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ac075c09a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850" y="772100"/>
            <a:ext cx="5784618" cy="8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ac075c09ab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175" y="4310325"/>
            <a:ext cx="6605976" cy="4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ac075c09ab_0_29"/>
          <p:cNvSpPr txBox="1"/>
          <p:nvPr/>
        </p:nvSpPr>
        <p:spPr>
          <a:xfrm>
            <a:off x="722325" y="186800"/>
            <a:ext cx="7671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4.1. Nuevo m</a:t>
            </a: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odelo de regresión lineal (stepAIC)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311700" y="11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4.2. Análisis lineal discriminante (LDA)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691688"/>
            <a:ext cx="64865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00" y="1474788"/>
            <a:ext cx="6676589" cy="354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075c09ab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c075c09ab_0_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c075c09ab_0_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ac075c09a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075c09ab_0_37"/>
          <p:cNvSpPr txBox="1"/>
          <p:nvPr>
            <p:ph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4.3. Análisis lineal Cuadrático (QDA)</a:t>
            </a:r>
            <a:endParaRPr/>
          </a:p>
        </p:txBody>
      </p:sp>
      <p:sp>
        <p:nvSpPr>
          <p:cNvPr id="159" name="Google Shape;159;gac075c09ab_0_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c075c09ab_0_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ac075c09a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3"/>
            <a:ext cx="9144001" cy="380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ac075c09ab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688" y="3934413"/>
            <a:ext cx="64865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1f8db318_2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s">
                <a:solidFill>
                  <a:srgbClr val="FFFFFF"/>
                </a:solidFill>
              </a:rPr>
              <a:t>LDA: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s">
                <a:solidFill>
                  <a:srgbClr val="FFFFFF"/>
                </a:solidFill>
              </a:rPr>
              <a:t>QDA: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g541f8db318_2_15"/>
          <p:cNvSpPr txBox="1"/>
          <p:nvPr>
            <p:ph type="title"/>
          </p:nvPr>
        </p:nvSpPr>
        <p:spPr>
          <a:xfrm>
            <a:off x="311700" y="23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5. Matriz de Confusión y Precisión de los modelos</a:t>
            </a:r>
            <a:endParaRPr/>
          </a:p>
        </p:txBody>
      </p:sp>
      <p:sp>
        <p:nvSpPr>
          <p:cNvPr id="169" name="Google Shape;169;g541f8db318_2_15"/>
          <p:cNvSpPr txBox="1"/>
          <p:nvPr/>
        </p:nvSpPr>
        <p:spPr>
          <a:xfrm>
            <a:off x="4047325" y="1554863"/>
            <a:ext cx="33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Precisión: 38,89 %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g541f8db318_2_15"/>
          <p:cNvSpPr txBox="1"/>
          <p:nvPr/>
        </p:nvSpPr>
        <p:spPr>
          <a:xfrm>
            <a:off x="4047325" y="3747100"/>
            <a:ext cx="33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Precisión: 41,67 %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1" name="Google Shape;171;g541f8db318_2_15"/>
          <p:cNvGraphicFramePr/>
          <p:nvPr/>
        </p:nvGraphicFramePr>
        <p:xfrm>
          <a:off x="1884725" y="74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{3193524B-88DA-41F0-B75B-0D8E4013E98E}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g541f8db318_2_15"/>
          <p:cNvGraphicFramePr/>
          <p:nvPr/>
        </p:nvGraphicFramePr>
        <p:xfrm>
          <a:off x="1845963" y="300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{3193524B-88DA-41F0-B75B-0D8E4013E98E}</a:tableStyleId>
              </a:tblPr>
              <a:tblGrid>
                <a:gridCol w="382850"/>
                <a:gridCol w="402225"/>
                <a:gridCol w="402225"/>
                <a:gridCol w="402225"/>
                <a:gridCol w="402225"/>
              </a:tblGrid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g541f8db318_2_15"/>
          <p:cNvSpPr txBox="1"/>
          <p:nvPr/>
        </p:nvSpPr>
        <p:spPr>
          <a:xfrm>
            <a:off x="7077900" y="3965100"/>
            <a:ext cx="20661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Train = 80%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Test = 20%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174675" y="299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6. Gráficos de partición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25" y="2992900"/>
            <a:ext cx="2809875" cy="1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225" y="1017724"/>
            <a:ext cx="2809875" cy="18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550" y="1017725"/>
            <a:ext cx="2818584" cy="1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550" y="2992900"/>
            <a:ext cx="2818575" cy="1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7. Conclusiones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490525" y="1191275"/>
            <a:ext cx="83418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Char char="❖"/>
            </a:pPr>
            <a:r>
              <a:rPr lang="e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Varias variables presentan una buena calidad para explicar la Y.</a:t>
            </a:r>
            <a:endParaRPr b="0" i="0" sz="19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❖"/>
            </a:pPr>
            <a:r>
              <a:rPr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correlación con el PIB per cápita, en general, no es elevada.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❖"/>
            </a:pPr>
            <a:r>
              <a:rPr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precisión es reducida al tener una categórica de 4 valores posibles.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❖"/>
            </a:pPr>
            <a:r>
              <a:rPr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Variable binaria &lt;- Precisión aumenta hasta casi el 90%.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❖"/>
            </a:pPr>
            <a:r>
              <a:rPr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Recomendaciones para completar el estudio.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¡Muchas gracias por su atención!</a:t>
            </a:r>
            <a:endParaRPr/>
          </a:p>
        </p:txBody>
      </p:sp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~FIN~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21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623400" y="78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y variables incluidas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Resumen del dataset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Distribución del PIB per cápita en la Comunidad de Madrid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Quartiles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de las variables.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Representación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Realización modelos.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lineal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LDA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QDA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 de Confusión y Precisión de los modelos.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Gráficos de partición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2200"/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780700" y="2982125"/>
            <a:ext cx="3567850" cy="237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271375" y="43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/>
              <a:t>Dataset y variables incluidas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FFFFF"/>
                </a:solidFill>
              </a:rPr>
              <a:t>Variable explicada: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s">
                <a:solidFill>
                  <a:srgbClr val="FFFFFF"/>
                </a:solidFill>
              </a:rPr>
              <a:t>PIB per cápita &lt;- PIB categórica (4 grupos)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FFFFF"/>
                </a:solidFill>
              </a:rPr>
              <a:t>Variables explicativas: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4898100" y="2177250"/>
            <a:ext cx="3934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gricultura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Energía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Construcción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Hostelería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Finanzas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Otros (sectores)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Natalidad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015800" y="2177250"/>
            <a:ext cx="41922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mpadronados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Afiliados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Declaraciones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Catastro: valor construcción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Turismos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Distancia capital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1.1. Resumen del Dataset</a:t>
            </a:r>
            <a:endParaRPr/>
          </a:p>
        </p:txBody>
      </p:sp>
      <p:pic>
        <p:nvPicPr>
          <p:cNvPr id="82" name="Google Shape;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8" y="3319375"/>
            <a:ext cx="8782123" cy="12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/>
          <p:nvPr/>
        </p:nvSpPr>
        <p:spPr>
          <a:xfrm>
            <a:off x="510775" y="691700"/>
            <a:ext cx="68124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9"/>
          <p:cNvSpPr txBox="1"/>
          <p:nvPr>
            <p:ph idx="4294967295" type="body"/>
          </p:nvPr>
        </p:nvSpPr>
        <p:spPr>
          <a:xfrm>
            <a:off x="181000" y="863550"/>
            <a:ext cx="8782200" cy="233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FFFFF"/>
                </a:solidFill>
              </a:rPr>
              <a:t>Dataset compuesto por 179 observaciones: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15 variables explicativas (excluimos municipios).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Fuente: Instituto de Estadística de la Comunidad de Madrid.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Creamos PIB categórica en 4 grupos: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Grupo 1: Rango de PIB entre 7334 - 14234.5.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Grupo 2: Rango de PIB entre 14264.5 - 19288.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Grupo 3: Rango de PIB entre 19288 - 27492.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Grupo 4: Rango de PIB entre 27492 - 83698.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575" y="855025"/>
            <a:ext cx="2177613" cy="236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242000" y="2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2. Distribución del PIB per cápita (€) en la C.Madrid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00" y="947325"/>
            <a:ext cx="4380360" cy="2985375"/>
          </a:xfrm>
          <a:prstGeom prst="rect">
            <a:avLst/>
          </a:prstGeom>
          <a:noFill/>
          <a:ln>
            <a:noFill/>
          </a:ln>
          <a:effectLst>
            <a:outerShdw blurRad="500063" rotWithShape="0" algn="bl">
              <a:srgbClr val="000000">
                <a:alpha val="74000"/>
              </a:srgbClr>
            </a:outerShdw>
          </a:effectLst>
        </p:spPr>
      </p:pic>
      <p:pic>
        <p:nvPicPr>
          <p:cNvPr id="92" name="Google Shape;9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175" y="4247177"/>
            <a:ext cx="6110250" cy="4997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8"/>
          <p:cNvGraphicFramePr/>
          <p:nvPr/>
        </p:nvGraphicFramePr>
        <p:xfrm>
          <a:off x="6036375" y="9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{3193524B-88DA-41F0-B75B-0D8E4013E98E}</a:tableStyleId>
              </a:tblPr>
              <a:tblGrid>
                <a:gridCol w="1158300"/>
                <a:gridCol w="1035850"/>
              </a:tblGrid>
              <a:tr h="5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Obs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179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Mínimo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7334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Mediana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19288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Media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23176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Máximo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83698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1f8db318_0_17"/>
          <p:cNvSpPr txBox="1"/>
          <p:nvPr>
            <p:ph type="title"/>
          </p:nvPr>
        </p:nvSpPr>
        <p:spPr>
          <a:xfrm>
            <a:off x="311700" y="49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Análisis de las variables</a:t>
            </a:r>
            <a:endParaRPr/>
          </a:p>
        </p:txBody>
      </p:sp>
      <p:pic>
        <p:nvPicPr>
          <p:cNvPr id="99" name="Google Shape;99;g541f8db31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75" y="1209275"/>
            <a:ext cx="1782675" cy="30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541f8db31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600" y="1209275"/>
            <a:ext cx="6165151" cy="30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41f8db318_0_17"/>
          <p:cNvSpPr/>
          <p:nvPr/>
        </p:nvSpPr>
        <p:spPr>
          <a:xfrm>
            <a:off x="4168025" y="1918725"/>
            <a:ext cx="225600" cy="19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41f8db318_0_17"/>
          <p:cNvSpPr/>
          <p:nvPr/>
        </p:nvSpPr>
        <p:spPr>
          <a:xfrm>
            <a:off x="4168025" y="2796700"/>
            <a:ext cx="225600" cy="19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41f8db318_0_17"/>
          <p:cNvSpPr txBox="1"/>
          <p:nvPr/>
        </p:nvSpPr>
        <p:spPr>
          <a:xfrm>
            <a:off x="154300" y="4288925"/>
            <a:ext cx="1450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* La </a:t>
            </a:r>
            <a:r>
              <a:rPr b="1" lang="es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Hiruela</a:t>
            </a:r>
            <a:endParaRPr b="1" sz="11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g541f8db318_0_17"/>
          <p:cNvSpPr txBox="1"/>
          <p:nvPr/>
        </p:nvSpPr>
        <p:spPr>
          <a:xfrm>
            <a:off x="4327650" y="1756800"/>
            <a:ext cx="4887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1f8db31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541f8db3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1f8db318_0_24"/>
          <p:cNvSpPr txBox="1"/>
          <p:nvPr>
            <p:ph type="title"/>
          </p:nvPr>
        </p:nvSpPr>
        <p:spPr>
          <a:xfrm>
            <a:off x="311688" y="13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3.2. Correlación entre variables</a:t>
            </a:r>
            <a:endParaRPr/>
          </a:p>
        </p:txBody>
      </p:sp>
      <p:pic>
        <p:nvPicPr>
          <p:cNvPr id="116" name="Google Shape;116;g541f8db318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74" y="743625"/>
            <a:ext cx="5647474" cy="41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541f8db318_0_24"/>
          <p:cNvSpPr/>
          <p:nvPr/>
        </p:nvSpPr>
        <p:spPr>
          <a:xfrm>
            <a:off x="1991300" y="4063200"/>
            <a:ext cx="4812900" cy="2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4. Realización de modelos</a:t>
            </a:r>
            <a:endParaRPr/>
          </a:p>
        </p:txBody>
      </p:sp>
      <p:sp>
        <p:nvSpPr>
          <p:cNvPr id="123" name="Google Shape;123;p6"/>
          <p:cNvSpPr txBox="1"/>
          <p:nvPr>
            <p:ph idx="2" type="body"/>
          </p:nvPr>
        </p:nvSpPr>
        <p:spPr>
          <a:xfrm>
            <a:off x="5793625" y="10626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s" sz="2000"/>
              <a:t>Modelo lineal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Modelo LDA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Modelo QDA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Precisión</a:t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