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8.png" ContentType="image/png"/>
  <Override PartName="/ppt/media/image17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CL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Pulse para desplazar la diapositiva</a:t>
            </a:r>
            <a:endParaRPr b="0" lang="es-CL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las notas</a:t>
            </a:r>
            <a:endParaRPr b="0" lang="es-C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5F8D84C-F472-4CA0-8E0E-C3B4B4381C7B}" type="slidenum">
              <a:rPr b="0" lang="es-C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6249AD-7A4A-4204-B446-F680E492593B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3212C7-9294-4A17-8D37-9E17E1BE3FE1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1B7EE3-F943-4086-9EFD-0EF4EBABEE37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C11160-201F-480E-BCF8-1D941C3682C5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197435-41AF-4679-996F-835684582345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EB32C8-E0FB-4C70-87DA-F480F74A5E58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A450A2-433A-4046-8A4E-6DB34E316E9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&lt;número&gt;</a:t>
            </a:fld>
            <a:endParaRPr b="0" lang="es-CL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Pulse para editar el formato del texto de título</a:t>
            </a:r>
            <a:endParaRPr b="0" lang="es-CL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Pulse para editar el formato de texto del esquema</a:t>
            </a:r>
            <a:endParaRPr b="0" lang="es-CL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 del esquema</a:t>
            </a:r>
            <a:endParaRPr b="0" lang="es-CL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 del esquema</a:t>
            </a:r>
            <a:endParaRPr b="0" lang="es-CL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 del esquema</a:t>
            </a:r>
            <a:endParaRPr b="0" lang="es-CL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 del esquema</a:t>
            </a:r>
            <a:endParaRPr b="0" lang="es-CL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Sexto nivel del esquema</a:t>
            </a:r>
            <a:endParaRPr b="0" lang="es-CL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Séptimo nivel del esquema</a:t>
            </a:r>
            <a:endParaRPr b="0" lang="es-CL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3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Image 1" descr="preencoded.png"/>
          <p:cNvPicPr/>
          <p:nvPr/>
        </p:nvPicPr>
        <p:blipFill>
          <a:blip r:embed="rId2"/>
          <a:stretch/>
        </p:blipFill>
        <p:spPr>
          <a:xfrm>
            <a:off x="6715080" y="285840"/>
            <a:ext cx="2142720" cy="52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Text 0"/>
          <p:cNvSpPr/>
          <p:nvPr/>
        </p:nvSpPr>
        <p:spPr>
          <a:xfrm>
            <a:off x="285840" y="1959120"/>
            <a:ext cx="15933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70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Proyecto </a:t>
            </a:r>
            <a:endParaRPr b="0" lang="es-CL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Text 1"/>
          <p:cNvSpPr/>
          <p:nvPr/>
        </p:nvSpPr>
        <p:spPr>
          <a:xfrm>
            <a:off x="1879560" y="1959120"/>
            <a:ext cx="59508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700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InA</a:t>
            </a:r>
            <a:endParaRPr b="0" lang="es-CL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Text 2"/>
          <p:cNvSpPr/>
          <p:nvPr/>
        </p:nvSpPr>
        <p:spPr>
          <a:xfrm>
            <a:off x="2475000" y="1959120"/>
            <a:ext cx="975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70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:</a:t>
            </a:r>
            <a:endParaRPr b="0" lang="es-CL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Text 3"/>
          <p:cNvSpPr/>
          <p:nvPr/>
        </p:nvSpPr>
        <p:spPr>
          <a:xfrm>
            <a:off x="285840" y="2593080"/>
            <a:ext cx="857232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58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Asistente Virtual Inteligente</a:t>
            </a:r>
            <a:endParaRPr b="0" lang="es-CL" sz="15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Text 4"/>
          <p:cNvSpPr/>
          <p:nvPr/>
        </p:nvSpPr>
        <p:spPr>
          <a:xfrm>
            <a:off x="285840" y="3178800"/>
            <a:ext cx="857232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Proyecto de Título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Text 5"/>
          <p:cNvSpPr/>
          <p:nvPr/>
        </p:nvSpPr>
        <p:spPr>
          <a:xfrm>
            <a:off x="285840" y="3378960"/>
            <a:ext cx="857232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Ingeniería en Informática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Text 6"/>
          <p:cNvSpPr/>
          <p:nvPr/>
        </p:nvSpPr>
        <p:spPr>
          <a:xfrm>
            <a:off x="285840" y="3579120"/>
            <a:ext cx="857232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Duoc UC - Sede Plaza Norte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Text 7"/>
          <p:cNvSpPr/>
          <p:nvPr/>
        </p:nvSpPr>
        <p:spPr>
          <a:xfrm>
            <a:off x="285840" y="4071960"/>
            <a:ext cx="234540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Presentado por: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8"/>
          <p:cNvSpPr/>
          <p:nvPr/>
        </p:nvSpPr>
        <p:spPr>
          <a:xfrm>
            <a:off x="285840" y="4286160"/>
            <a:ext cx="234540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Diego Pinto - die.pintob@duocuc.cl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9"/>
          <p:cNvSpPr/>
          <p:nvPr/>
        </p:nvSpPr>
        <p:spPr>
          <a:xfrm>
            <a:off x="285840" y="4500720"/>
            <a:ext cx="234540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Jorge Arias - jorg.ariasc@duocuc.cl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" name="Image 1" descr="preencoded.png"/>
          <p:cNvPicPr/>
          <p:nvPr/>
        </p:nvPicPr>
        <p:blipFill>
          <a:blip r:embed="rId2"/>
          <a:stretch/>
        </p:blipFill>
        <p:spPr>
          <a:xfrm>
            <a:off x="7786800" y="285840"/>
            <a:ext cx="1071360" cy="26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Text 0"/>
          <p:cNvSpPr/>
          <p:nvPr/>
        </p:nvSpPr>
        <p:spPr>
          <a:xfrm>
            <a:off x="285840" y="285840"/>
            <a:ext cx="33350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49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Problemática Identificada</a:t>
            </a:r>
            <a:endParaRPr b="0" lang="es-CL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" name="Image 2" descr="preencoded.png"/>
          <p:cNvPicPr/>
          <p:nvPr/>
        </p:nvPicPr>
        <p:blipFill>
          <a:blip r:embed="rId3"/>
          <a:stretch/>
        </p:blipFill>
        <p:spPr>
          <a:xfrm>
            <a:off x="285840" y="127152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Text 1"/>
          <p:cNvSpPr/>
          <p:nvPr/>
        </p:nvSpPr>
        <p:spPr>
          <a:xfrm>
            <a:off x="564480" y="1257480"/>
            <a:ext cx="37929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Alto volumen de consultas recurrentes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2"/>
          <p:cNvSpPr/>
          <p:nvPr/>
        </p:nvSpPr>
        <p:spPr>
          <a:xfrm>
            <a:off x="564480" y="1457280"/>
            <a:ext cx="37929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El Punto Estudiantil gestiona numerosas consultas repetitivas sobre horarios, TNE, y trámites administrativos.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" name="Image 3" descr="preencoded.png"/>
          <p:cNvPicPr/>
          <p:nvPr/>
        </p:nvPicPr>
        <p:blipFill>
          <a:blip r:embed="rId4"/>
          <a:stretch/>
        </p:blipFill>
        <p:spPr>
          <a:xfrm>
            <a:off x="285840" y="201456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Text 3"/>
          <p:cNvSpPr/>
          <p:nvPr/>
        </p:nvSpPr>
        <p:spPr>
          <a:xfrm>
            <a:off x="564480" y="2000160"/>
            <a:ext cx="37929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Saturación en horarios pico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Text 4"/>
          <p:cNvSpPr/>
          <p:nvPr/>
        </p:nvSpPr>
        <p:spPr>
          <a:xfrm>
            <a:off x="564480" y="2200320"/>
            <a:ext cx="37929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Tiempos de espera prolongados durante períodos de alta demanda y disponibilidad limitada del personal.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Image 4" descr="preencoded.png"/>
          <p:cNvPicPr/>
          <p:nvPr/>
        </p:nvPicPr>
        <p:blipFill>
          <a:blip r:embed="rId5"/>
          <a:stretch/>
        </p:blipFill>
        <p:spPr>
          <a:xfrm>
            <a:off x="285840" y="275760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Text 5"/>
          <p:cNvSpPr/>
          <p:nvPr/>
        </p:nvSpPr>
        <p:spPr>
          <a:xfrm>
            <a:off x="564480" y="2743200"/>
            <a:ext cx="37929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Barreras de accesibilidad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Text 6"/>
          <p:cNvSpPr/>
          <p:nvPr/>
        </p:nvSpPr>
        <p:spPr>
          <a:xfrm>
            <a:off x="564480" y="2943360"/>
            <a:ext cx="37929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Dificultades para estudiantes con discapacidades o limitaciones con el idioma español.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" name="Image 5" descr="preencoded.png"/>
          <p:cNvPicPr/>
          <p:nvPr/>
        </p:nvPicPr>
        <p:blipFill>
          <a:blip r:embed="rId6"/>
          <a:stretch/>
        </p:blipFill>
        <p:spPr>
          <a:xfrm>
            <a:off x="285840" y="3500280"/>
            <a:ext cx="14976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Text 7"/>
          <p:cNvSpPr/>
          <p:nvPr/>
        </p:nvSpPr>
        <p:spPr>
          <a:xfrm>
            <a:off x="542880" y="3486240"/>
            <a:ext cx="38145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Limitaciones de horario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Text 8"/>
          <p:cNvSpPr/>
          <p:nvPr/>
        </p:nvSpPr>
        <p:spPr>
          <a:xfrm>
            <a:off x="542880" y="3686040"/>
            <a:ext cx="38145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Falta de atención fuera del horario laboral del personal administrativo.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7"/>
          <a:stretch/>
        </p:blipFill>
        <p:spPr>
          <a:xfrm>
            <a:off x="5040000" y="689400"/>
            <a:ext cx="3095280" cy="3990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Image 1" descr="preencoded.png"/>
          <p:cNvPicPr/>
          <p:nvPr/>
        </p:nvPicPr>
        <p:blipFill>
          <a:blip r:embed="rId2"/>
          <a:stretch/>
        </p:blipFill>
        <p:spPr>
          <a:xfrm>
            <a:off x="7786800" y="285840"/>
            <a:ext cx="1071360" cy="26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Text 0"/>
          <p:cNvSpPr/>
          <p:nvPr/>
        </p:nvSpPr>
        <p:spPr>
          <a:xfrm>
            <a:off x="285840" y="285840"/>
            <a:ext cx="246456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49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Solución Propuesta</a:t>
            </a:r>
            <a:endParaRPr b="0" lang="es-CL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Text 1"/>
          <p:cNvSpPr/>
          <p:nvPr/>
        </p:nvSpPr>
        <p:spPr>
          <a:xfrm>
            <a:off x="285840" y="1578600"/>
            <a:ext cx="39636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InA</a:t>
            </a: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Text 2"/>
          <p:cNvSpPr/>
          <p:nvPr/>
        </p:nvSpPr>
        <p:spPr>
          <a:xfrm>
            <a:off x="682560" y="1578600"/>
            <a:ext cx="224856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: Intelligent Assistant</a:t>
            </a:r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Text 3"/>
          <p:cNvSpPr/>
          <p:nvPr/>
        </p:nvSpPr>
        <p:spPr>
          <a:xfrm>
            <a:off x="285840" y="2050200"/>
            <a:ext cx="40716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Asistente virtual inteligente instalado en un kiosco interactivo ubicado dentro o cerca del Punto Estudiantil. 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Image 2" descr="preencoded.png"/>
          <p:cNvPicPr/>
          <p:nvPr/>
        </p:nvPicPr>
        <p:blipFill>
          <a:blip r:embed="rId3"/>
          <a:stretch/>
        </p:blipFill>
        <p:spPr>
          <a:xfrm>
            <a:off x="285840" y="2721600"/>
            <a:ext cx="178200" cy="14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Text 4"/>
          <p:cNvSpPr/>
          <p:nvPr/>
        </p:nvSpPr>
        <p:spPr>
          <a:xfrm>
            <a:off x="571680" y="2693160"/>
            <a:ext cx="262224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Interfaz conversacional intuitiva y amigable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Image 3" descr="preencoded.png"/>
          <p:cNvPicPr/>
          <p:nvPr/>
        </p:nvPicPr>
        <p:blipFill>
          <a:blip r:embed="rId4"/>
          <a:stretch/>
        </p:blipFill>
        <p:spPr>
          <a:xfrm>
            <a:off x="285840" y="3029040"/>
            <a:ext cx="142560" cy="14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Text 5"/>
          <p:cNvSpPr/>
          <p:nvPr/>
        </p:nvSpPr>
        <p:spPr>
          <a:xfrm>
            <a:off x="535680" y="3000240"/>
            <a:ext cx="266292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Disponible 24/7 para consultas estudiantiles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6" name="Image 4" descr="preencoded.png"/>
          <p:cNvPicPr/>
          <p:nvPr/>
        </p:nvPicPr>
        <p:blipFill>
          <a:blip r:embed="rId5"/>
          <a:stretch/>
        </p:blipFill>
        <p:spPr>
          <a:xfrm>
            <a:off x="285840" y="3336120"/>
            <a:ext cx="106920" cy="14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Text 6"/>
          <p:cNvSpPr/>
          <p:nvPr/>
        </p:nvSpPr>
        <p:spPr>
          <a:xfrm>
            <a:off x="500040" y="3307680"/>
            <a:ext cx="219744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Ubicación estratégica de fácil acceso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8" name="Image 5" descr="preencoded.png"/>
          <p:cNvPicPr/>
          <p:nvPr/>
        </p:nvPicPr>
        <p:blipFill>
          <a:blip r:embed="rId6"/>
          <a:stretch/>
        </p:blipFill>
        <p:spPr>
          <a:xfrm>
            <a:off x="285840" y="3643200"/>
            <a:ext cx="142560" cy="14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Text 7"/>
          <p:cNvSpPr/>
          <p:nvPr/>
        </p:nvSpPr>
        <p:spPr>
          <a:xfrm>
            <a:off x="535680" y="3614760"/>
            <a:ext cx="2601360" cy="1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Basado en tecnología de Machine Learning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0" name="Image 6" descr="preencoded.png"/>
          <p:cNvPicPr/>
          <p:nvPr/>
        </p:nvPicPr>
        <p:blipFill>
          <a:blip r:embed="rId7"/>
          <a:stretch/>
        </p:blipFill>
        <p:spPr>
          <a:xfrm>
            <a:off x="5000760" y="957240"/>
            <a:ext cx="3571560" cy="3571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Image 1" descr="preencoded.png"/>
          <p:cNvPicPr/>
          <p:nvPr/>
        </p:nvPicPr>
        <p:blipFill>
          <a:blip r:embed="rId2"/>
          <a:stretch/>
        </p:blipFill>
        <p:spPr>
          <a:xfrm>
            <a:off x="7786800" y="285840"/>
            <a:ext cx="1071360" cy="26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285840" y="285840"/>
            <a:ext cx="351144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49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Características y Beneficios</a:t>
            </a:r>
            <a:endParaRPr b="0" lang="es-CL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4" name="Image 2" descr="preencoded.png"/>
          <p:cNvPicPr/>
          <p:nvPr/>
        </p:nvPicPr>
        <p:blipFill>
          <a:blip r:embed="rId3"/>
          <a:stretch/>
        </p:blipFill>
        <p:spPr>
          <a:xfrm>
            <a:off x="285840" y="97164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Text 1"/>
          <p:cNvSpPr/>
          <p:nvPr/>
        </p:nvSpPr>
        <p:spPr>
          <a:xfrm>
            <a:off x="564480" y="957240"/>
            <a:ext cx="3792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Atención Ininterrumpida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Text 2"/>
          <p:cNvSpPr/>
          <p:nvPr/>
        </p:nvSpPr>
        <p:spPr>
          <a:xfrm>
            <a:off x="564480" y="1207440"/>
            <a:ext cx="37929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Respuestas inmediatas a consultas frecuentes 24/7, incluso fuera del horario de atención regular.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7" name="Image 3" descr="preencoded.png"/>
          <p:cNvPicPr/>
          <p:nvPr/>
        </p:nvPicPr>
        <p:blipFill>
          <a:blip r:embed="rId4"/>
          <a:stretch/>
        </p:blipFill>
        <p:spPr>
          <a:xfrm>
            <a:off x="285840" y="1750320"/>
            <a:ext cx="21384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Text 3"/>
          <p:cNvSpPr/>
          <p:nvPr/>
        </p:nvSpPr>
        <p:spPr>
          <a:xfrm>
            <a:off x="607320" y="1735920"/>
            <a:ext cx="37501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Interacción por Voz y Texto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4"/>
          <p:cNvSpPr/>
          <p:nvPr/>
        </p:nvSpPr>
        <p:spPr>
          <a:xfrm>
            <a:off x="607320" y="1986120"/>
            <a:ext cx="37501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Los estudiantes pueden comunicarse hablando o escribiendo según su preferencia.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Image 4" descr="preencoded.png"/>
          <p:cNvPicPr/>
          <p:nvPr/>
        </p:nvPicPr>
        <p:blipFill>
          <a:blip r:embed="rId5"/>
          <a:stretch/>
        </p:blipFill>
        <p:spPr>
          <a:xfrm>
            <a:off x="285840" y="2529000"/>
            <a:ext cx="21384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Text 5"/>
          <p:cNvSpPr/>
          <p:nvPr/>
        </p:nvSpPr>
        <p:spPr>
          <a:xfrm>
            <a:off x="607320" y="2514600"/>
            <a:ext cx="37501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Soporte Multilingüe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 6"/>
          <p:cNvSpPr/>
          <p:nvPr/>
        </p:nvSpPr>
        <p:spPr>
          <a:xfrm>
            <a:off x="607320" y="2764800"/>
            <a:ext cx="37501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Capacidad de entender y responder en varios idiomas para ayudar a estudiantes extranjeros.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Image 5" descr="preencoded.png"/>
          <p:cNvPicPr/>
          <p:nvPr/>
        </p:nvPicPr>
        <p:blipFill>
          <a:blip r:embed="rId6"/>
          <a:stretch/>
        </p:blipFill>
        <p:spPr>
          <a:xfrm>
            <a:off x="285840" y="330768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Text 7"/>
          <p:cNvSpPr/>
          <p:nvPr/>
        </p:nvSpPr>
        <p:spPr>
          <a:xfrm>
            <a:off x="564480" y="3293280"/>
            <a:ext cx="3792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Filtro de Contenido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Text 8"/>
          <p:cNvSpPr/>
          <p:nvPr/>
        </p:nvSpPr>
        <p:spPr>
          <a:xfrm>
            <a:off x="564480" y="3543480"/>
            <a:ext cx="37929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Utiliza Machine Learning para asegurar que las consultas estén relacionadas con temas institucionales.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Image 6" descr="preencoded.png"/>
          <p:cNvPicPr/>
          <p:nvPr/>
        </p:nvPicPr>
        <p:blipFill>
          <a:blip r:embed="rId7"/>
          <a:stretch/>
        </p:blipFill>
        <p:spPr>
          <a:xfrm>
            <a:off x="285840" y="408636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 9"/>
          <p:cNvSpPr/>
          <p:nvPr/>
        </p:nvSpPr>
        <p:spPr>
          <a:xfrm>
            <a:off x="564480" y="4071960"/>
            <a:ext cx="3792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Autogestión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 10"/>
          <p:cNvSpPr/>
          <p:nvPr/>
        </p:nvSpPr>
        <p:spPr>
          <a:xfrm>
            <a:off x="564480" y="4321800"/>
            <a:ext cx="37929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Reinicio automático después de inactividad o satisfacción del usuario, garantizando privacidad.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Image 7" descr="preencoded.png"/>
          <p:cNvPicPr/>
          <p:nvPr/>
        </p:nvPicPr>
        <p:blipFill>
          <a:blip r:embed="rId8"/>
          <a:stretch/>
        </p:blipFill>
        <p:spPr>
          <a:xfrm>
            <a:off x="5000760" y="1939680"/>
            <a:ext cx="3857400" cy="1928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20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Image 1" descr="preencoded.png"/>
          <p:cNvPicPr/>
          <p:nvPr/>
        </p:nvPicPr>
        <p:blipFill>
          <a:blip r:embed="rId2"/>
          <a:stretch/>
        </p:blipFill>
        <p:spPr>
          <a:xfrm>
            <a:off x="7786800" y="285840"/>
            <a:ext cx="1071360" cy="26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Text 0"/>
          <p:cNvSpPr/>
          <p:nvPr/>
        </p:nvSpPr>
        <p:spPr>
          <a:xfrm>
            <a:off x="285840" y="285840"/>
            <a:ext cx="318888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49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Enfoque en Accesibilidad</a:t>
            </a:r>
            <a:endParaRPr b="0" lang="es-CL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 1"/>
          <p:cNvSpPr/>
          <p:nvPr/>
        </p:nvSpPr>
        <p:spPr>
          <a:xfrm>
            <a:off x="285840" y="957240"/>
            <a:ext cx="407160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InA está diseñado para eliminar barreras y hacer que la información sea accesible para todos los estudiantes, independientemente de sus capacidades o idioma. 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Image 2" descr="preencoded.png"/>
          <p:cNvPicPr/>
          <p:nvPr/>
        </p:nvPicPr>
        <p:blipFill>
          <a:blip r:embed="rId3"/>
          <a:stretch/>
        </p:blipFill>
        <p:spPr>
          <a:xfrm>
            <a:off x="285840" y="1793160"/>
            <a:ext cx="1926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 2"/>
          <p:cNvSpPr/>
          <p:nvPr/>
        </p:nvSpPr>
        <p:spPr>
          <a:xfrm>
            <a:off x="585720" y="1778760"/>
            <a:ext cx="37717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Discapacidad Visual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Text 3"/>
          <p:cNvSpPr/>
          <p:nvPr/>
        </p:nvSpPr>
        <p:spPr>
          <a:xfrm>
            <a:off x="585720" y="2028960"/>
            <a:ext cx="37717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Interfaz con alto contraste, opciones de audio y compatibilidad con lectores de pantalla.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Image 3" descr="preencoded.png"/>
          <p:cNvPicPr/>
          <p:nvPr/>
        </p:nvPicPr>
        <p:blipFill>
          <a:blip r:embed="rId4"/>
          <a:stretch/>
        </p:blipFill>
        <p:spPr>
          <a:xfrm>
            <a:off x="285840" y="257184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Text 4"/>
          <p:cNvSpPr/>
          <p:nvPr/>
        </p:nvSpPr>
        <p:spPr>
          <a:xfrm>
            <a:off x="564480" y="2557440"/>
            <a:ext cx="3792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Discapacidad Auditiva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 5"/>
          <p:cNvSpPr/>
          <p:nvPr/>
        </p:nvSpPr>
        <p:spPr>
          <a:xfrm>
            <a:off x="564480" y="2807640"/>
            <a:ext cx="37929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Interacción por texto y respuestas visuales para estudiantes con dificultades auditivas.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Image 4" descr="preencoded.png"/>
          <p:cNvPicPr/>
          <p:nvPr/>
        </p:nvPicPr>
        <p:blipFill>
          <a:blip r:embed="rId5"/>
          <a:stretch/>
        </p:blipFill>
        <p:spPr>
          <a:xfrm>
            <a:off x="285840" y="335052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Text 6"/>
          <p:cNvSpPr/>
          <p:nvPr/>
        </p:nvSpPr>
        <p:spPr>
          <a:xfrm>
            <a:off x="564480" y="3336120"/>
            <a:ext cx="3792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Movilidad Reducida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7"/>
          <p:cNvSpPr/>
          <p:nvPr/>
        </p:nvSpPr>
        <p:spPr>
          <a:xfrm>
            <a:off x="564480" y="3586320"/>
            <a:ext cx="37929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Diseño físico adaptado para usuarios de sillas de ruedas y personas de diferentes estaturas.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Image 5" descr="preencoded.png"/>
          <p:cNvPicPr/>
          <p:nvPr/>
        </p:nvPicPr>
        <p:blipFill>
          <a:blip r:embed="rId6"/>
          <a:stretch/>
        </p:blipFill>
        <p:spPr>
          <a:xfrm>
            <a:off x="285840" y="412920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 8"/>
          <p:cNvSpPr/>
          <p:nvPr/>
        </p:nvSpPr>
        <p:spPr>
          <a:xfrm>
            <a:off x="564480" y="4114800"/>
            <a:ext cx="3792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Barreras Lingüísticas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Text 9"/>
          <p:cNvSpPr/>
          <p:nvPr/>
        </p:nvSpPr>
        <p:spPr>
          <a:xfrm>
            <a:off x="564480" y="4365000"/>
            <a:ext cx="37929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Soporte para múltiples idiomas, facilitando la comunicación para estudiantes extranjeros.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Image 6" descr="preencoded.png"/>
          <p:cNvPicPr/>
          <p:nvPr/>
        </p:nvPicPr>
        <p:blipFill>
          <a:blip r:embed="rId7"/>
          <a:stretch/>
        </p:blipFill>
        <p:spPr>
          <a:xfrm>
            <a:off x="5000760" y="1718640"/>
            <a:ext cx="3857400" cy="241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26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Image 1" descr="preencoded.png"/>
          <p:cNvPicPr/>
          <p:nvPr/>
        </p:nvPicPr>
        <p:blipFill>
          <a:blip r:embed="rId2"/>
          <a:stretch/>
        </p:blipFill>
        <p:spPr>
          <a:xfrm>
            <a:off x="7786800" y="285840"/>
            <a:ext cx="1071360" cy="26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Text 0"/>
          <p:cNvSpPr/>
          <p:nvPr/>
        </p:nvSpPr>
        <p:spPr>
          <a:xfrm>
            <a:off x="285840" y="285840"/>
            <a:ext cx="324432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49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Solicitud de Colaboración</a:t>
            </a:r>
            <a:endParaRPr b="0" lang="es-CL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ext 1"/>
          <p:cNvSpPr/>
          <p:nvPr/>
        </p:nvSpPr>
        <p:spPr>
          <a:xfrm>
            <a:off x="285840" y="957240"/>
            <a:ext cx="407160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Para que InA sea un verdadero éxito y se convierta en una herramienta útil para la comunidad estudiantil, requerimos de su invaluable apoyo en aspectos clave: 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Image 2" descr="preencoded.png"/>
          <p:cNvPicPr/>
          <p:nvPr/>
        </p:nvPicPr>
        <p:blipFill>
          <a:blip r:embed="rId3"/>
          <a:stretch/>
        </p:blipFill>
        <p:spPr>
          <a:xfrm>
            <a:off x="285840" y="1821600"/>
            <a:ext cx="171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Text 2"/>
          <p:cNvSpPr/>
          <p:nvPr/>
        </p:nvSpPr>
        <p:spPr>
          <a:xfrm>
            <a:off x="564480" y="1778760"/>
            <a:ext cx="195228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 Validación de Necesidad </a:t>
            </a:r>
            <a:endParaRPr b="0" lang="es-CL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ext 3"/>
          <p:cNvSpPr/>
          <p:nvPr/>
        </p:nvSpPr>
        <p:spPr>
          <a:xfrm>
            <a:off x="571680" y="2143080"/>
            <a:ext cx="37857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Confirmar si las problemáticas identificadas son reales y relevantes: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 4"/>
          <p:cNvSpPr/>
          <p:nvPr/>
        </p:nvSpPr>
        <p:spPr>
          <a:xfrm>
            <a:off x="571680" y="2529000"/>
            <a:ext cx="47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•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 5"/>
          <p:cNvSpPr/>
          <p:nvPr/>
        </p:nvSpPr>
        <p:spPr>
          <a:xfrm>
            <a:off x="691200" y="2529000"/>
            <a:ext cx="206244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Volumen de consultas recurrentes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ext 6"/>
          <p:cNvSpPr/>
          <p:nvPr/>
        </p:nvSpPr>
        <p:spPr>
          <a:xfrm>
            <a:off x="571680" y="2793240"/>
            <a:ext cx="47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•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 7"/>
          <p:cNvSpPr/>
          <p:nvPr/>
        </p:nvSpPr>
        <p:spPr>
          <a:xfrm>
            <a:off x="691200" y="2793240"/>
            <a:ext cx="20602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Saturación en horarios específicos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Text 8"/>
          <p:cNvSpPr/>
          <p:nvPr/>
        </p:nvSpPr>
        <p:spPr>
          <a:xfrm>
            <a:off x="571680" y="3057480"/>
            <a:ext cx="47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•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 9"/>
          <p:cNvSpPr/>
          <p:nvPr/>
        </p:nvSpPr>
        <p:spPr>
          <a:xfrm>
            <a:off x="691200" y="3057480"/>
            <a:ext cx="175356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Necesidades de accesibilidad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0" name="Image 3" descr="preencoded.png"/>
          <p:cNvPicPr/>
          <p:nvPr/>
        </p:nvPicPr>
        <p:blipFill>
          <a:blip r:embed="rId4"/>
          <a:stretch/>
        </p:blipFill>
        <p:spPr>
          <a:xfrm>
            <a:off x="285840" y="3507480"/>
            <a:ext cx="14976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 10"/>
          <p:cNvSpPr/>
          <p:nvPr/>
        </p:nvSpPr>
        <p:spPr>
          <a:xfrm>
            <a:off x="542880" y="3464640"/>
            <a:ext cx="173196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 Acceso a Información </a:t>
            </a:r>
            <a:endParaRPr b="0" lang="es-CL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 11"/>
          <p:cNvSpPr/>
          <p:nvPr/>
        </p:nvSpPr>
        <p:spPr>
          <a:xfrm>
            <a:off x="571680" y="3828960"/>
            <a:ext cx="378576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Para "entrenar" a InA, necesitamos acceso a: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 12"/>
          <p:cNvSpPr/>
          <p:nvPr/>
        </p:nvSpPr>
        <p:spPr>
          <a:xfrm>
            <a:off x="571680" y="4021920"/>
            <a:ext cx="47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•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Text 13"/>
          <p:cNvSpPr/>
          <p:nvPr/>
        </p:nvSpPr>
        <p:spPr>
          <a:xfrm>
            <a:off x="691200" y="4021920"/>
            <a:ext cx="1685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FAQs y consultas frecuentes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 14"/>
          <p:cNvSpPr/>
          <p:nvPr/>
        </p:nvSpPr>
        <p:spPr>
          <a:xfrm>
            <a:off x="571680" y="4286160"/>
            <a:ext cx="47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•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Text 15"/>
          <p:cNvSpPr/>
          <p:nvPr/>
        </p:nvSpPr>
        <p:spPr>
          <a:xfrm>
            <a:off x="691200" y="4286160"/>
            <a:ext cx="157896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Procedimientos y trámites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Text 16"/>
          <p:cNvSpPr/>
          <p:nvPr/>
        </p:nvSpPr>
        <p:spPr>
          <a:xfrm>
            <a:off x="571680" y="4550400"/>
            <a:ext cx="478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•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 17"/>
          <p:cNvSpPr/>
          <p:nvPr/>
        </p:nvSpPr>
        <p:spPr>
          <a:xfrm>
            <a:off x="691200" y="4550400"/>
            <a:ext cx="13492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Horarios y calendarios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9" name="Image 4" descr="preencoded.png"/>
          <p:cNvPicPr/>
          <p:nvPr/>
        </p:nvPicPr>
        <p:blipFill>
          <a:blip r:embed="rId5"/>
          <a:stretch/>
        </p:blipFill>
        <p:spPr>
          <a:xfrm>
            <a:off x="5080320" y="1350000"/>
            <a:ext cx="3697920" cy="3214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811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Image 1" descr="preencoded.png"/>
          <p:cNvPicPr/>
          <p:nvPr/>
        </p:nvPicPr>
        <p:blipFill>
          <a:blip r:embed="rId2"/>
          <a:stretch/>
        </p:blipFill>
        <p:spPr>
          <a:xfrm>
            <a:off x="7786800" y="285840"/>
            <a:ext cx="1071360" cy="26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Text 0"/>
          <p:cNvSpPr/>
          <p:nvPr/>
        </p:nvSpPr>
        <p:spPr>
          <a:xfrm>
            <a:off x="285840" y="285840"/>
            <a:ext cx="2847600" cy="4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849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Conclusión y Contacto</a:t>
            </a:r>
            <a:endParaRPr b="0" lang="es-CL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Text 1"/>
          <p:cNvSpPr/>
          <p:nvPr/>
        </p:nvSpPr>
        <p:spPr>
          <a:xfrm>
            <a:off x="1220400" y="975240"/>
            <a:ext cx="2725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40" strike="noStrike" u="none">
                <a:solidFill>
                  <a:srgbClr val="ffb800"/>
                </a:solidFill>
                <a:effectLst/>
                <a:uFillTx/>
                <a:latin typeface="Noto Sans"/>
                <a:ea typeface="Noto Sans"/>
              </a:rPr>
              <a:t>InA</a:t>
            </a:r>
            <a:endParaRPr b="0" lang="es-CL" sz="12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Text 2"/>
          <p:cNvSpPr/>
          <p:nvPr/>
        </p:nvSpPr>
        <p:spPr>
          <a:xfrm>
            <a:off x="1493280" y="975240"/>
            <a:ext cx="64299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4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representa una solución innovadora que modernizará la atención estudiantil, mejorará </a:t>
            </a:r>
            <a:endParaRPr b="0" lang="es-CL" sz="12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Text 3"/>
          <p:cNvSpPr/>
          <p:nvPr/>
        </p:nvSpPr>
        <p:spPr>
          <a:xfrm>
            <a:off x="1485720" y="1226520"/>
            <a:ext cx="617220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4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la accesibilidad y optimizará los recursos del Punto Estudiantil, contribuyendo a una </a:t>
            </a:r>
            <a:endParaRPr b="0" lang="es-CL" sz="12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Text 4"/>
          <p:cNvSpPr/>
          <p:nvPr/>
        </p:nvSpPr>
        <p:spPr>
          <a:xfrm>
            <a:off x="2840760" y="1478160"/>
            <a:ext cx="346212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40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experiencia educativa más inclusiva y eficiente. </a:t>
            </a:r>
            <a:endParaRPr b="0" lang="es-CL" sz="12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7" name="Image 2" descr="preencoded.png"/>
          <p:cNvPicPr/>
          <p:nvPr/>
        </p:nvPicPr>
        <p:blipFill>
          <a:blip r:embed="rId3"/>
          <a:stretch/>
        </p:blipFill>
        <p:spPr>
          <a:xfrm>
            <a:off x="1535760" y="2140200"/>
            <a:ext cx="356760" cy="28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 5"/>
          <p:cNvSpPr/>
          <p:nvPr/>
        </p:nvSpPr>
        <p:spPr>
          <a:xfrm>
            <a:off x="571680" y="2533320"/>
            <a:ext cx="228564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Mejora de Servicio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Text 6"/>
          <p:cNvSpPr/>
          <p:nvPr/>
        </p:nvSpPr>
        <p:spPr>
          <a:xfrm>
            <a:off x="571680" y="2818800"/>
            <a:ext cx="22856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Atención inmediata y continua para los estudiantes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" name="Image 3" descr="preencoded.png"/>
          <p:cNvPicPr/>
          <p:nvPr/>
        </p:nvPicPr>
        <p:blipFill>
          <a:blip r:embed="rId4"/>
          <a:stretch/>
        </p:blipFill>
        <p:spPr>
          <a:xfrm>
            <a:off x="4429080" y="2140200"/>
            <a:ext cx="285480" cy="28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Text 7"/>
          <p:cNvSpPr/>
          <p:nvPr/>
        </p:nvSpPr>
        <p:spPr>
          <a:xfrm>
            <a:off x="3429000" y="2533320"/>
            <a:ext cx="228564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Mayor Inclusión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 8"/>
          <p:cNvSpPr/>
          <p:nvPr/>
        </p:nvSpPr>
        <p:spPr>
          <a:xfrm>
            <a:off x="3429000" y="2818800"/>
            <a:ext cx="22856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Eliminación de barreras para todos los estudiantes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Image 4" descr="preencoded.png"/>
          <p:cNvPicPr/>
          <p:nvPr/>
        </p:nvPicPr>
        <p:blipFill>
          <a:blip r:embed="rId5"/>
          <a:stretch/>
        </p:blipFill>
        <p:spPr>
          <a:xfrm>
            <a:off x="7286760" y="2140200"/>
            <a:ext cx="285480" cy="28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Text 9"/>
          <p:cNvSpPr/>
          <p:nvPr/>
        </p:nvSpPr>
        <p:spPr>
          <a:xfrm>
            <a:off x="6286680" y="2533320"/>
            <a:ext cx="228564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Optimización</a:t>
            </a:r>
            <a:endParaRPr b="0" lang="es-CL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 10"/>
          <p:cNvSpPr/>
          <p:nvPr/>
        </p:nvSpPr>
        <p:spPr>
          <a:xfrm>
            <a:off x="6286680" y="2818800"/>
            <a:ext cx="22856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Liberación de recursos humanos para tareas complejas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Shape 11"/>
          <p:cNvSpPr/>
          <p:nvPr/>
        </p:nvSpPr>
        <p:spPr>
          <a:xfrm>
            <a:off x="2000160" y="3918960"/>
            <a:ext cx="5143320" cy="15854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C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Text 12"/>
          <p:cNvSpPr/>
          <p:nvPr/>
        </p:nvSpPr>
        <p:spPr>
          <a:xfrm>
            <a:off x="2143080" y="4061880"/>
            <a:ext cx="485748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003366"/>
                </a:solidFill>
                <a:effectLst/>
                <a:uFillTx/>
                <a:latin typeface="Noto Sans"/>
                <a:ea typeface="Noto Sans"/>
              </a:rPr>
              <a:t>Contacto</a:t>
            </a:r>
            <a:endParaRPr b="0" lang="es-CL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8" name="Image 5" descr="preencoded.png"/>
          <p:cNvPicPr/>
          <p:nvPr/>
        </p:nvPicPr>
        <p:blipFill>
          <a:blip r:embed="rId6"/>
          <a:stretch/>
        </p:blipFill>
        <p:spPr>
          <a:xfrm>
            <a:off x="3362400" y="4458240"/>
            <a:ext cx="112320" cy="1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Text 13"/>
          <p:cNvSpPr/>
          <p:nvPr/>
        </p:nvSpPr>
        <p:spPr>
          <a:xfrm>
            <a:off x="3474720" y="4435200"/>
            <a:ext cx="846000" cy="1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Diego Pinto - 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0" name="Image 6" descr="preencoded.png"/>
          <p:cNvPicPr/>
          <p:nvPr/>
        </p:nvPicPr>
        <p:blipFill>
          <a:blip r:embed="rId7"/>
          <a:stretch/>
        </p:blipFill>
        <p:spPr>
          <a:xfrm>
            <a:off x="4321080" y="4458240"/>
            <a:ext cx="128160" cy="1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Text 14"/>
          <p:cNvSpPr/>
          <p:nvPr/>
        </p:nvSpPr>
        <p:spPr>
          <a:xfrm>
            <a:off x="4449600" y="4435200"/>
            <a:ext cx="1331640" cy="1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die.pintob@duocuc.cl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2" name="Image 7" descr="preencoded.png"/>
          <p:cNvPicPr/>
          <p:nvPr/>
        </p:nvPicPr>
        <p:blipFill>
          <a:blip r:embed="rId8"/>
          <a:stretch/>
        </p:blipFill>
        <p:spPr>
          <a:xfrm>
            <a:off x="3380760" y="4686840"/>
            <a:ext cx="112320" cy="1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 15"/>
          <p:cNvSpPr/>
          <p:nvPr/>
        </p:nvSpPr>
        <p:spPr>
          <a:xfrm>
            <a:off x="3493080" y="4663800"/>
            <a:ext cx="793440" cy="1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Jorge Arias - 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4" name="Image 8" descr="preencoded.png"/>
          <p:cNvPicPr/>
          <p:nvPr/>
        </p:nvPicPr>
        <p:blipFill>
          <a:blip r:embed="rId9"/>
          <a:stretch/>
        </p:blipFill>
        <p:spPr>
          <a:xfrm>
            <a:off x="4286880" y="4686840"/>
            <a:ext cx="128160" cy="1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Text 16"/>
          <p:cNvSpPr/>
          <p:nvPr/>
        </p:nvSpPr>
        <p:spPr>
          <a:xfrm>
            <a:off x="4415400" y="4663800"/>
            <a:ext cx="1347480" cy="1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 jorg.ariasc@duocuc.cl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Text 17"/>
          <p:cNvSpPr/>
          <p:nvPr/>
        </p:nvSpPr>
        <p:spPr>
          <a:xfrm>
            <a:off x="2143080" y="4905000"/>
            <a:ext cx="48574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Estudiantes de Ingeniería en Informática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Text 18"/>
          <p:cNvSpPr/>
          <p:nvPr/>
        </p:nvSpPr>
        <p:spPr>
          <a:xfrm>
            <a:off x="2143080" y="5133600"/>
            <a:ext cx="4857480" cy="1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trike="noStrike" u="none">
                <a:solidFill>
                  <a:srgbClr val="333333"/>
                </a:solidFill>
                <a:effectLst/>
                <a:uFillTx/>
                <a:latin typeface="Noto Sans"/>
                <a:ea typeface="Noto Sans"/>
              </a:rPr>
              <a:t>Duoc UC - Sede Plaza Norte</a:t>
            </a:r>
            <a:endParaRPr b="0" lang="es-CL" sz="9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LibreOffice/25.2.5.2$Linux_X86_64 LibreOffice_project/520$Build-2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2025-08-24T06:29:02Z</dcterms:created>
  <dc:creator>PptxGenJS</dc:creator>
  <dc:description/>
  <dc:language>es-CL</dc:language>
  <cp:lastModifiedBy/>
  <dcterms:modified xsi:type="dcterms:W3CDTF">2025-08-24T02:30:35Z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