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9"/>
  </p:notesMasterIdLst>
  <p:sldIdLst>
    <p:sldId id="256" r:id="rId3"/>
    <p:sldId id="270" r:id="rId4"/>
    <p:sldId id="272" r:id="rId5"/>
    <p:sldId id="284" r:id="rId6"/>
    <p:sldId id="285" r:id="rId7"/>
    <p:sldId id="271" r:id="rId8"/>
    <p:sldId id="257" r:id="rId9"/>
    <p:sldId id="260" r:id="rId10"/>
    <p:sldId id="288" r:id="rId11"/>
    <p:sldId id="261" r:id="rId12"/>
    <p:sldId id="287" r:id="rId13"/>
    <p:sldId id="289" r:id="rId14"/>
    <p:sldId id="290" r:id="rId15"/>
    <p:sldId id="267" r:id="rId16"/>
    <p:sldId id="268" r:id="rId17"/>
    <p:sldId id="282" r:id="rId18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Parâmetros intrínsecos: </a:t>
            </a:r>
            <a:r>
              <a:rPr lang="pt-BR" dirty="0"/>
              <a:t>Em câmeras reais, vai além de apenas a distância focal.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1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!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35726F-7445-4038-9FAC-4112A5F2E72B}" type="datetimeFigureOut">
              <a:rPr lang="en-US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F2DBCB-A38D-4662-B7A4-5939857B11E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2-modelo-de-camera/atividade2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insper.github.io/robotica-computacional/modulos/02-modelo-de-camera/atividade1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nsper.github.io/robotica-computacional/modulos/02-modelo-de-camera/atividade5/" TargetMode="External"/><Relationship Id="rId5" Type="http://schemas.openxmlformats.org/officeDocument/2006/relationships/hyperlink" Target="https://insper.github.io/robotica-computacional/modulos/02-modelo-de-camera/atividade4/" TargetMode="External"/><Relationship Id="rId4" Type="http://schemas.openxmlformats.org/officeDocument/2006/relationships/hyperlink" Target="https://insper.github.io/robotica-computacional/modulos/02-modelo-de-camera/atividade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t.wikipedia.org/wiki/C&#226;mera_pinho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D413DF-895C-7DD3-140B-F13F54C6B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5" y="1485900"/>
            <a:ext cx="8029647" cy="5047536"/>
          </a:xfrm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Intrínsecos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Distância Focal (f)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Distância entre o centro óptico e a superfície de formação da imagem.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Em câmeras reais, essa distância pode variar entre os eixos X e Y.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Ponto Principal (c):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Posição na imagem onde o eixo óptico atravessa o sensor.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Idealmente, corresponde à posição do pixel central. No entanto, em sensores reais, pode haver um leve deslocamento.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Extrínsecos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Representados por: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Vetor de translação.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Matriz de rotação 3D.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Função: Indicam o posicionamento da câmera em relação ao objeto ou cena.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pic>
        <p:nvPicPr>
          <p:cNvPr id="3076" name="Picture 4" descr="Intrinsic camera parameters calibration">
            <a:extLst>
              <a:ext uri="{FF2B5EF4-FFF2-40B4-BE49-F238E27FC236}">
                <a16:creationId xmlns:a16="http://schemas.microsoft.com/office/drawing/2014/main" id="{83F73021-3783-69F6-D940-376BE528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546" y="1485900"/>
            <a:ext cx="6896933" cy="47243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1" name="Text Placeholder 3">
            <a:extLst>
              <a:ext uri="{FF2B5EF4-FFF2-40B4-BE49-F238E27FC236}">
                <a16:creationId xmlns:a16="http://schemas.microsoft.com/office/drawing/2014/main" id="{D5CD0C4D-548C-4706-3189-9DC32ADD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083" name="Slide Number Placeholder 4">
            <a:extLst>
              <a:ext uri="{FF2B5EF4-FFF2-40B4-BE49-F238E27FC236}">
                <a16:creationId xmlns:a16="http://schemas.microsoft.com/office/drawing/2014/main" id="{4715D204-2D68-6897-15EB-836B316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3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Projeção</a:t>
            </a:r>
            <a:r>
              <a:rPr lang="en-US" b="1" dirty="0"/>
              <a:t> 3D -&gt; 2D</a:t>
            </a:r>
            <a:endParaRPr lang="pt-BR" b="1" dirty="0"/>
          </a:p>
        </p:txBody>
      </p:sp>
      <p:sp>
        <p:nvSpPr>
          <p:cNvPr id="4100" name="Text Placeholder 2">
            <a:extLst>
              <a:ext uri="{FF2B5EF4-FFF2-40B4-BE49-F238E27FC236}">
                <a16:creationId xmlns:a16="http://schemas.microsoft.com/office/drawing/2014/main" id="{19B02F75-A635-B2F1-8B91-D332C804F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Computer Vision Project">
            <a:extLst>
              <a:ext uri="{FF2B5EF4-FFF2-40B4-BE49-F238E27FC236}">
                <a16:creationId xmlns:a16="http://schemas.microsoft.com/office/drawing/2014/main" id="{DEEC9DA7-3101-DECD-EAF3-E4A24DD5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3" y="2013371"/>
            <a:ext cx="90923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Slide Number Placeholder 7">
            <a:extLst>
              <a:ext uri="{FF2B5EF4-FFF2-40B4-BE49-F238E27FC236}">
                <a16:creationId xmlns:a16="http://schemas.microsoft.com/office/drawing/2014/main" id="{BC19EECD-7C9F-EC5F-73A9-49168A5F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2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Profundidade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Estereoscopia</a:t>
            </a:r>
            <a:endParaRPr b="1" dirty="0"/>
          </a:p>
        </p:txBody>
      </p:sp>
      <p:sp>
        <p:nvSpPr>
          <p:cNvPr id="25611" name="Text Placeholder 2">
            <a:extLst>
              <a:ext uri="{FF2B5EF4-FFF2-40B4-BE49-F238E27FC236}">
                <a16:creationId xmlns:a16="http://schemas.microsoft.com/office/drawing/2014/main" id="{250A706A-9EBB-2E0F-50EE-EB01064591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71487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pt-BR" sz="1700" dirty="0"/>
              <a:t>Profundidade dois objetos na cena. As regiões vermelhas representam as disparidades encontradas entre duas imagens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700" dirty="0"/>
              <a:t>Uma das imagens tiradas por uma par de câmeras apontando na mesma direção</a:t>
            </a:r>
          </a:p>
        </p:txBody>
      </p:sp>
      <p:pic>
        <p:nvPicPr>
          <p:cNvPr id="25604" name="Picture 4" descr="gt_occ"/>
          <p:cNvPicPr>
            <a:picLocks noChangeAspect="1" noChangeArrowheads="1"/>
          </p:cNvPicPr>
          <p:nvPr/>
        </p:nvPicPr>
        <p:blipFill rotWithShape="1">
          <a:blip r:embed="rId2"/>
          <a:srcRect l="27412" r="1" b="1"/>
          <a:stretch/>
        </p:blipFill>
        <p:spPr bwMode="auto">
          <a:xfrm>
            <a:off x="4714875" y="2414586"/>
            <a:ext cx="3971925" cy="3962400"/>
          </a:xfrm>
          <a:prstGeom prst="rect">
            <a:avLst/>
          </a:prstGeom>
          <a:noFill/>
        </p:spPr>
      </p:pic>
      <p:pic>
        <p:nvPicPr>
          <p:cNvPr id="25603" name="Picture 3" descr="left"/>
          <p:cNvPicPr>
            <a:picLocks noChangeAspect="1" noChangeArrowheads="1"/>
          </p:cNvPicPr>
          <p:nvPr/>
        </p:nvPicPr>
        <p:blipFill rotWithShape="1">
          <a:blip r:embed="rId3"/>
          <a:srcRect l="11992" r="12826" b="-2"/>
          <a:stretch/>
        </p:blipFill>
        <p:spPr bwMode="auto">
          <a:xfrm>
            <a:off x="645071" y="2414586"/>
            <a:ext cx="3971925" cy="3962400"/>
          </a:xfrm>
          <a:prstGeom prst="rect">
            <a:avLst/>
          </a:prstGeom>
          <a:noFill/>
        </p:spPr>
      </p:pic>
      <p:sp>
        <p:nvSpPr>
          <p:cNvPr id="25613" name="Slide Number Placeholder 7">
            <a:extLst>
              <a:ext uri="{FF2B5EF4-FFF2-40B4-BE49-F238E27FC236}">
                <a16:creationId xmlns:a16="http://schemas.microsoft.com/office/drawing/2014/main" id="{32BF9698-66C4-131A-7CCE-857A3A0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Profundidade</a:t>
            </a:r>
            <a:endParaRPr b="1" dirty="0"/>
          </a:p>
        </p:txBody>
      </p:sp>
      <p:pic>
        <p:nvPicPr>
          <p:cNvPr id="1026" name="Picture 2" descr="Google Researchers Released New State-of-the-art Method For Depth  Estimation from Single Image"/>
          <p:cNvPicPr>
            <a:picLocks noChangeAspect="1" noChangeArrowheads="1"/>
          </p:cNvPicPr>
          <p:nvPr/>
        </p:nvPicPr>
        <p:blipFill rotWithShape="1">
          <a:blip r:embed="rId2"/>
          <a:srcRect t="6126" b="850"/>
          <a:stretch/>
        </p:blipFill>
        <p:spPr bwMode="auto">
          <a:xfrm>
            <a:off x="657225" y="1485900"/>
            <a:ext cx="8029575" cy="4724399"/>
          </a:xfrm>
          <a:prstGeom prst="rect">
            <a:avLst/>
          </a:prstGeom>
          <a:noFill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6B52E08-E18F-4760-A43A-381EE6B2718B}" type="slidenum">
              <a:rPr lang="pt-BR"/>
              <a:pPr>
                <a:spcAft>
                  <a:spcPts val="600"/>
                </a:spcAft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Segmentação usando HSV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Morfologia Matemática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Componentes Conexos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Exemplo de Resolução de Problemas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Regressão Linear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34AD4E16-AAE7-BEC7-FCDD-D3CE2E4F7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97" y="1476377"/>
            <a:ext cx="3761481" cy="4676775"/>
          </a:xfrm>
          <a:prstGeom prst="rect">
            <a:avLst/>
          </a:prstGeom>
          <a:noFill/>
        </p:spPr>
      </p:pic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16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Projeção e Perspectiva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3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/>
              <a:t>Pinhole</a:t>
            </a:r>
            <a:endParaRPr lang="pt-BR" b="1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Extraído de </a:t>
            </a:r>
            <a:r>
              <a:rPr lang="pt-BR" sz="1300" b="1" u="sng">
                <a:solidFill>
                  <a:srgbClr val="BCBEC0"/>
                </a:solidFill>
                <a:latin typeface="Verdana"/>
                <a:ea typeface="Verdana"/>
                <a:hlinkClick r:id="rId2" tooltip="http://pt.wikipedia.org/wiki/Câmera_pinhole"/>
              </a:rPr>
              <a:t>http://pt.wikipedia.org/wiki/Câmera_pinhole</a:t>
            </a: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 </a:t>
            </a:r>
          </a:p>
        </p:txBody>
      </p:sp>
      <p:sp>
        <p:nvSpPr>
          <p:cNvPr id="5" name="CaixaDeTexto 4"/>
          <p:cNvSpPr txBox="1"/>
          <p:nvPr/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dirty="0">
                <a:latin typeface="Verdana"/>
                <a:ea typeface="Verdana"/>
              </a:rPr>
              <a:t>Os raios de luz passam por um único orifício pontual e são projetados no fundo da caixa, onde se encontra o sensor de imagem</a:t>
            </a:r>
          </a:p>
        </p:txBody>
      </p:sp>
      <p:pic>
        <p:nvPicPr>
          <p:cNvPr id="16387" name="Picture 3" descr="Ficheiro:Pinhole-camera.sv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714875" y="2459343"/>
            <a:ext cx="3971925" cy="2710838"/>
          </a:xfrm>
          <a:prstGeom prst="rect">
            <a:avLst/>
          </a:prstGeom>
          <a:noFill/>
        </p:spPr>
      </p:pic>
      <p:sp>
        <p:nvSpPr>
          <p:cNvPr id="16393" name="Slide Number Placeholder 5">
            <a:extLst>
              <a:ext uri="{FF2B5EF4-FFF2-40B4-BE49-F238E27FC236}">
                <a16:creationId xmlns:a16="http://schemas.microsoft.com/office/drawing/2014/main" id="{45FF3F64-3C0B-C30F-F72A-1202112D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pt-BR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6773958" name="Retângulo 856773957"/>
              <p:cNvSpPr/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200" b="1" i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sz="3200" b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𝐟</m:t>
                          </m:r>
                        </m:num>
                        <m:den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𝐃</m:t>
                          </m:r>
                        </m:den>
                      </m:f>
                      <m:r>
                        <a:rPr sz="3200" b="1" i="1">
                          <a:latin typeface="Cambria Math"/>
                          <a:ea typeface="Cambria Math"/>
                        </a:rPr>
                        <m:t>𝐇</m:t>
                      </m:r>
                    </m:oMath>
                  </m:oMathPara>
                </a14:m>
                <a:endParaRPr sz="4000" b="1"/>
              </a:p>
            </p:txBody>
          </p:sp>
        </mc:Choice>
        <mc:Fallback xmlns="">
          <p:sp>
            <p:nvSpPr>
              <p:cNvPr id="856773958" name="Retângulo 8567739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132137" y="3063204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32137" y="1407440"/>
            <a:ext cx="4464049" cy="1655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7596187" y="1407440"/>
            <a:ext cx="0" cy="16557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132137" y="3639465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075237" y="2344065"/>
            <a:ext cx="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699" y="2631403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dirty="0"/>
              <a:t>h</a:t>
            </a:r>
            <a:endParaRPr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67624" y="2271040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132137" y="3207665"/>
            <a:ext cx="19431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030787" y="3639465"/>
            <a:ext cx="351449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1331912" y="3063204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331912" y="3063203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1331912" y="3063203"/>
            <a:ext cx="1800225" cy="7921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331912" y="2199603"/>
            <a:ext cx="1800225" cy="1800225"/>
          </a:xfrm>
          <a:prstGeom prst="rect">
            <a:avLst/>
          </a:prstGeom>
          <a:solidFill>
            <a:srgbClr val="FFFF00">
              <a:alpha val="39999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059112" y="2991765"/>
            <a:ext cx="73024" cy="144462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5" name="AutoShape 23"/>
          <p:cNvSpPr/>
          <p:nvPr/>
        </p:nvSpPr>
        <p:spPr bwMode="auto">
          <a:xfrm>
            <a:off x="684212" y="1478878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62759"/>
              <a:gd name="adj6" fmla="val -18856"/>
              <a:gd name="adj7" fmla="val 307292"/>
              <a:gd name="adj8" fmla="val 51713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real</a:t>
            </a:r>
            <a:endParaRPr/>
          </a:p>
        </p:txBody>
      </p:sp>
      <p:sp>
        <p:nvSpPr>
          <p:cNvPr id="18456" name="AutoShape 24"/>
          <p:cNvSpPr/>
          <p:nvPr/>
        </p:nvSpPr>
        <p:spPr bwMode="auto">
          <a:xfrm>
            <a:off x="3563937" y="1551902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10417"/>
              <a:gd name="adj6" fmla="val -18856"/>
              <a:gd name="adj7" fmla="val 202343"/>
              <a:gd name="adj8" fmla="val 128287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virtual</a:t>
            </a:r>
            <a:endParaRPr/>
          </a:p>
        </p:txBody>
      </p:sp>
      <p:sp>
        <p:nvSpPr>
          <p:cNvPr id="18457" name="AutoShape 25"/>
          <p:cNvSpPr/>
          <p:nvPr/>
        </p:nvSpPr>
        <p:spPr bwMode="auto">
          <a:xfrm>
            <a:off x="6516687" y="2271040"/>
            <a:ext cx="823911" cy="431798"/>
          </a:xfrm>
          <a:prstGeom prst="borderCallout3">
            <a:avLst>
              <a:gd name="adj1" fmla="val 26472"/>
              <a:gd name="adj2" fmla="val -9250"/>
              <a:gd name="adj3" fmla="val 26472"/>
              <a:gd name="adj4" fmla="val -34491"/>
              <a:gd name="adj5" fmla="val -41176"/>
              <a:gd name="adj6" fmla="val -34491"/>
              <a:gd name="adj7" fmla="val -110296"/>
              <a:gd name="adj8" fmla="val 121000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Objeto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8320724" name="Retângulo 688320723"/>
              <p:cNvSpPr/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88320724" name="Retângulo 6883207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128206" name="CaixaDeTexto 499128205"/>
          <p:cNvSpPr txBox="1"/>
          <p:nvPr/>
        </p:nvSpPr>
        <p:spPr bwMode="auto">
          <a:xfrm>
            <a:off x="472207" y="4573980"/>
            <a:ext cx="5896453" cy="17831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dirty="0"/>
              <a:t>Podemos calcular a distância de objetos na imagem através de semelhança de triângulos!</a:t>
            </a:r>
          </a:p>
          <a:p>
            <a:pPr>
              <a:defRPr/>
            </a:pPr>
            <a:endParaRPr lang="pt-BR" dirty="0"/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Se tenho 3 entre f, h, H e D consigo encontrar os outros!</a:t>
            </a:r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Calibração de uma câmera: Encontrar distancia focal.</a:t>
            </a:r>
          </a:p>
          <a:p>
            <a:pPr>
              <a:defRPr/>
            </a:pP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99149D-DBD0-F85E-6B70-D0558EC5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b="1" dirty="0"/>
              <a:t>Projeção perspectiva simplificada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Calibração da Câmera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644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315</TotalTime>
  <Words>530</Words>
  <Application>Microsoft Office PowerPoint</Application>
  <DocSecurity>0</DocSecurity>
  <PresentationFormat>Apresentação na tela (4:3)</PresentationFormat>
  <Paragraphs>100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Gotham HTF</vt:lpstr>
      <vt:lpstr>Gotham HTF Book</vt:lpstr>
      <vt:lpstr>Gotham-Bold</vt:lpstr>
      <vt:lpstr>Gotham-Book</vt:lpstr>
      <vt:lpstr>Times New Roman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Projeção e Perspectiva </vt:lpstr>
      <vt:lpstr>Modelo de câmera Pinhole</vt:lpstr>
      <vt:lpstr>Apresentação do PowerPoint</vt:lpstr>
      <vt:lpstr>Calibração da Câmera </vt:lpstr>
      <vt:lpstr>Calibração da Câmera</vt:lpstr>
      <vt:lpstr>Calibração da Câmera</vt:lpstr>
      <vt:lpstr>Projeção 3D -&gt; 2D</vt:lpstr>
      <vt:lpstr>Profundidade </vt:lpstr>
      <vt:lpstr>Estereoscopia</vt:lpstr>
      <vt:lpstr>Profundidade</vt:lpstr>
      <vt:lpstr>Atividades Modulo 2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Soler</cp:lastModifiedBy>
  <cp:revision>247</cp:revision>
  <dcterms:created xsi:type="dcterms:W3CDTF">2015-01-30T10:46:50Z</dcterms:created>
  <dcterms:modified xsi:type="dcterms:W3CDTF">2023-08-26T19:00:28Z</dcterms:modified>
  <cp:category/>
  <dc:identifier/>
  <cp:contentStatus/>
  <dc:language/>
  <cp:version/>
</cp:coreProperties>
</file>