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19"/>
  </p:notesMasterIdLst>
  <p:sldIdLst>
    <p:sldId id="256" r:id="rId3"/>
    <p:sldId id="270" r:id="rId4"/>
    <p:sldId id="272" r:id="rId5"/>
    <p:sldId id="284" r:id="rId6"/>
    <p:sldId id="285" r:id="rId7"/>
    <p:sldId id="271" r:id="rId8"/>
    <p:sldId id="257" r:id="rId9"/>
    <p:sldId id="260" r:id="rId10"/>
    <p:sldId id="288" r:id="rId11"/>
    <p:sldId id="287" r:id="rId12"/>
    <p:sldId id="261" r:id="rId13"/>
    <p:sldId id="289" r:id="rId14"/>
    <p:sldId id="290" r:id="rId15"/>
    <p:sldId id="267" r:id="rId16"/>
    <p:sldId id="268" r:id="rId17"/>
    <p:sldId id="282" r:id="rId18"/>
  </p:sldIdLst>
  <p:sldSz cx="9144000" cy="6858000" type="screen4x3"/>
  <p:notesSz cx="9144000" cy="6858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1326A-6B39-45E7-A0ED-86877A2CBE97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7BF0C-F018-4D15-9F2C-1EC5981D1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749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/>
              <a:t>ZeroWaste</a:t>
            </a:r>
            <a:r>
              <a:rPr lang="en-US" dirty="0"/>
              <a:t> Dataset: Towards Deformable Object Segmentation in Cluttered Scenes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B2734C-C554-1F43-86F3-DA5EA4A1A826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/>
              </a:rPr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/>
              <a:t>ZeroWaste</a:t>
            </a:r>
            <a:r>
              <a:rPr lang="en-US" dirty="0"/>
              <a:t> Dataset: Towards Deformable Object Segmentation in Cluttered Scenes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B2734C-C554-1F43-86F3-DA5EA4A1A826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/>
              </a:rPr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1043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/>
              <a:t>ZeroWaste</a:t>
            </a:r>
            <a:r>
              <a:rPr lang="en-US" dirty="0"/>
              <a:t> Dataset: Towards Deformable Object Segmentation in Cluttered Scenes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B2734C-C554-1F43-86F3-DA5EA4A1A826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/>
              </a:rPr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3507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7BF0C-F018-4D15-9F2C-1EC5981D131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610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Parâmetros intrínsecos: </a:t>
            </a:r>
            <a:r>
              <a:rPr lang="pt-BR" dirty="0"/>
              <a:t>Em câmeras reais, vai além de apenas a distância focal.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7BF0C-F018-4D15-9F2C-1EC5981D131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7879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r>
              <a:rPr lang="en-US" dirty="0"/>
              <a:t>!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7BF0C-F018-4D15-9F2C-1EC5981D131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31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F2B7900D-0734-4F15-9F08-6F03FB6F6514}" type="datetimeFigureOut">
              <a:rPr lang="pt-BR"/>
              <a:t>25/08/2023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7FFE5E5C-C80A-4D8D-A711-3102A7BA9258}" type="slidenum">
              <a:rPr lang="pt-BR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856" y="0"/>
            <a:ext cx="9138285" cy="685800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 bwMode="auto">
          <a:xfrm>
            <a:off x="966786" y="2714625"/>
            <a:ext cx="7343775" cy="714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3600" b="1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título</a:t>
            </a:r>
            <a:endParaRPr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 hasCustomPrompt="1"/>
          </p:nvPr>
        </p:nvSpPr>
        <p:spPr bwMode="auto">
          <a:xfrm>
            <a:off x="966786" y="3429001"/>
            <a:ext cx="7343775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subtítulo</a:t>
            </a:r>
            <a:endParaRPr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4" hasCustomPrompt="1"/>
          </p:nvPr>
        </p:nvSpPr>
        <p:spPr bwMode="auto">
          <a:xfrm>
            <a:off x="900111" y="6356349"/>
            <a:ext cx="7343775" cy="23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a data e o nome da área ou disciplina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14400" y="1750228"/>
            <a:ext cx="7238198" cy="2603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1">
                <a:latin typeface="Gotham HTF"/>
              </a:defRPr>
            </a:lvl1pPr>
            <a:lvl2pPr>
              <a:defRPr sz="2000">
                <a:latin typeface="Gotham-Bold"/>
              </a:defRPr>
            </a:lvl2pPr>
            <a:lvl3pPr>
              <a:defRPr sz="2000">
                <a:latin typeface="Gotham-Bold"/>
              </a:defRPr>
            </a:lvl3pPr>
            <a:lvl4pPr>
              <a:defRPr sz="2000">
                <a:latin typeface="Gotham-Bold"/>
              </a:defRPr>
            </a:lvl4pPr>
            <a:lvl5pPr>
              <a:defRPr sz="2000">
                <a:latin typeface="Gotham-Bold"/>
              </a:defRPr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4"/>
          </p:nvPr>
        </p:nvSpPr>
        <p:spPr bwMode="auto">
          <a:xfrm>
            <a:off x="914400" y="2319338"/>
            <a:ext cx="7238198" cy="16077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/>
              <a:buChar char="§"/>
              <a:defRPr sz="1600">
                <a:latin typeface="Gotham-Book"/>
              </a:defRPr>
            </a:lvl1pPr>
            <a:lvl2pPr marL="742950" indent="-285750">
              <a:buFont typeface="Wingdings"/>
              <a:buChar char="§"/>
              <a:defRPr sz="1600">
                <a:latin typeface="Gotham-Book"/>
              </a:defRPr>
            </a:lvl2pPr>
            <a:lvl3pPr marL="1143000" indent="-228600">
              <a:buFont typeface="Wingdings"/>
              <a:buChar char="§"/>
              <a:defRPr sz="1600">
                <a:latin typeface="Gotham-Book"/>
              </a:defRPr>
            </a:lvl3pPr>
            <a:lvl4pPr marL="1600200" indent="-228600">
              <a:buFont typeface="Wingdings"/>
              <a:buChar char="§"/>
              <a:defRPr sz="1600">
                <a:latin typeface="Gotham-Book"/>
              </a:defRPr>
            </a:lvl4pPr>
            <a:lvl5pPr marL="2057400" indent="-228600">
              <a:buFont typeface="Wingdings"/>
              <a:buChar char="§"/>
              <a:defRPr sz="1600">
                <a:latin typeface="Gotham-Book"/>
              </a:defRPr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5" name="Espaço Reservado para Texto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14400" y="4215012"/>
            <a:ext cx="7238198" cy="2603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1">
                <a:latin typeface="Gotham HTF"/>
              </a:defRPr>
            </a:lvl1pPr>
            <a:lvl2pPr>
              <a:defRPr sz="2000">
                <a:latin typeface="Gotham-Bold"/>
              </a:defRPr>
            </a:lvl2pPr>
            <a:lvl3pPr>
              <a:defRPr sz="2000">
                <a:latin typeface="Gotham-Bold"/>
              </a:defRPr>
            </a:lvl3pPr>
            <a:lvl4pPr>
              <a:defRPr sz="2000">
                <a:latin typeface="Gotham-Bold"/>
              </a:defRPr>
            </a:lvl4pPr>
            <a:lvl5pPr>
              <a:defRPr sz="2000">
                <a:latin typeface="Gotham-Bold"/>
              </a:defRPr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</p:txBody>
      </p:sp>
      <p:sp>
        <p:nvSpPr>
          <p:cNvPr id="16" name="Espaço Reservado para Texto 11"/>
          <p:cNvSpPr>
            <a:spLocks noGrp="1"/>
          </p:cNvSpPr>
          <p:nvPr>
            <p:ph type="body" sz="quarter" idx="16"/>
          </p:nvPr>
        </p:nvSpPr>
        <p:spPr bwMode="auto">
          <a:xfrm>
            <a:off x="914400" y="4784121"/>
            <a:ext cx="7238198" cy="16077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/>
              <a:buChar char="§"/>
              <a:defRPr sz="1600">
                <a:latin typeface="Gotham-Book"/>
              </a:defRPr>
            </a:lvl1pPr>
            <a:lvl2pPr marL="742950" indent="-285750">
              <a:buFont typeface="Wingdings"/>
              <a:buChar char="§"/>
              <a:defRPr sz="1600">
                <a:latin typeface="Gotham-Book"/>
              </a:defRPr>
            </a:lvl2pPr>
            <a:lvl3pPr marL="1143000" indent="-228600">
              <a:buFont typeface="Wingdings"/>
              <a:buChar char="§"/>
              <a:defRPr sz="1600">
                <a:latin typeface="Gotham-Book"/>
              </a:defRPr>
            </a:lvl3pPr>
            <a:lvl4pPr marL="1600200" indent="-228600">
              <a:buFont typeface="Wingdings"/>
              <a:buChar char="§"/>
              <a:defRPr sz="1600">
                <a:latin typeface="Gotham-Book"/>
              </a:defRPr>
            </a:lvl4pPr>
            <a:lvl5pPr marL="2057400" indent="-228600">
              <a:buFont typeface="Wingdings"/>
              <a:buChar char="§"/>
              <a:defRPr sz="1600">
                <a:latin typeface="Gotham-Book"/>
              </a:defRPr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9" name="TextBox 15"/>
          <p:cNvSpPr txBox="1"/>
          <p:nvPr userDrawn="1"/>
        </p:nvSpPr>
        <p:spPr bwMode="auto">
          <a:xfrm>
            <a:off x="947124" y="745668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b="1">
                <a:solidFill>
                  <a:srgbClr val="303030"/>
                </a:solidFill>
                <a:latin typeface="Gotham HTF"/>
                <a:cs typeface="Gotham-Bold"/>
              </a:rPr>
              <a:t>CONTEÚDO </a:t>
            </a:r>
            <a:r>
              <a:rPr lang="en-US" sz="2800" b="1">
                <a:solidFill>
                  <a:srgbClr val="303030"/>
                </a:solidFill>
                <a:latin typeface="Gotham HTF"/>
                <a:cs typeface="Gotham-Book"/>
              </a:rPr>
              <a:t>DO CURSO</a:t>
            </a:r>
            <a:endParaRPr/>
          </a:p>
        </p:txBody>
      </p:sp>
      <p:sp>
        <p:nvSpPr>
          <p:cNvPr id="11" name="Rectangle 20"/>
          <p:cNvSpPr/>
          <p:nvPr userDrawn="1"/>
        </p:nvSpPr>
        <p:spPr bwMode="auto"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424539" y="2857500"/>
            <a:ext cx="6294922" cy="1143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solidFill>
                  <a:schemeClr val="tx1"/>
                </a:solidFill>
                <a:latin typeface="Gotham HTF"/>
              </a:defRPr>
            </a:lvl1pPr>
          </a:lstStyle>
          <a:p>
            <a:pPr>
              <a:defRPr/>
            </a:pPr>
            <a:r>
              <a:t>CLICK TO EDIT MASTER TITLE STYLE</a:t>
            </a:r>
            <a:endParaRPr lang="en-US"/>
          </a:p>
        </p:txBody>
      </p:sp>
      <p:sp>
        <p:nvSpPr>
          <p:cNvPr id="9" name="Rectangle 5"/>
          <p:cNvSpPr/>
          <p:nvPr userDrawn="1"/>
        </p:nvSpPr>
        <p:spPr bwMode="auto"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33654" y="749165"/>
            <a:ext cx="7315197" cy="39730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latin typeface="Gotham HTF"/>
              </a:defRPr>
            </a:lvl1pPr>
          </a:lstStyle>
          <a:p>
            <a:pPr>
              <a:defRPr/>
            </a:pPr>
            <a: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765379" y="1316730"/>
            <a:ext cx="7483472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Gotham HTF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65379" y="2174875"/>
            <a:ext cx="7618230" cy="39512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/>
              <a:buChar char="§"/>
              <a:defRPr sz="1600">
                <a:latin typeface="Gotham-Book"/>
              </a:defRPr>
            </a:lvl1pPr>
            <a:lvl2pPr>
              <a:defRPr sz="1600">
                <a:latin typeface="Gotham-Book"/>
              </a:defRPr>
            </a:lvl2pPr>
            <a:lvl3pPr marL="1143000" indent="-228600">
              <a:buFont typeface="Wingdings"/>
              <a:buChar char="§"/>
              <a:defRPr sz="1600">
                <a:latin typeface="Gotham-Book"/>
              </a:defRPr>
            </a:lvl3pPr>
            <a:lvl4pPr>
              <a:defRPr sz="1600">
                <a:latin typeface="Gotham-Book"/>
              </a:defRPr>
            </a:lvl4pPr>
            <a:lvl5pPr>
              <a:defRPr sz="1600">
                <a:latin typeface="Gotham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  <a:endParaRPr lang="en-US"/>
          </a:p>
        </p:txBody>
      </p:sp>
      <p:sp>
        <p:nvSpPr>
          <p:cNvPr id="6" name="Rectangle 20"/>
          <p:cNvSpPr/>
          <p:nvPr userDrawn="1"/>
        </p:nvSpPr>
        <p:spPr bwMode="auto"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14400" y="740277"/>
            <a:ext cx="7469188" cy="47123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Gotham HTF"/>
              </a:defRPr>
            </a:lvl1pPr>
          </a:lstStyle>
          <a:p>
            <a:pPr>
              <a:defRPr/>
            </a:pPr>
            <a:r>
              <a:t>CLICK TO EDIT MASTER TITLE STYLE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914400" y="4677443"/>
            <a:ext cx="7469188" cy="12517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 typeface="Wingdings"/>
              <a:buChar char="§"/>
              <a:defRPr sz="1200">
                <a:latin typeface="Gotham-Book"/>
              </a:defRPr>
            </a:lvl1pPr>
            <a:lvl2pPr>
              <a:buFont typeface="Wingdings"/>
              <a:buChar char="§"/>
              <a:defRPr sz="1200">
                <a:latin typeface="Gotham-Book"/>
              </a:defRPr>
            </a:lvl2pPr>
            <a:lvl3pPr>
              <a:buFont typeface="Wingdings"/>
              <a:buChar char="§"/>
              <a:defRPr sz="1200">
                <a:latin typeface="Gotham-Book"/>
              </a:defRPr>
            </a:lvl3pPr>
            <a:lvl4pPr>
              <a:buFont typeface="Wingdings"/>
              <a:buChar char="§"/>
              <a:defRPr sz="1200">
                <a:latin typeface="Gotham-Book"/>
              </a:defRPr>
            </a:lvl4pPr>
            <a:lvl5pPr>
              <a:buFont typeface="Wingdings"/>
              <a:buChar char="§"/>
              <a:defRPr sz="1200">
                <a:latin typeface="Gotham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  <a:endParaRPr lang="en-US"/>
          </a:p>
        </p:txBody>
      </p:sp>
      <p:sp>
        <p:nvSpPr>
          <p:cNvPr id="10" name="Espaço Reservado para Tabela 9"/>
          <p:cNvSpPr>
            <a:spLocks noGrp="1"/>
          </p:cNvSpPr>
          <p:nvPr>
            <p:ph type="tbl" sz="quarter" idx="13"/>
          </p:nvPr>
        </p:nvSpPr>
        <p:spPr bwMode="auto">
          <a:xfrm>
            <a:off x="914400" y="1568450"/>
            <a:ext cx="7469188" cy="25892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latin typeface="Gotham HTF Book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0"/>
          <p:cNvSpPr/>
          <p:nvPr userDrawn="1"/>
        </p:nvSpPr>
        <p:spPr bwMode="auto"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14399" y="721027"/>
            <a:ext cx="7305575" cy="47123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Gotham HTF"/>
              </a:defRPr>
            </a:lvl1pPr>
          </a:lstStyle>
          <a:p>
            <a:pPr>
              <a:defRPr/>
            </a:pPr>
            <a:r>
              <a:t>CLICK TO EDIT MASTER TITLE STYLE</a:t>
            </a:r>
            <a:endParaRPr lang="en-US"/>
          </a:p>
        </p:txBody>
      </p:sp>
      <p:sp>
        <p:nvSpPr>
          <p:cNvPr id="4" name="Rectangle 20"/>
          <p:cNvSpPr/>
          <p:nvPr userDrawn="1"/>
        </p:nvSpPr>
        <p:spPr bwMode="auto"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9D3A6509-23EB-4B44-A528-7D90D9904DC9}" type="datetime1">
              <a:rPr lang="en-US"/>
              <a:t>25-Aug-23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858" y="0"/>
            <a:ext cx="9138285" cy="685800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 bwMode="auto">
          <a:xfrm>
            <a:off x="966787" y="2714627"/>
            <a:ext cx="7343775" cy="714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700" b="1">
                <a:solidFill>
                  <a:schemeClr val="bg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 título</a:t>
            </a:r>
            <a:endParaRPr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 hasCustomPrompt="1"/>
          </p:nvPr>
        </p:nvSpPr>
        <p:spPr bwMode="auto">
          <a:xfrm>
            <a:off x="966787" y="3429001"/>
            <a:ext cx="7343775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500" b="0">
                <a:solidFill>
                  <a:schemeClr val="bg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 subtítulo</a:t>
            </a:r>
            <a:endParaRPr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4" hasCustomPrompt="1"/>
          </p:nvPr>
        </p:nvSpPr>
        <p:spPr bwMode="auto">
          <a:xfrm>
            <a:off x="900112" y="6356351"/>
            <a:ext cx="7343775" cy="23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050" b="0">
                <a:solidFill>
                  <a:schemeClr val="bg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a data e o nome da área ou disciplina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569817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6" y="1485901"/>
            <a:ext cx="8029575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6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75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1906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25-Aug-23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6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75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18" name="Espaço Reservado para Texto 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714876" y="1484313"/>
            <a:ext cx="3971924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0" name="Espaço Reservado para Texto 4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6" y="1487488"/>
            <a:ext cx="3971924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6" y="2181225"/>
            <a:ext cx="3971924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6" y="2190750"/>
            <a:ext cx="3971924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1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34680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25-Aug-23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6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75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6" y="1476375"/>
            <a:ext cx="3971924" cy="4667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6" y="1476377"/>
            <a:ext cx="3971924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0162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85900"/>
            <a:ext cx="8029575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25-Aug-23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6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75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6" y="1476376"/>
            <a:ext cx="3971924" cy="2428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6" y="1476377"/>
            <a:ext cx="3971924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Espaço Reservado para Imagem 2"/>
          <p:cNvSpPr>
            <a:spLocks noGrp="1"/>
          </p:cNvSpPr>
          <p:nvPr>
            <p:ph type="pic" idx="15"/>
          </p:nvPr>
        </p:nvSpPr>
        <p:spPr bwMode="auto">
          <a:xfrm>
            <a:off x="657225" y="4086227"/>
            <a:ext cx="3971924" cy="1704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/>
          </a:p>
        </p:txBody>
      </p:sp>
      <p:sp>
        <p:nvSpPr>
          <p:cNvPr id="11" name="Espaço Reservado para Texto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5" y="5791202"/>
            <a:ext cx="3971924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25" b="0" i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a legenda mestre</a:t>
            </a:r>
            <a:endParaRPr/>
          </a:p>
        </p:txBody>
      </p:sp>
      <p:sp>
        <p:nvSpPr>
          <p:cNvPr id="12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75471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m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 bwMode="auto">
          <a:xfrm>
            <a:off x="4924424" y="0"/>
            <a:ext cx="421957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25-Aug-23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 bwMode="auto">
          <a:xfrm>
            <a:off x="457201" y="781052"/>
            <a:ext cx="4363508" cy="619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Edite o título mestre</a:t>
            </a:r>
            <a:endParaRPr/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/>
          </p:nvPr>
        </p:nvSpPr>
        <p:spPr bwMode="auto">
          <a:xfrm>
            <a:off x="657226" y="1485901"/>
            <a:ext cx="4163483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33095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1_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25-Aug-23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19730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4B5584-C7FA-470F-8EC2-A30435A4DF16}" type="datetime1">
              <a:rPr lang="en-US"/>
              <a:t>25-Aug-23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6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25/08/2023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18" name="Espaço Reservado para Texto 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714875" y="1484313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0" name="Espaço Reservado para Texto 4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5" y="1487488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2181225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2190750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1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25/08/2023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76375"/>
            <a:ext cx="3971925" cy="4667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25/08/2023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76374"/>
            <a:ext cx="3971925" cy="2428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Espaço Reservado para Imagem 2"/>
          <p:cNvSpPr>
            <a:spLocks noGrp="1"/>
          </p:cNvSpPr>
          <p:nvPr>
            <p:ph type="pic" idx="15"/>
          </p:nvPr>
        </p:nvSpPr>
        <p:spPr bwMode="auto">
          <a:xfrm>
            <a:off x="657224" y="4086225"/>
            <a:ext cx="3971925" cy="1704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/>
          </a:p>
        </p:txBody>
      </p:sp>
      <p:sp>
        <p:nvSpPr>
          <p:cNvPr id="11" name="Espaço Reservado para Texto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5" y="5791200"/>
            <a:ext cx="3971924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0" i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a legenda mestre</a:t>
            </a:r>
            <a:endParaRPr/>
          </a:p>
        </p:txBody>
      </p:sp>
      <p:sp>
        <p:nvSpPr>
          <p:cNvPr id="12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m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 bwMode="auto">
          <a:xfrm>
            <a:off x="4924424" y="0"/>
            <a:ext cx="421957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25/08/2023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 bwMode="auto">
          <a:xfrm>
            <a:off x="457200" y="781050"/>
            <a:ext cx="4363508" cy="619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Edite o título mestre</a:t>
            </a:r>
            <a:endParaRPr/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/>
          </p:nvPr>
        </p:nvSpPr>
        <p:spPr bwMode="auto">
          <a:xfrm>
            <a:off x="657225" y="1485900"/>
            <a:ext cx="4163483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1_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135726F-7445-4038-9FAC-4112A5F2E72B}" type="datetimeFigureOut">
              <a:rPr lang="en-US"/>
              <a:t>25-Aug-23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F2DBCB-A38D-4662-B7A4-5939857B11E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userDrawn="1">
  <p:cSld name="Soment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52E08-E18F-4760-A43A-381EE6B2718B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t>Click to edit Master subtitle style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14400" y="749902"/>
            <a:ext cx="7392202" cy="47123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Gotham HTF"/>
              </a:defRPr>
            </a:lvl1pPr>
          </a:lstStyle>
          <a:p>
            <a:pPr>
              <a:defRPr/>
            </a:pPr>
            <a:r>
              <a:t>CLICK TO EDIT MASTER TITLE STYLE</a:t>
            </a:r>
            <a:endParaRPr lang="en-US"/>
          </a:p>
        </p:txBody>
      </p:sp>
      <p:sp>
        <p:nvSpPr>
          <p:cNvPr id="10" name="Rectangle 20"/>
          <p:cNvSpPr/>
          <p:nvPr userDrawn="1"/>
        </p:nvSpPr>
        <p:spPr bwMode="auto">
          <a:xfrm>
            <a:off x="765379" y="8432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3.jpg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2" descr="fundo_ppt1_ok.jpg"/>
          <p:cNvPicPr>
            <a:picLocks noChangeAspect="1"/>
          </p:cNvPicPr>
          <p:nvPr/>
        </p:nvPicPr>
        <p:blipFill>
          <a:blip r:embed="rId17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fld id="{F2B7900D-0734-4F15-9F08-6F03FB6F6514}" type="datetimeFigureOut">
              <a:rPr lang="pt-BR"/>
              <a:t>25/08/2023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000"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  <p:sp>
        <p:nvSpPr>
          <p:cNvPr id="6" name="Rectangle 14"/>
          <p:cNvSpPr/>
          <p:nvPr userDrawn="1"/>
        </p:nvSpPr>
        <p:spPr bwMode="auto"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l" defTabSz="914400">
        <a:spcBef>
          <a:spcPts val="0"/>
        </a:spcBef>
        <a:buNone/>
        <a:defRPr sz="3200">
          <a:solidFill>
            <a:srgbClr val="C00026"/>
          </a:solidFill>
          <a:latin typeface="Verdana"/>
          <a:ea typeface="Verdana"/>
          <a:cs typeface="Verdana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1800" b="0">
          <a:solidFill>
            <a:schemeClr val="tx1"/>
          </a:solidFill>
          <a:latin typeface="Verdana"/>
          <a:ea typeface="Verdana"/>
          <a:cs typeface="Verdana"/>
        </a:defRPr>
      </a:lvl1pPr>
      <a:lvl2pPr marL="742950" indent="-28575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Verdana"/>
          <a:ea typeface="Verdana"/>
          <a:cs typeface="Verdana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Verdana"/>
          <a:ea typeface="Verdana"/>
          <a:cs typeface="Verdana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Verdana"/>
          <a:ea typeface="Verdana"/>
          <a:cs typeface="Verdana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Verdana"/>
          <a:ea typeface="Verdana"/>
          <a:cs typeface="Verdana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2" descr="fundo_ppt1_ok.jpg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fld id="{9D3A6509-23EB-4B44-A528-7D90D9904DC9}" type="datetime1">
              <a:rPr lang="en-US"/>
              <a:t>25-Aug-23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750"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8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</p:sldLayoutIdLst>
  <p:hf hdr="0" ftr="0" dt="0"/>
  <p:txStyles>
    <p:titleStyle>
      <a:lvl1pPr algn="l" defTabSz="685800">
        <a:spcBef>
          <a:spcPts val="0"/>
        </a:spcBef>
        <a:buNone/>
        <a:defRPr sz="2400">
          <a:solidFill>
            <a:srgbClr val="C00026"/>
          </a:solidFill>
          <a:latin typeface="Verdana"/>
          <a:ea typeface="Verdana"/>
          <a:cs typeface="Verdana"/>
        </a:defRPr>
      </a:lvl1pPr>
    </p:titleStyle>
    <p:bodyStyle>
      <a:lvl1pPr marL="257175" indent="-257175" algn="l" defTabSz="685800">
        <a:spcBef>
          <a:spcPts val="0"/>
        </a:spcBef>
        <a:buFont typeface="Arial"/>
        <a:buChar char="•"/>
        <a:defRPr sz="1350" b="0">
          <a:solidFill>
            <a:schemeClr val="tx1"/>
          </a:solidFill>
          <a:latin typeface="Verdana"/>
          <a:ea typeface="Verdana"/>
          <a:cs typeface="Verdana"/>
        </a:defRPr>
      </a:lvl1pPr>
      <a:lvl2pPr marL="557213" indent="-214313" algn="l" defTabSz="685800">
        <a:spcBef>
          <a:spcPts val="0"/>
        </a:spcBef>
        <a:buFont typeface="Arial"/>
        <a:buChar char="–"/>
        <a:defRPr sz="1500">
          <a:solidFill>
            <a:schemeClr val="tx1"/>
          </a:solidFill>
          <a:latin typeface="Verdana"/>
          <a:ea typeface="Verdana"/>
          <a:cs typeface="Verdana"/>
        </a:defRPr>
      </a:lvl2pPr>
      <a:lvl3pPr marL="857250" indent="-171450" algn="l" defTabSz="685800">
        <a:spcBef>
          <a:spcPts val="0"/>
        </a:spcBef>
        <a:buFont typeface="Arial"/>
        <a:buChar char="•"/>
        <a:defRPr sz="1800">
          <a:solidFill>
            <a:schemeClr val="tx1"/>
          </a:solidFill>
          <a:latin typeface="Verdana"/>
          <a:ea typeface="Verdana"/>
          <a:cs typeface="Verdana"/>
        </a:defRPr>
      </a:lvl3pPr>
      <a:lvl4pPr marL="1200150" indent="-171450" algn="l" defTabSz="685800">
        <a:spcBef>
          <a:spcPts val="0"/>
        </a:spcBef>
        <a:buFont typeface="Arial"/>
        <a:buChar char="–"/>
        <a:defRPr sz="1500">
          <a:solidFill>
            <a:schemeClr val="tx1"/>
          </a:solidFill>
          <a:latin typeface="Verdana"/>
          <a:ea typeface="Verdana"/>
          <a:cs typeface="Verdana"/>
        </a:defRPr>
      </a:lvl4pPr>
      <a:lvl5pPr marL="1543050" indent="-171450" algn="l" defTabSz="685800">
        <a:spcBef>
          <a:spcPts val="0"/>
        </a:spcBef>
        <a:buFont typeface="Arial"/>
        <a:buChar char="»"/>
        <a:defRPr sz="1500">
          <a:solidFill>
            <a:schemeClr val="tx1"/>
          </a:solidFill>
          <a:latin typeface="Verdana"/>
          <a:ea typeface="Verdana"/>
          <a:cs typeface="Verdana"/>
        </a:defRPr>
      </a:lvl5pPr>
      <a:lvl6pPr marL="1885950" indent="-171450" algn="l" defTabSz="68580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nsper.github.io/robotica-computacional/modulos/01-imagens-e-matrizes/atividade2/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s://insper.github.io/robotica-computacional/modulos/01-imagens-e-matrizes/atividade1/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insper.github.io/robotica-computacional/modulos/01-imagens-e-matrizes/atividade5/" TargetMode="External"/><Relationship Id="rId5" Type="http://schemas.openxmlformats.org/officeDocument/2006/relationships/hyperlink" Target="https://insper.github.io/robotica-computacional/modulos/01-imagens-e-matrizes/atividade4/" TargetMode="External"/><Relationship Id="rId4" Type="http://schemas.openxmlformats.org/officeDocument/2006/relationships/hyperlink" Target="https://insper.github.io/robotica-computacional/modulos/01-imagens-e-matrizes/atividade3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x/d9/d61/tutorial_py_morphological_op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pt.wikipedia.org/wiki/C&#226;mera_pinhole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8902851" name="Espaço Reservado para Conteúdo 1"/>
          <p:cNvSpPr>
            <a:spLocks noGrp="1"/>
          </p:cNvSpPr>
          <p:nvPr>
            <p:ph idx="1"/>
          </p:nvPr>
        </p:nvSpPr>
        <p:spPr bwMode="auto">
          <a:xfrm>
            <a:off x="966783" y="2838144"/>
            <a:ext cx="7343774" cy="1295397"/>
          </a:xfrm>
        </p:spPr>
        <p:txBody>
          <a:bodyPr>
            <a:normAutofit/>
          </a:bodyPr>
          <a:lstStyle/>
          <a:p>
            <a:pPr lvl="0" defTabSz="457200">
              <a:spcBef>
                <a:spcPts val="0"/>
              </a:spcBef>
              <a:spcAft>
                <a:spcPts val="598"/>
              </a:spcAft>
              <a:defRPr/>
            </a:pPr>
            <a:r>
              <a:rPr lang="pt-BR">
                <a:latin typeface="Verdana"/>
                <a:cs typeface="Verdana"/>
              </a:rPr>
              <a:t>Rob</a:t>
            </a:r>
            <a:r>
              <a:rPr lang="en-US">
                <a:latin typeface="Verdana"/>
                <a:cs typeface="Verdana"/>
              </a:rPr>
              <a:t>ótica Computacional</a:t>
            </a:r>
            <a:endParaRPr lang="pt-BR">
              <a:latin typeface="Verdana"/>
              <a:cs typeface="Verdana"/>
            </a:endParaRPr>
          </a:p>
          <a:p>
            <a:pPr>
              <a:defRPr/>
            </a:pPr>
            <a:r>
              <a:rPr lang="pt-BR" sz="2000"/>
              <a:t>Captura de Imagens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Calibração da Câmera</a:t>
            </a:r>
          </a:p>
        </p:txBody>
      </p:sp>
      <p:pic>
        <p:nvPicPr>
          <p:cNvPr id="3076" name="Picture 4" descr="Intrinsic camera parameters calibration">
            <a:extLst>
              <a:ext uri="{FF2B5EF4-FFF2-40B4-BE49-F238E27FC236}">
                <a16:creationId xmlns:a16="http://schemas.microsoft.com/office/drawing/2014/main" id="{83F73021-3783-69F6-D940-376BE5288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3546" y="1485900"/>
            <a:ext cx="6896933" cy="4724399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Text Placeholder 3">
            <a:extLst>
              <a:ext uri="{FF2B5EF4-FFF2-40B4-BE49-F238E27FC236}">
                <a16:creationId xmlns:a16="http://schemas.microsoft.com/office/drawing/2014/main" id="{D5CD0C4D-548C-4706-3189-9DC32ADDA4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5" y="85725"/>
            <a:ext cx="7229475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3083" name="Slide Number Placeholder 4">
            <a:extLst>
              <a:ext uri="{FF2B5EF4-FFF2-40B4-BE49-F238E27FC236}">
                <a16:creationId xmlns:a16="http://schemas.microsoft.com/office/drawing/2014/main" id="{4715D204-2D68-6897-15EB-836B3160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94424"/>
            <a:ext cx="2133600" cy="3651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A33A0801-BB33-4F6A-ADD2-35B07A2D74D7}" type="slidenum">
              <a:rPr lang="pt-BR"/>
              <a:pPr>
                <a:spcAft>
                  <a:spcPts val="600"/>
                </a:spcAft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933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 b="1" dirty="0"/>
              <a:t>Calibração da Câmera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C9D413DF-895C-7DD3-140B-F13F54C6B4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7225" y="1485900"/>
            <a:ext cx="8029647" cy="5047536"/>
          </a:xfrm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Verdana"/>
                <a:cs typeface="Arial"/>
              </a:rPr>
              <a:t>Parâmetros Intrínsecos da Câmera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Verdana"/>
              <a:cs typeface="Arial"/>
            </a:endParaRP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Verdana"/>
                <a:cs typeface="Arial"/>
              </a:rPr>
              <a:t>Distância Focal (f)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Verdana"/>
              <a:cs typeface="Arial"/>
            </a:endParaRPr>
          </a:p>
          <a:p>
            <a:pPr marL="1085850" marR="0" lvl="1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Verdana"/>
                <a:cs typeface="Arial"/>
              </a:rPr>
              <a:t>Definição: Distância entre o centro óptico e a superfície de formação da imagem.</a:t>
            </a:r>
          </a:p>
          <a:p>
            <a:pPr marL="1085850" marR="0" lvl="1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Verdana"/>
              <a:cs typeface="Arial"/>
            </a:endParaRPr>
          </a:p>
          <a:p>
            <a:pPr marL="1085850" marR="0" lvl="1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Verdana"/>
                <a:cs typeface="Arial"/>
              </a:rPr>
              <a:t>Nota: Em câmeras reais, essa distância pode variar entre os eixos X e Y.</a:t>
            </a:r>
          </a:p>
          <a:p>
            <a:pPr marL="1085850" marR="0" lvl="1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Verdana"/>
              <a:cs typeface="Arial"/>
            </a:endParaRP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Verdana"/>
                <a:cs typeface="Arial"/>
              </a:rPr>
              <a:t>Ponto Principal (c):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Verdana"/>
              <a:cs typeface="Arial"/>
            </a:endParaRPr>
          </a:p>
          <a:p>
            <a:pPr marL="1085850" marR="0" lvl="1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Verdana"/>
                <a:cs typeface="Arial"/>
              </a:rPr>
              <a:t>Definição: Posição na imagem onde o eixo óptico atravessa o sensor.</a:t>
            </a:r>
          </a:p>
          <a:p>
            <a:pPr marL="1085850" marR="0" lvl="1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Verdana"/>
              <a:cs typeface="Arial"/>
            </a:endParaRPr>
          </a:p>
          <a:p>
            <a:pPr marL="1085850" marR="0" lvl="1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Verdana"/>
                <a:cs typeface="Arial"/>
              </a:rPr>
              <a:t>Nota: Idealmente, corresponde à posição do pixel central. No entanto, em sensores reais, pode haver um leve deslocamento.</a:t>
            </a:r>
          </a:p>
          <a:p>
            <a:pPr marL="1085850" marR="0" lvl="1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Verdana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Verdana"/>
                <a:cs typeface="Arial"/>
              </a:rPr>
              <a:t>Parâmetros Extrínsecos da Câmera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Verdana"/>
              <a:cs typeface="Arial"/>
            </a:endParaRP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Verdana"/>
                <a:cs typeface="Arial"/>
              </a:rPr>
              <a:t>Representados por:</a:t>
            </a:r>
          </a:p>
          <a:p>
            <a:pPr marL="1085850" marR="0" lvl="1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Verdana"/>
                <a:cs typeface="Arial"/>
              </a:rPr>
              <a:t>Vetor de translação.</a:t>
            </a:r>
          </a:p>
          <a:p>
            <a:pPr marL="1085850" marR="0" lvl="1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Verdana"/>
                <a:cs typeface="Arial"/>
              </a:rPr>
              <a:t>Matriz de rotação 3D.</a:t>
            </a:r>
          </a:p>
          <a:p>
            <a:pPr marL="1085850" marR="0" lvl="1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Verdana"/>
              <a:cs typeface="Arial"/>
            </a:endParaRP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Verdana"/>
                <a:cs typeface="Arial"/>
              </a:rPr>
              <a:t>Função: Indicam o posicionamento da câmera em relação ao objeto ou cena.</a:t>
            </a: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Verdan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Projeção</a:t>
            </a:r>
            <a:r>
              <a:rPr lang="en-US" b="1" dirty="0"/>
              <a:t> 3D -&gt; 2D</a:t>
            </a:r>
            <a:endParaRPr lang="pt-BR" b="1" dirty="0"/>
          </a:p>
        </p:txBody>
      </p:sp>
      <p:sp>
        <p:nvSpPr>
          <p:cNvPr id="4100" name="Text Placeholder 2">
            <a:extLst>
              <a:ext uri="{FF2B5EF4-FFF2-40B4-BE49-F238E27FC236}">
                <a16:creationId xmlns:a16="http://schemas.microsoft.com/office/drawing/2014/main" id="{19B02F75-A635-B2F1-8B91-D332C804F1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5" y="85725"/>
            <a:ext cx="7229475" cy="352425"/>
          </a:xfrm>
        </p:spPr>
        <p:txBody>
          <a:bodyPr/>
          <a:lstStyle/>
          <a:p>
            <a:endParaRPr lang="en-US"/>
          </a:p>
        </p:txBody>
      </p:sp>
      <p:pic>
        <p:nvPicPr>
          <p:cNvPr id="4098" name="Picture 2" descr="Computer Vision Project">
            <a:extLst>
              <a:ext uri="{FF2B5EF4-FFF2-40B4-BE49-F238E27FC236}">
                <a16:creationId xmlns:a16="http://schemas.microsoft.com/office/drawing/2014/main" id="{DEEC9DA7-3101-DECD-EAF3-E4A24DD5B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73" y="2013371"/>
            <a:ext cx="9092357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1" name="Slide Number Placeholder 7">
            <a:extLst>
              <a:ext uri="{FF2B5EF4-FFF2-40B4-BE49-F238E27FC236}">
                <a16:creationId xmlns:a16="http://schemas.microsoft.com/office/drawing/2014/main" id="{BC19EECD-7C9F-EC5F-73A9-49168A5F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94424"/>
            <a:ext cx="2133600" cy="3651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A33A0801-BB33-4F6A-ADD2-35B07A2D74D7}" type="slidenum">
              <a:rPr lang="pt-BR"/>
              <a:pPr>
                <a:spcAft>
                  <a:spcPts val="600"/>
                </a:spcAft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21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245863" name="Title 1">
            <a:extLst>
              <a:ext uri="{FF2B5EF4-FFF2-40B4-BE49-F238E27FC236}">
                <a16:creationId xmlns:a16="http://schemas.microsoft.com/office/drawing/2014/main" id="{BDFB7A7F-DC8B-7543-F755-C55A2119C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33650"/>
            <a:ext cx="6858000" cy="1790700"/>
          </a:xfrm>
        </p:spPr>
        <p:txBody>
          <a:bodyPr/>
          <a:lstStyle/>
          <a:p>
            <a:r>
              <a:rPr lang="pt-BR" dirty="0"/>
              <a:t>Profundidade</a:t>
            </a:r>
            <a:br>
              <a:rPr lang="pt-BR" dirty="0"/>
            </a:br>
            <a:endParaRPr lang="en-US" dirty="0"/>
          </a:p>
        </p:txBody>
      </p:sp>
      <p:sp>
        <p:nvSpPr>
          <p:cNvPr id="378245865" name="Slide Number Placeholder 3">
            <a:extLst>
              <a:ext uri="{FF2B5EF4-FFF2-40B4-BE49-F238E27FC236}">
                <a16:creationId xmlns:a16="http://schemas.microsoft.com/office/drawing/2014/main" id="{981FF8E3-A548-A1D5-FA45-DE039B45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03070"/>
            <a:ext cx="2133600" cy="273844"/>
          </a:xfrm>
        </p:spPr>
        <p:txBody>
          <a:bodyPr/>
          <a:lstStyle/>
          <a:p>
            <a:pPr marL="0" marR="0" lvl="0" indent="0" algn="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fld id="{FA3AAB12-BB6E-1B4F-AF2F-E6C37C68B919}" type="slidenum">
              <a:rPr kumimoji="0" lang="en-US" sz="7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/>
              </a:rPr>
              <a:pPr marL="0" marR="0" lvl="0" indent="0" algn="r" defTabSz="3429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5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2887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Estereoscopia</a:t>
            </a:r>
            <a:endParaRPr b="1" dirty="0"/>
          </a:p>
        </p:txBody>
      </p:sp>
      <p:sp>
        <p:nvSpPr>
          <p:cNvPr id="25611" name="Text Placeholder 2">
            <a:extLst>
              <a:ext uri="{FF2B5EF4-FFF2-40B4-BE49-F238E27FC236}">
                <a16:creationId xmlns:a16="http://schemas.microsoft.com/office/drawing/2014/main" id="{250A706A-9EBB-2E0F-50EE-EB01064591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5" y="85725"/>
            <a:ext cx="7229475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714875" y="1487488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defRPr/>
            </a:pPr>
            <a:r>
              <a:rPr lang="pt-BR" sz="1700" dirty="0"/>
              <a:t>Profundidade dois objetos na cena. As regiões vermelhas representam as disparidades encontradas entre duas imagens  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657225" y="1487488"/>
            <a:ext cx="3971925" cy="6397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pt-BR" sz="1700" dirty="0"/>
              <a:t>Uma das imagens tiradas por uma par de câmeras apontando na mesma direção</a:t>
            </a:r>
          </a:p>
        </p:txBody>
      </p:sp>
      <p:pic>
        <p:nvPicPr>
          <p:cNvPr id="25604" name="Picture 4" descr="gt_occ"/>
          <p:cNvPicPr>
            <a:picLocks noChangeAspect="1" noChangeArrowheads="1"/>
          </p:cNvPicPr>
          <p:nvPr/>
        </p:nvPicPr>
        <p:blipFill rotWithShape="1">
          <a:blip r:embed="rId2"/>
          <a:srcRect l="27412" r="1" b="1"/>
          <a:stretch/>
        </p:blipFill>
        <p:spPr bwMode="auto">
          <a:xfrm>
            <a:off x="4714875" y="2414586"/>
            <a:ext cx="3971925" cy="3962400"/>
          </a:xfrm>
          <a:prstGeom prst="rect">
            <a:avLst/>
          </a:prstGeom>
          <a:noFill/>
        </p:spPr>
      </p:pic>
      <p:pic>
        <p:nvPicPr>
          <p:cNvPr id="25603" name="Picture 3" descr="left"/>
          <p:cNvPicPr>
            <a:picLocks noChangeAspect="1" noChangeArrowheads="1"/>
          </p:cNvPicPr>
          <p:nvPr/>
        </p:nvPicPr>
        <p:blipFill rotWithShape="1">
          <a:blip r:embed="rId3"/>
          <a:srcRect l="11992" r="12826" b="-2"/>
          <a:stretch/>
        </p:blipFill>
        <p:spPr bwMode="auto">
          <a:xfrm>
            <a:off x="645071" y="2414586"/>
            <a:ext cx="3971925" cy="3962400"/>
          </a:xfrm>
          <a:prstGeom prst="rect">
            <a:avLst/>
          </a:prstGeom>
          <a:noFill/>
        </p:spPr>
      </p:pic>
      <p:sp>
        <p:nvSpPr>
          <p:cNvPr id="25613" name="Slide Number Placeholder 7">
            <a:extLst>
              <a:ext uri="{FF2B5EF4-FFF2-40B4-BE49-F238E27FC236}">
                <a16:creationId xmlns:a16="http://schemas.microsoft.com/office/drawing/2014/main" id="{32BF9698-66C4-131A-7CCE-857A3A01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94424"/>
            <a:ext cx="2133600" cy="3651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A33A0801-BB33-4F6A-ADD2-35B07A2D74D7}" type="slidenum">
              <a:rPr lang="pt-BR"/>
              <a:pPr>
                <a:spcAft>
                  <a:spcPts val="600"/>
                </a:spcAft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Profundidade sem estereoscopia </a:t>
            </a:r>
            <a:endParaRPr b="1" dirty="0"/>
          </a:p>
        </p:txBody>
      </p:sp>
      <p:pic>
        <p:nvPicPr>
          <p:cNvPr id="1026" name="Picture 2" descr="Google Researchers Released New State-of-the-art Method For Depth  Estimation from Single Image"/>
          <p:cNvPicPr>
            <a:picLocks noChangeAspect="1" noChangeArrowheads="1"/>
          </p:cNvPicPr>
          <p:nvPr/>
        </p:nvPicPr>
        <p:blipFill rotWithShape="1">
          <a:blip r:embed="rId2"/>
          <a:srcRect t="6126" b="850"/>
          <a:stretch/>
        </p:blipFill>
        <p:spPr bwMode="auto">
          <a:xfrm>
            <a:off x="657225" y="1485900"/>
            <a:ext cx="8029575" cy="4724399"/>
          </a:xfrm>
          <a:prstGeom prst="rect">
            <a:avLst/>
          </a:prstGeom>
          <a:noFill/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F6B52E08-E18F-4760-A43A-381EE6B2718B}" type="slidenum">
              <a:rPr lang="pt-BR"/>
              <a:pPr>
                <a:spcAft>
                  <a:spcPts val="600"/>
                </a:spcAft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5281244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Atividades Modulo 2</a:t>
            </a:r>
          </a:p>
        </p:txBody>
      </p:sp>
      <p:sp>
        <p:nvSpPr>
          <p:cNvPr id="1820912574" name="Text Placeholder 2">
            <a:extLst>
              <a:ext uri="{FF2B5EF4-FFF2-40B4-BE49-F238E27FC236}">
                <a16:creationId xmlns:a16="http://schemas.microsoft.com/office/drawing/2014/main" id="{43E8EFAE-ED32-6815-4E70-508DD8CF56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6" y="85725"/>
            <a:ext cx="7229475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AB01ED-6BFD-D8BF-6B90-6AE8ED95F485}"/>
              </a:ext>
            </a:extLst>
          </p:cNvPr>
          <p:cNvSpPr txBox="1"/>
          <p:nvPr/>
        </p:nvSpPr>
        <p:spPr bwMode="auto">
          <a:xfrm>
            <a:off x="657226" y="1476375"/>
            <a:ext cx="3971924" cy="466725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350">
                <a:latin typeface="Verdana"/>
                <a:ea typeface="Verdana"/>
                <a:hlinkClick r:id="rId2"/>
              </a:rPr>
              <a:t>Atividade 01 - Leitura de imagens</a:t>
            </a:r>
            <a:endParaRPr lang="pt-BR" sz="1350">
              <a:latin typeface="Verdana"/>
              <a:ea typeface="Verdana"/>
            </a:endParaRPr>
          </a:p>
          <a:p>
            <a:pPr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350">
                <a:latin typeface="Verdana"/>
                <a:ea typeface="Verdana"/>
                <a:hlinkClick r:id="rId3"/>
              </a:rPr>
              <a:t>Atividade 02 - Percorrendo a imagem</a:t>
            </a:r>
            <a:endParaRPr lang="pt-BR" sz="1350">
              <a:latin typeface="Verdana"/>
              <a:ea typeface="Verdana"/>
            </a:endParaRPr>
          </a:p>
          <a:p>
            <a:pPr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350">
                <a:latin typeface="Verdana"/>
                <a:ea typeface="Verdana"/>
                <a:hlinkClick r:id="rId4"/>
              </a:rPr>
              <a:t>Atividade 03 - Cookbook de Numpy</a:t>
            </a:r>
            <a:endParaRPr lang="pt-BR" sz="1350">
              <a:latin typeface="Verdana"/>
              <a:ea typeface="Verdana"/>
            </a:endParaRPr>
          </a:p>
          <a:p>
            <a:pPr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350">
                <a:latin typeface="Verdana"/>
                <a:ea typeface="Verdana"/>
                <a:hlinkClick r:id="rId5"/>
              </a:rPr>
              <a:t>Atividade 04 - Segmentação de imagens por cor</a:t>
            </a:r>
            <a:endParaRPr lang="pt-BR" sz="1350">
              <a:latin typeface="Verdana"/>
              <a:ea typeface="Verdana"/>
            </a:endParaRPr>
          </a:p>
          <a:p>
            <a:pPr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350">
                <a:latin typeface="Verdana"/>
                <a:ea typeface="Verdana"/>
                <a:hlinkClick r:id="rId6"/>
              </a:rPr>
              <a:t>Atividade 05 - Classes em Python</a:t>
            </a:r>
            <a:endParaRPr lang="pt-BR" sz="1350">
              <a:latin typeface="Verdana"/>
              <a:ea typeface="Verdana"/>
            </a:endParaRPr>
          </a:p>
          <a:p>
            <a:pPr defTabSz="685800">
              <a:spcAft>
                <a:spcPts val="450"/>
              </a:spcAft>
              <a:defRPr/>
            </a:pPr>
            <a:endParaRPr lang="pt-BR" sz="1350">
              <a:latin typeface="Verdana"/>
              <a:ea typeface="Verdana"/>
            </a:endParaRPr>
          </a:p>
        </p:txBody>
      </p:sp>
      <p:pic>
        <p:nvPicPr>
          <p:cNvPr id="7" name="Imagem 6" descr="Código QR&#10;&#10;Descrição gerada automaticamente">
            <a:extLst>
              <a:ext uri="{FF2B5EF4-FFF2-40B4-BE49-F238E27FC236}">
                <a16:creationId xmlns:a16="http://schemas.microsoft.com/office/drawing/2014/main" id="{9E4193B8-A5A4-C0AD-7EE8-06FA15FF84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0097" y="1476377"/>
            <a:ext cx="3761481" cy="4676775"/>
          </a:xfrm>
          <a:prstGeom prst="rect">
            <a:avLst/>
          </a:prstGeom>
          <a:noFill/>
        </p:spPr>
      </p:pic>
      <p:sp>
        <p:nvSpPr>
          <p:cNvPr id="1820912559" name="Slide Number Placeholder 5">
            <a:extLst>
              <a:ext uri="{FF2B5EF4-FFF2-40B4-BE49-F238E27FC236}">
                <a16:creationId xmlns:a16="http://schemas.microsoft.com/office/drawing/2014/main" id="{55C1FC13-2134-9E11-7D21-4F8EC2A3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94427"/>
            <a:ext cx="2133600" cy="365125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  <a:defRPr/>
            </a:pPr>
            <a:fld id="{FA3AAB12-BB6E-1B4F-AF2F-E6C37C68B919}" type="slidenum">
              <a:rPr lang="en-US">
                <a:latin typeface="+mn-lt"/>
                <a:ea typeface="+mn-ea"/>
                <a:cs typeface="+mn-cs"/>
              </a:rPr>
              <a:pPr>
                <a:spcAft>
                  <a:spcPts val="450"/>
                </a:spcAft>
                <a:defRPr/>
              </a:pPr>
              <a:t>16</a:t>
            </a:fld>
            <a:endParaRPr lang="en-US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450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245863" name="Title 1">
            <a:extLst>
              <a:ext uri="{FF2B5EF4-FFF2-40B4-BE49-F238E27FC236}">
                <a16:creationId xmlns:a16="http://schemas.microsoft.com/office/drawing/2014/main" id="{BDFB7A7F-DC8B-7543-F755-C55A2119C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33650"/>
            <a:ext cx="6858000" cy="1790700"/>
          </a:xfrm>
        </p:spPr>
        <p:txBody>
          <a:bodyPr/>
          <a:lstStyle/>
          <a:p>
            <a:r>
              <a:rPr lang="pt-BR" dirty="0"/>
              <a:t>Filtragem e Morfologia</a:t>
            </a:r>
            <a:br>
              <a:rPr lang="pt-BR" dirty="0"/>
            </a:br>
            <a:endParaRPr lang="en-US" dirty="0"/>
          </a:p>
        </p:txBody>
      </p:sp>
      <p:sp>
        <p:nvSpPr>
          <p:cNvPr id="378245865" name="Slide Number Placeholder 3">
            <a:extLst>
              <a:ext uri="{FF2B5EF4-FFF2-40B4-BE49-F238E27FC236}">
                <a16:creationId xmlns:a16="http://schemas.microsoft.com/office/drawing/2014/main" id="{981FF8E3-A548-A1D5-FA45-DE039B45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03070"/>
            <a:ext cx="2133600" cy="273844"/>
          </a:xfrm>
        </p:spPr>
        <p:txBody>
          <a:bodyPr/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>
                <a:solidFill>
                  <a:prstClr val="black"/>
                </a:solidFill>
                <a:latin typeface="Calibri"/>
                <a:cs typeface="Arial"/>
              </a:rPr>
              <a:pPr defTabSz="342900">
                <a:spcAft>
                  <a:spcPts val="450"/>
                </a:spcAft>
                <a:defRPr/>
              </a:pPr>
              <a:t>2</a:t>
            </a:fld>
            <a:endParaRPr lang="en-US">
              <a:solidFill>
                <a:prstClr val="black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180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1" y="781052"/>
            <a:ext cx="4363508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Filtragem</a:t>
            </a:r>
            <a:r>
              <a:rPr lang="en-US" b="1" dirty="0"/>
              <a:t> - </a:t>
            </a:r>
            <a:r>
              <a:rPr lang="pt-BR" b="1" dirty="0"/>
              <a:t>Aplicação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</p:spPr>
        <p:txBody>
          <a:bodyPr>
            <a:normAutofit/>
          </a:bodyPr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/>
              <a:pPr defTabSz="342900">
                <a:spcAft>
                  <a:spcPts val="450"/>
                </a:spcAft>
                <a:defRPr/>
              </a:pPr>
              <a:t>3</a:t>
            </a:fld>
            <a:endParaRPr lang="en-US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BB8589D8-4C63-FD2C-624A-F4CC832B99A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1" y="1200921"/>
            <a:ext cx="4163483" cy="4724399"/>
          </a:xfrm>
        </p:spPr>
        <p:txBody>
          <a:bodyPr/>
          <a:lstStyle/>
          <a:p>
            <a:pPr defTabSz="914400">
              <a:spcAft>
                <a:spcPts val="600"/>
              </a:spcAft>
            </a:pPr>
            <a:r>
              <a:rPr lang="pt-BR" sz="1800" dirty="0"/>
              <a:t>Filtragem de imagens consiste em realçar carateriais especificas da imagem, removendo ruido e otimizando a interpretação.</a:t>
            </a:r>
          </a:p>
          <a:p>
            <a:pPr defTabSz="914400">
              <a:spcAft>
                <a:spcPts val="600"/>
              </a:spcAft>
            </a:pPr>
            <a:endParaRPr lang="en-US" sz="1800" dirty="0"/>
          </a:p>
          <a:p>
            <a:pPr defTabSz="914400">
              <a:spcAft>
                <a:spcPts val="600"/>
              </a:spcAft>
            </a:pPr>
            <a:r>
              <a:rPr lang="pt-BR" sz="1800" b="1" dirty="0"/>
              <a:t>Aplicações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Imagens Medicas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Automação do Industrial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Automação do Checkout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Agricultura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Realidade Aumentada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Vigilância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C5CEB89-F791-5BA1-4E4F-A3A0431D0E75}"/>
              </a:ext>
            </a:extLst>
          </p:cNvPr>
          <p:cNvGrpSpPr/>
          <p:nvPr/>
        </p:nvGrpSpPr>
        <p:grpSpPr>
          <a:xfrm>
            <a:off x="4666688" y="1191395"/>
            <a:ext cx="4126507" cy="4493760"/>
            <a:chOff x="4666688" y="1191395"/>
            <a:chExt cx="4126507" cy="4493760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A3394C89-0169-6C93-1213-903EAEFFDA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000" t="2348" b="33816"/>
            <a:stretch/>
          </p:blipFill>
          <p:spPr>
            <a:xfrm>
              <a:off x="4773084" y="3429000"/>
              <a:ext cx="4020111" cy="2256155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76AF0B67-CB12-7D5A-579C-26C4A8D7B2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519" r="50000" b="34784"/>
            <a:stretch/>
          </p:blipFill>
          <p:spPr bwMode="auto">
            <a:xfrm>
              <a:off x="4666688" y="1191395"/>
              <a:ext cx="4020111" cy="22159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Transformação Morfológica</a:t>
            </a:r>
          </a:p>
        </p:txBody>
      </p:sp>
      <p:sp>
        <p:nvSpPr>
          <p:cNvPr id="1031" name="Text Placeholder 2">
            <a:extLst>
              <a:ext uri="{FF2B5EF4-FFF2-40B4-BE49-F238E27FC236}">
                <a16:creationId xmlns:a16="http://schemas.microsoft.com/office/drawing/2014/main" id="{D83AA94C-B28F-506B-C712-1B9100099D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6" y="85725"/>
            <a:ext cx="7229475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BB8589D8-4C63-FD2C-624A-F4CC832B9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6" y="1476375"/>
            <a:ext cx="3971924" cy="4667250"/>
          </a:xfrm>
        </p:spPr>
        <p:txBody>
          <a:bodyPr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pt-BR" dirty="0"/>
              <a:t>Em algumas ocasiões, não conseguimos ou não é possível filtrar completamente as partes de interesse da imagem, sobrando </a:t>
            </a:r>
            <a:r>
              <a:rPr lang="pt-BR" b="1" dirty="0"/>
              <a:t>ruídos</a:t>
            </a:r>
            <a:r>
              <a:rPr lang="pt-BR" dirty="0"/>
              <a:t>. </a:t>
            </a:r>
          </a:p>
          <a:p>
            <a:pPr defTabSz="914400">
              <a:spcAft>
                <a:spcPts val="600"/>
              </a:spcAft>
            </a:pPr>
            <a:r>
              <a:rPr lang="pt-BR" dirty="0"/>
              <a:t>Transformação morfológica são técnicas que ajudam a limpar o ruido melhorando as máscaras.</a:t>
            </a:r>
          </a:p>
          <a:p>
            <a:pPr defTabSz="914400">
              <a:spcAft>
                <a:spcPts val="600"/>
              </a:spcAft>
            </a:pPr>
            <a:endParaRPr lang="en-US" dirty="0"/>
          </a:p>
          <a:p>
            <a:pPr defTabSz="914400">
              <a:spcAft>
                <a:spcPts val="600"/>
              </a:spcAft>
            </a:pPr>
            <a:r>
              <a:rPr lang="pt-BR" b="1" dirty="0"/>
              <a:t>Exemplo Relevante:</a:t>
            </a:r>
          </a:p>
          <a:p>
            <a:pPr defTabSz="914400">
              <a:spcAft>
                <a:spcPts val="600"/>
              </a:spcAft>
            </a:pPr>
            <a:r>
              <a:rPr lang="pt-BR" dirty="0">
                <a:hlinkClick r:id="rId3"/>
              </a:rPr>
              <a:t>Morphological </a:t>
            </a:r>
            <a:r>
              <a:rPr lang="pt-BR" dirty="0" err="1">
                <a:hlinkClick r:id="rId3"/>
              </a:rPr>
              <a:t>Transformations</a:t>
            </a: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705988-802C-8534-57DF-F7421DF4E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8063" y="1502819"/>
            <a:ext cx="3338710" cy="2235743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</p:spPr>
        <p:txBody>
          <a:bodyPr>
            <a:normAutofit/>
          </a:bodyPr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/>
              <a:pPr defTabSz="342900">
                <a:spcAft>
                  <a:spcPts val="450"/>
                </a:spcAft>
                <a:defRPr/>
              </a:pPr>
              <a:t>4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207D5D7-A44F-62DB-B7D1-FEB7C7AC1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2" y="3841204"/>
            <a:ext cx="3338711" cy="22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48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Componentes conexos</a:t>
            </a:r>
          </a:p>
        </p:txBody>
      </p:sp>
      <p:sp>
        <p:nvSpPr>
          <p:cNvPr id="2062" name="Text Placeholder 2">
            <a:extLst>
              <a:ext uri="{FF2B5EF4-FFF2-40B4-BE49-F238E27FC236}">
                <a16:creationId xmlns:a16="http://schemas.microsoft.com/office/drawing/2014/main" id="{9297058E-A55D-705C-9FF9-A9AF7321CA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6" y="85725"/>
            <a:ext cx="7229475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BB8589D8-4C63-FD2C-624A-F4CC832B9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6" y="1476375"/>
            <a:ext cx="3971924" cy="4667250"/>
          </a:xfrm>
        </p:spPr>
        <p:txBody>
          <a:bodyPr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pt-BR" dirty="0"/>
              <a:t>Após a </a:t>
            </a:r>
            <a:r>
              <a:rPr lang="pt-BR" b="1" dirty="0"/>
              <a:t>segmentação</a:t>
            </a:r>
            <a:r>
              <a:rPr lang="pt-BR" dirty="0"/>
              <a:t> da imagem por mascaramento, podemos observar que os pixels de interesse podem formar um ou mais </a:t>
            </a:r>
            <a:r>
              <a:rPr lang="pt-BR" b="1" dirty="0"/>
              <a:t>grupos conectados </a:t>
            </a:r>
            <a:r>
              <a:rPr lang="pt-BR" dirty="0"/>
              <a:t>entre si, ou seja, conjuntos de pixels que se comunicam através de algum caminho que passa apenas por pixels de interesse (brancos).</a:t>
            </a:r>
          </a:p>
          <a:p>
            <a:pPr defTabSz="914400">
              <a:spcAft>
                <a:spcPts val="600"/>
              </a:spcAft>
            </a:pPr>
            <a:endParaRPr lang="pt-BR" dirty="0"/>
          </a:p>
          <a:p>
            <a:pPr defTabSz="914400">
              <a:spcAft>
                <a:spcPts val="600"/>
              </a:spcAft>
            </a:pPr>
            <a:r>
              <a:rPr lang="pt-BR" dirty="0"/>
              <a:t>Podemos utilizar bibliotecas do </a:t>
            </a:r>
            <a:r>
              <a:rPr lang="pt-BR" dirty="0" err="1"/>
              <a:t>OpenCV</a:t>
            </a:r>
            <a:r>
              <a:rPr lang="pt-BR" dirty="0"/>
              <a:t> para encontrar </a:t>
            </a:r>
            <a:r>
              <a:rPr lang="pt-BR" b="1" dirty="0"/>
              <a:t>o polígono que contorna esses componentes </a:t>
            </a:r>
            <a:r>
              <a:rPr lang="pt-BR" dirty="0"/>
              <a:t>(detectar contornos) e então desenhar com na imagem ao lado.</a:t>
            </a:r>
          </a:p>
        </p:txBody>
      </p:sp>
      <p:pic>
        <p:nvPicPr>
          <p:cNvPr id="2052" name="Picture 4" descr="Figure 4: We have successfully found our Game Boy screen and highlighted it with a green rectangle.">
            <a:extLst>
              <a:ext uri="{FF2B5EF4-FFF2-40B4-BE49-F238E27FC236}">
                <a16:creationId xmlns:a16="http://schemas.microsoft.com/office/drawing/2014/main" id="{2A57EC83-AF58-A7E7-280C-1239B16067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1" r="-2" b="2488"/>
          <a:stretch/>
        </p:blipFill>
        <p:spPr bwMode="auto">
          <a:xfrm>
            <a:off x="4714876" y="1476377"/>
            <a:ext cx="3971924" cy="467677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</p:spPr>
        <p:txBody>
          <a:bodyPr>
            <a:normAutofit/>
          </a:bodyPr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/>
              <a:pPr defTabSz="342900">
                <a:spcAft>
                  <a:spcPts val="450"/>
                </a:spcAft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9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245863" name="Title 1">
            <a:extLst>
              <a:ext uri="{FF2B5EF4-FFF2-40B4-BE49-F238E27FC236}">
                <a16:creationId xmlns:a16="http://schemas.microsoft.com/office/drawing/2014/main" id="{BDFB7A7F-DC8B-7543-F755-C55A2119C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33650"/>
            <a:ext cx="6858000" cy="1790700"/>
          </a:xfrm>
        </p:spPr>
        <p:txBody>
          <a:bodyPr/>
          <a:lstStyle/>
          <a:p>
            <a:r>
              <a:rPr lang="pt-BR" dirty="0"/>
              <a:t>Projeção e Perspectiva</a:t>
            </a:r>
            <a:br>
              <a:rPr lang="pt-BR" dirty="0"/>
            </a:br>
            <a:endParaRPr lang="en-US" dirty="0"/>
          </a:p>
        </p:txBody>
      </p:sp>
      <p:sp>
        <p:nvSpPr>
          <p:cNvPr id="378245865" name="Slide Number Placeholder 3">
            <a:extLst>
              <a:ext uri="{FF2B5EF4-FFF2-40B4-BE49-F238E27FC236}">
                <a16:creationId xmlns:a16="http://schemas.microsoft.com/office/drawing/2014/main" id="{981FF8E3-A548-A1D5-FA45-DE039B45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03070"/>
            <a:ext cx="2133600" cy="273844"/>
          </a:xfrm>
        </p:spPr>
        <p:txBody>
          <a:bodyPr/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>
                <a:solidFill>
                  <a:prstClr val="black"/>
                </a:solidFill>
                <a:latin typeface="Calibri"/>
                <a:cs typeface="Arial"/>
              </a:rPr>
              <a:pPr defTabSz="342900">
                <a:spcAft>
                  <a:spcPts val="450"/>
                </a:spcAft>
                <a:defRPr/>
              </a:pPr>
              <a:t>6</a:t>
            </a:fld>
            <a:endParaRPr lang="en-US">
              <a:solidFill>
                <a:prstClr val="black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1312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Modelo de câmera </a:t>
            </a:r>
            <a:r>
              <a:rPr lang="pt-BR" b="1" dirty="0" err="1"/>
              <a:t>Pinhole</a:t>
            </a:r>
            <a:endParaRPr lang="pt-BR" b="1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pt-BR" sz="1300" b="1">
                <a:solidFill>
                  <a:srgbClr val="BCBEC0"/>
                </a:solidFill>
                <a:latin typeface="Verdana"/>
                <a:ea typeface="Verdana"/>
              </a:rPr>
              <a:t>Extraído de </a:t>
            </a:r>
            <a:r>
              <a:rPr lang="pt-BR" sz="1300" b="1" u="sng">
                <a:solidFill>
                  <a:srgbClr val="BCBEC0"/>
                </a:solidFill>
                <a:latin typeface="Verdana"/>
                <a:ea typeface="Verdana"/>
                <a:hlinkClick r:id="rId2" tooltip="http://pt.wikipedia.org/wiki/Câmera_pinhole"/>
              </a:rPr>
              <a:t>http://pt.wikipedia.org/wiki/Câmera_pinhole</a:t>
            </a:r>
            <a:r>
              <a:rPr lang="pt-BR" sz="1300" b="1">
                <a:solidFill>
                  <a:srgbClr val="BCBEC0"/>
                </a:solidFill>
                <a:latin typeface="Verdana"/>
                <a:ea typeface="Verdana"/>
              </a:rPr>
              <a:t> </a:t>
            </a:r>
          </a:p>
        </p:txBody>
      </p:sp>
      <p:sp>
        <p:nvSpPr>
          <p:cNvPr id="5" name="CaixaDeTexto 4"/>
          <p:cNvSpPr txBox="1"/>
          <p:nvPr/>
        </p:nvSpPr>
        <p:spPr bwMode="auto">
          <a:xfrm>
            <a:off x="657225" y="1476375"/>
            <a:ext cx="3971925" cy="466725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pt-BR" dirty="0">
                <a:latin typeface="Verdana"/>
                <a:ea typeface="Verdana"/>
              </a:rPr>
              <a:t>Os raios de luz passam por um único orifício pontual e são projetados no fundo da caixa, onde se encontra o sensor de imagem</a:t>
            </a:r>
          </a:p>
        </p:txBody>
      </p:sp>
      <p:pic>
        <p:nvPicPr>
          <p:cNvPr id="16387" name="Picture 3" descr="Ficheiro:Pinhole-camera.sv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4714875" y="2459343"/>
            <a:ext cx="3971925" cy="2710838"/>
          </a:xfrm>
          <a:prstGeom prst="rect">
            <a:avLst/>
          </a:prstGeom>
          <a:noFill/>
        </p:spPr>
      </p:pic>
      <p:sp>
        <p:nvSpPr>
          <p:cNvPr id="16393" name="Slide Number Placeholder 5">
            <a:extLst>
              <a:ext uri="{FF2B5EF4-FFF2-40B4-BE49-F238E27FC236}">
                <a16:creationId xmlns:a16="http://schemas.microsoft.com/office/drawing/2014/main" id="{45FF3F64-3C0B-C30F-F72A-1202112D3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94424"/>
            <a:ext cx="2133600" cy="3651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A33A0801-BB33-4F6A-ADD2-35B07A2D74D7}" type="slidenum">
              <a:rPr lang="pt-BR"/>
              <a:pPr>
                <a:spcAft>
                  <a:spcPts val="600"/>
                </a:spcAft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56773958" name="Retângulo 856773957"/>
              <p:cNvSpPr/>
              <p:nvPr/>
            </p:nvSpPr>
            <p:spPr bwMode="auto">
              <a:xfrm>
                <a:off x="6329961" y="4952897"/>
                <a:ext cx="1769111" cy="1025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3200" b="1" i="1">
                          <a:latin typeface="Cambria Math"/>
                          <a:ea typeface="Cambria Math"/>
                        </a:rPr>
                        <m:t>𝐡</m:t>
                      </m:r>
                      <m:r>
                        <a:rPr sz="3200" b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sz="4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3200" b="1" i="1">
                              <a:latin typeface="Cambria Math"/>
                              <a:ea typeface="Cambria Math"/>
                            </a:rPr>
                            <m:t>𝐟</m:t>
                          </m:r>
                        </m:num>
                        <m:den>
                          <m:r>
                            <a:rPr sz="3200" b="1" i="1">
                              <a:latin typeface="Cambria Math"/>
                              <a:ea typeface="Cambria Math"/>
                            </a:rPr>
                            <m:t>𝐃</m:t>
                          </m:r>
                        </m:den>
                      </m:f>
                      <m:r>
                        <a:rPr sz="3200" b="1" i="1">
                          <a:latin typeface="Cambria Math"/>
                          <a:ea typeface="Cambria Math"/>
                        </a:rPr>
                        <m:t>𝐇</m:t>
                      </m:r>
                    </m:oMath>
                  </m:oMathPara>
                </a14:m>
                <a:endParaRPr sz="4000" b="1"/>
              </a:p>
            </p:txBody>
          </p:sp>
        </mc:Choice>
        <mc:Fallback>
          <p:sp>
            <p:nvSpPr>
              <p:cNvPr id="856773958" name="Retângulo 8567739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9961" y="4952897"/>
                <a:ext cx="1769111" cy="10253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3132137" y="3063204"/>
            <a:ext cx="4464049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 flipV="1">
            <a:off x="3132137" y="1407440"/>
            <a:ext cx="4464049" cy="16557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 flipV="1">
            <a:off x="7596187" y="1407440"/>
            <a:ext cx="0" cy="16557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flipV="1">
            <a:off x="3132137" y="3639465"/>
            <a:ext cx="4464049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flipV="1">
            <a:off x="5075237" y="2344065"/>
            <a:ext cx="0" cy="7191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5219699" y="2631403"/>
            <a:ext cx="431870" cy="36579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pt-BR"/>
              <a:t>h</a:t>
            </a:r>
            <a:endParaRPr/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7667624" y="2271040"/>
            <a:ext cx="431870" cy="36579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pt-BR"/>
              <a:t>H</a:t>
            </a:r>
            <a:endParaRPr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3132137" y="3207665"/>
            <a:ext cx="19431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5030787" y="3639465"/>
            <a:ext cx="351449" cy="36579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>
                <a:latin typeface="Times New Roman"/>
                <a:cs typeface="Times New Roman"/>
              </a:rPr>
              <a:t>D</a:t>
            </a:r>
            <a:endParaRPr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 flipH="1">
            <a:off x="1331912" y="3063204"/>
            <a:ext cx="18002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1331912" y="3063203"/>
            <a:ext cx="0" cy="7921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H="1">
            <a:off x="1331912" y="3063203"/>
            <a:ext cx="1800225" cy="7921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1331912" y="2199603"/>
            <a:ext cx="1800225" cy="1800225"/>
          </a:xfrm>
          <a:prstGeom prst="rect">
            <a:avLst/>
          </a:prstGeom>
          <a:solidFill>
            <a:srgbClr val="FFFF00">
              <a:alpha val="39999"/>
            </a:srgbClr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54" name="Oval 22"/>
          <p:cNvSpPr>
            <a:spLocks noChangeArrowheads="1"/>
          </p:cNvSpPr>
          <p:nvPr/>
        </p:nvSpPr>
        <p:spPr bwMode="auto">
          <a:xfrm>
            <a:off x="3059112" y="2991765"/>
            <a:ext cx="73024" cy="144462"/>
          </a:xfrm>
          <a:prstGeom prst="ellipse">
            <a:avLst/>
          </a:prstGeom>
          <a:solidFill>
            <a:schemeClr val="tx1"/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/>
          <a:lstStyle/>
          <a:p>
            <a:pPr>
              <a:defRPr/>
            </a:pPr>
            <a:endParaRPr lang="pt-BR"/>
          </a:p>
        </p:txBody>
      </p:sp>
      <p:sp>
        <p:nvSpPr>
          <p:cNvPr id="18455" name="AutoShape 23"/>
          <p:cNvSpPr/>
          <p:nvPr/>
        </p:nvSpPr>
        <p:spPr bwMode="auto">
          <a:xfrm>
            <a:off x="684212" y="1478878"/>
            <a:ext cx="1111249" cy="609599"/>
          </a:xfrm>
          <a:prstGeom prst="borderCallout3">
            <a:avLst>
              <a:gd name="adj1" fmla="val 18750"/>
              <a:gd name="adj2" fmla="val -6856"/>
              <a:gd name="adj3" fmla="val 18750"/>
              <a:gd name="adj4" fmla="val -18856"/>
              <a:gd name="adj5" fmla="val 162759"/>
              <a:gd name="adj6" fmla="val -18856"/>
              <a:gd name="adj7" fmla="val 307292"/>
              <a:gd name="adj8" fmla="val 51713"/>
            </a:avLst>
          </a:prstGeom>
          <a:solidFill>
            <a:srgbClr val="CCFFCC"/>
          </a:solidFill>
          <a:ln w="6350" algn="ctr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1200"/>
              <a:t>Plano da imagem real</a:t>
            </a:r>
            <a:endParaRPr/>
          </a:p>
        </p:txBody>
      </p:sp>
      <p:sp>
        <p:nvSpPr>
          <p:cNvPr id="18456" name="AutoShape 24"/>
          <p:cNvSpPr/>
          <p:nvPr/>
        </p:nvSpPr>
        <p:spPr bwMode="auto">
          <a:xfrm>
            <a:off x="3563937" y="1551902"/>
            <a:ext cx="1111249" cy="609599"/>
          </a:xfrm>
          <a:prstGeom prst="borderCallout3">
            <a:avLst>
              <a:gd name="adj1" fmla="val 18750"/>
              <a:gd name="adj2" fmla="val -6856"/>
              <a:gd name="adj3" fmla="val 18750"/>
              <a:gd name="adj4" fmla="val -18856"/>
              <a:gd name="adj5" fmla="val 110417"/>
              <a:gd name="adj6" fmla="val -18856"/>
              <a:gd name="adj7" fmla="val 202343"/>
              <a:gd name="adj8" fmla="val 128287"/>
            </a:avLst>
          </a:prstGeom>
          <a:solidFill>
            <a:srgbClr val="CCFFCC"/>
          </a:solidFill>
          <a:ln w="6350" algn="ctr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1200"/>
              <a:t>Plano da imagem virtual</a:t>
            </a:r>
            <a:endParaRPr/>
          </a:p>
        </p:txBody>
      </p:sp>
      <p:sp>
        <p:nvSpPr>
          <p:cNvPr id="18457" name="AutoShape 25"/>
          <p:cNvSpPr/>
          <p:nvPr/>
        </p:nvSpPr>
        <p:spPr bwMode="auto">
          <a:xfrm>
            <a:off x="6516687" y="2271040"/>
            <a:ext cx="823911" cy="431798"/>
          </a:xfrm>
          <a:prstGeom prst="borderCallout3">
            <a:avLst>
              <a:gd name="adj1" fmla="val 26472"/>
              <a:gd name="adj2" fmla="val -9250"/>
              <a:gd name="adj3" fmla="val 26472"/>
              <a:gd name="adj4" fmla="val -34491"/>
              <a:gd name="adj5" fmla="val -41176"/>
              <a:gd name="adj6" fmla="val -34491"/>
              <a:gd name="adj7" fmla="val -110296"/>
              <a:gd name="adj8" fmla="val 121000"/>
            </a:avLst>
          </a:prstGeom>
          <a:solidFill>
            <a:srgbClr val="CCFFCC"/>
          </a:solidFill>
          <a:ln w="6350" algn="ctr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1200"/>
              <a:t>Objeto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8320724" name="Retângulo 688320723"/>
              <p:cNvSpPr/>
              <p:nvPr/>
            </p:nvSpPr>
            <p:spPr bwMode="auto">
              <a:xfrm>
                <a:off x="4114486" y="3252676"/>
                <a:ext cx="266740" cy="2764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1200">
                          <a:latin typeface="Cambria Math"/>
                          <a:ea typeface="Cambria Math"/>
                        </a:rPr>
                        <m:t>𝑓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688320724" name="Retângulo 6883207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14486" y="3252676"/>
                <a:ext cx="266740" cy="276432"/>
              </a:xfrm>
              <a:prstGeom prst="rect">
                <a:avLst/>
              </a:prstGeom>
              <a:blipFill>
                <a:blip r:embed="rId3"/>
                <a:stretch>
                  <a:fillRect b="-4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9128206" name="CaixaDeTexto 499128205"/>
          <p:cNvSpPr txBox="1"/>
          <p:nvPr/>
        </p:nvSpPr>
        <p:spPr bwMode="auto">
          <a:xfrm>
            <a:off x="472207" y="4573980"/>
            <a:ext cx="5896453" cy="17831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pt-BR" dirty="0"/>
              <a:t>Podemos calcular a distancia de objetos na imagem através de semelhança de triângulos!</a:t>
            </a:r>
          </a:p>
          <a:p>
            <a:pPr>
              <a:defRPr/>
            </a:pPr>
            <a:endParaRPr lang="pt-BR" dirty="0"/>
          </a:p>
          <a:p>
            <a:pPr marL="283879" indent="-283879">
              <a:buFont typeface="Arial"/>
              <a:buChar char="•"/>
              <a:defRPr/>
            </a:pPr>
            <a:r>
              <a:rPr lang="pt-BR" dirty="0"/>
              <a:t>Se tenho 3 entre f, h, H e D consigo encontrar os outros!</a:t>
            </a:r>
          </a:p>
          <a:p>
            <a:pPr marL="283879" indent="-283879">
              <a:buFont typeface="Arial"/>
              <a:buChar char="•"/>
              <a:defRPr/>
            </a:pPr>
            <a:r>
              <a:rPr lang="pt-BR" dirty="0"/>
              <a:t>Calibração de uma câmera: Encontrar distancia focal.</a:t>
            </a:r>
          </a:p>
          <a:p>
            <a:pPr>
              <a:defRPr/>
            </a:pPr>
            <a:endParaRPr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A99149D-DBD0-F85E-6B70-D0558EC5D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81050"/>
            <a:ext cx="8229600" cy="619125"/>
          </a:xfrm>
        </p:spPr>
        <p:txBody>
          <a:bodyPr>
            <a:normAutofit/>
          </a:bodyPr>
          <a:lstStyle>
            <a:lvl1pPr algn="l" defTabSz="914400">
              <a:spcBef>
                <a:spcPts val="0"/>
              </a:spcBef>
              <a:buNone/>
              <a:defRPr sz="3200">
                <a:solidFill>
                  <a:srgbClr val="C00026"/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r>
              <a:rPr lang="pt-BR" b="1" dirty="0"/>
              <a:t>Projeção perspectiva simplificada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245863" name="Title 1">
            <a:extLst>
              <a:ext uri="{FF2B5EF4-FFF2-40B4-BE49-F238E27FC236}">
                <a16:creationId xmlns:a16="http://schemas.microsoft.com/office/drawing/2014/main" id="{BDFB7A7F-DC8B-7543-F755-C55A2119C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33650"/>
            <a:ext cx="6858000" cy="1790700"/>
          </a:xfrm>
        </p:spPr>
        <p:txBody>
          <a:bodyPr/>
          <a:lstStyle/>
          <a:p>
            <a:r>
              <a:rPr lang="pt-BR" dirty="0"/>
              <a:t>Calibração da Câmera</a:t>
            </a:r>
            <a:br>
              <a:rPr lang="pt-BR" dirty="0"/>
            </a:br>
            <a:endParaRPr lang="en-US" dirty="0"/>
          </a:p>
        </p:txBody>
      </p:sp>
      <p:sp>
        <p:nvSpPr>
          <p:cNvPr id="378245865" name="Slide Number Placeholder 3">
            <a:extLst>
              <a:ext uri="{FF2B5EF4-FFF2-40B4-BE49-F238E27FC236}">
                <a16:creationId xmlns:a16="http://schemas.microsoft.com/office/drawing/2014/main" id="{981FF8E3-A548-A1D5-FA45-DE039B45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03070"/>
            <a:ext cx="2133600" cy="273844"/>
          </a:xfrm>
        </p:spPr>
        <p:txBody>
          <a:bodyPr/>
          <a:lstStyle/>
          <a:p>
            <a:pPr marL="0" marR="0" lvl="0" indent="0" algn="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fld id="{FA3AAB12-BB6E-1B4F-AF2F-E6C37C68B919}" type="slidenum">
              <a:rPr kumimoji="0" lang="en-US" sz="7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/>
              </a:rPr>
              <a:pPr marL="0" marR="0" lvl="0" indent="0" algn="r" defTabSz="3429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5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7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664479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Escritório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Escritório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207</TotalTime>
  <Words>533</Words>
  <Application>Microsoft Office PowerPoint</Application>
  <DocSecurity>0</DocSecurity>
  <PresentationFormat>Apresentação na tela (4:3)</PresentationFormat>
  <Paragraphs>100</Paragraphs>
  <Slides>16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28" baseType="lpstr">
      <vt:lpstr>Arial</vt:lpstr>
      <vt:lpstr>Calibri</vt:lpstr>
      <vt:lpstr>Cambria Math</vt:lpstr>
      <vt:lpstr>Gotham HTF</vt:lpstr>
      <vt:lpstr>Gotham HTF Book</vt:lpstr>
      <vt:lpstr>Gotham-Bold</vt:lpstr>
      <vt:lpstr>Gotham-Book</vt:lpstr>
      <vt:lpstr>Times New Roman</vt:lpstr>
      <vt:lpstr>Verdana</vt:lpstr>
      <vt:lpstr>Wingdings</vt:lpstr>
      <vt:lpstr>Personalizar design</vt:lpstr>
      <vt:lpstr>1_Personalizar design</vt:lpstr>
      <vt:lpstr>Apresentação do PowerPoint</vt:lpstr>
      <vt:lpstr>Filtragem e Morfologia </vt:lpstr>
      <vt:lpstr>Filtragem - Aplicação</vt:lpstr>
      <vt:lpstr>Transformação Morfológica</vt:lpstr>
      <vt:lpstr>Componentes conexos</vt:lpstr>
      <vt:lpstr>Projeção e Perspectiva </vt:lpstr>
      <vt:lpstr>Modelo de câmera Pinhole</vt:lpstr>
      <vt:lpstr>Apresentação do PowerPoint</vt:lpstr>
      <vt:lpstr>Calibração da Câmera </vt:lpstr>
      <vt:lpstr>Calibração da Câmera</vt:lpstr>
      <vt:lpstr>Calibração da Câmera</vt:lpstr>
      <vt:lpstr>Projeção 3D -&gt; 2D</vt:lpstr>
      <vt:lpstr>Profundidade </vt:lpstr>
      <vt:lpstr>Estereoscopia</vt:lpstr>
      <vt:lpstr>Profundidade sem estereoscopia </vt:lpstr>
      <vt:lpstr>Atividades Modulo 2</vt:lpstr>
    </vt:vector>
  </TitlesOfParts>
  <Manager/>
  <Company>FIAP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Juliana Reyes</dc:creator>
  <cp:keywords/>
  <dc:description/>
  <cp:lastModifiedBy>Diego Soler</cp:lastModifiedBy>
  <cp:revision>243</cp:revision>
  <dcterms:created xsi:type="dcterms:W3CDTF">2015-01-30T10:46:50Z</dcterms:created>
  <dcterms:modified xsi:type="dcterms:W3CDTF">2023-08-25T22:26:47Z</dcterms:modified>
  <cp:category/>
  <dc:identifier/>
  <cp:contentStatus/>
  <dc:language/>
  <cp:version/>
</cp:coreProperties>
</file>