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0"/>
  </p:notesMasterIdLst>
  <p:sldIdLst>
    <p:sldId id="256" r:id="rId3"/>
    <p:sldId id="270" r:id="rId4"/>
    <p:sldId id="272" r:id="rId5"/>
    <p:sldId id="284" r:id="rId6"/>
    <p:sldId id="285" r:id="rId7"/>
    <p:sldId id="271" r:id="rId8"/>
    <p:sldId id="257" r:id="rId9"/>
    <p:sldId id="260" r:id="rId10"/>
    <p:sldId id="288" r:id="rId11"/>
    <p:sldId id="261" r:id="rId12"/>
    <p:sldId id="287" r:id="rId13"/>
    <p:sldId id="289" r:id="rId14"/>
    <p:sldId id="290" r:id="rId15"/>
    <p:sldId id="267" r:id="rId16"/>
    <p:sldId id="268" r:id="rId17"/>
    <p:sldId id="282" r:id="rId18"/>
    <p:sldId id="291" r:id="rId19"/>
  </p:sldIdLst>
  <p:sldSz cx="9144000" cy="6858000" type="screen4x3"/>
  <p:notesSz cx="9144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1326A-6B39-45E7-A0ED-86877A2CBE97}" type="datetimeFigureOut">
              <a:rPr lang="pt-BR" smtClean="0"/>
              <a:t>27/08/2023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BF0C-F018-4D15-9F2C-1EC5981D1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74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0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5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Parâmetros intrínsecos: </a:t>
            </a:r>
            <a:r>
              <a:rPr lang="pt-BR" dirty="0"/>
              <a:t>Em câmeras reais, vai além de apenas a distância focal.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F0C-F018-4D15-9F2C-1EC5981D131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87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F0C-F018-4D15-9F2C-1EC5981D131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61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!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F0C-F018-4D15-9F2C-1EC5981D131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31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27/08/2023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14400" y="1750228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 bwMode="auto">
          <a:xfrm>
            <a:off x="914400" y="2319338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4400" y="4215012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 bwMode="auto">
          <a:xfrm>
            <a:off x="914400" y="4784121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9" name="TextBox 15"/>
          <p:cNvSpPr txBox="1"/>
          <p:nvPr userDrawn="1"/>
        </p:nvSpPr>
        <p:spPr bwMode="auto"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303030"/>
                </a:solidFill>
                <a:latin typeface="Gotham HTF"/>
                <a:cs typeface="Gotham-Bold"/>
              </a:rPr>
              <a:t>CONTEÚDO </a:t>
            </a:r>
            <a:r>
              <a:rPr lang="en-US" sz="2800" b="1">
                <a:solidFill>
                  <a:srgbClr val="303030"/>
                </a:solidFill>
                <a:latin typeface="Gotham HTF"/>
                <a:cs typeface="Gotham-Book"/>
              </a:rPr>
              <a:t>DO CURSO</a:t>
            </a:r>
            <a:endParaRPr/>
          </a:p>
        </p:txBody>
      </p:sp>
      <p:sp>
        <p:nvSpPr>
          <p:cNvPr id="11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424539" y="2857500"/>
            <a:ext cx="629492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9" name="Rectangle 5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33654" y="749165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765379" y="1316730"/>
            <a:ext cx="748347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5379" y="2174875"/>
            <a:ext cx="7618230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6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0277"/>
            <a:ext cx="7469188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4400" y="4677443"/>
            <a:ext cx="7469188" cy="1251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/>
              <a:buChar char="§"/>
              <a:defRPr sz="1200">
                <a:latin typeface="Gotham-Book"/>
              </a:defRPr>
            </a:lvl1pPr>
            <a:lvl2pPr>
              <a:buFont typeface="Wingdings"/>
              <a:buChar char="§"/>
              <a:defRPr sz="1200">
                <a:latin typeface="Gotham-Book"/>
              </a:defRPr>
            </a:lvl2pPr>
            <a:lvl3pPr>
              <a:buFont typeface="Wingdings"/>
              <a:buChar char="§"/>
              <a:defRPr sz="1200">
                <a:latin typeface="Gotham-Book"/>
              </a:defRPr>
            </a:lvl3pPr>
            <a:lvl4pPr>
              <a:buFont typeface="Wingdings"/>
              <a:buChar char="§"/>
              <a:defRPr sz="1200">
                <a:latin typeface="Gotham-Book"/>
              </a:defRPr>
            </a:lvl4pPr>
            <a:lvl5pPr>
              <a:buFont typeface="Wingdings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 bwMode="auto">
          <a:xfrm>
            <a:off x="914400" y="1568450"/>
            <a:ext cx="7469188" cy="2589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Gotham HTF Book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399" y="721027"/>
            <a:ext cx="7305575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4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27-Aug-23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8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7" y="2714627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7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7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50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2" y="6356351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05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6981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85901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906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27-Aug-23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6" y="1484313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6" y="1487488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2181225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2190750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468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27-Aug-23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016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27-Aug-23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6"/>
            <a:ext cx="3971924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5" y="4086227"/>
            <a:ext cx="3971924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2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25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547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27-Aug-23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1" y="781052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6" y="1485901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309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973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27-Aug-23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27/08/2023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27/08/2023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27/08/2023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35726F-7445-4038-9FAC-4112A5F2E72B}" type="datetimeFigureOut">
              <a:rPr lang="en-US"/>
              <a:t>27-Aug-23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F2DBCB-A38D-4662-B7A4-5939857B11E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2E08-E18F-4760-A43A-381EE6B2718B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9902"/>
            <a:ext cx="7392202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10" name="Rectangle 20"/>
          <p:cNvSpPr/>
          <p:nvPr userDrawn="1"/>
        </p:nvSpPr>
        <p:spPr bwMode="auto"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27/08/2023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  <p:sp>
        <p:nvSpPr>
          <p:cNvPr id="6" name="Rectangle 14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27-Aug-23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750"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defTabSz="685800">
        <a:spcBef>
          <a:spcPts val="0"/>
        </a:spcBef>
        <a:buNone/>
        <a:defRPr sz="24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257175" indent="-257175" algn="l" defTabSz="685800">
        <a:spcBef>
          <a:spcPts val="0"/>
        </a:spcBef>
        <a:buFont typeface="Arial"/>
        <a:buChar char="•"/>
        <a:defRPr sz="1350" b="0">
          <a:solidFill>
            <a:schemeClr val="tx1"/>
          </a:solidFill>
          <a:latin typeface="Verdana"/>
          <a:ea typeface="Verdana"/>
          <a:cs typeface="Verdana"/>
        </a:defRPr>
      </a:lvl1pPr>
      <a:lvl2pPr marL="557213" indent="-214313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2pPr>
      <a:lvl3pPr marL="857250" indent="-171450" algn="l" defTabSz="6858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Verdana"/>
          <a:ea typeface="Verdana"/>
          <a:cs typeface="Verdana"/>
        </a:defRPr>
      </a:lvl3pPr>
      <a:lvl4pPr marL="1200150" indent="-171450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4pPr>
      <a:lvl5pPr marL="1543050" indent="-171450" algn="l" defTabSz="68580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Verdana"/>
          <a:ea typeface="Verdana"/>
          <a:cs typeface="Verdana"/>
        </a:defRPr>
      </a:lvl5pPr>
      <a:lvl6pPr marL="18859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github.io/robotica-computacional/modulos/02-modelo-de-camera/atividade2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insper.github.io/robotica-computacional/modulos/02-modelo-de-camera/atividade1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insper.github.io/robotica-computacional/modulos/02-modelo-de-camera/atividade5/" TargetMode="External"/><Relationship Id="rId5" Type="http://schemas.openxmlformats.org/officeDocument/2006/relationships/hyperlink" Target="https://insper.github.io/robotica-computacional/modulos/02-modelo-de-camera/atividade4/" TargetMode="External"/><Relationship Id="rId4" Type="http://schemas.openxmlformats.org/officeDocument/2006/relationships/hyperlink" Target="https://insper.github.io/robotica-computacional/modulos/02-modelo-de-camera/atividade3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9/d61/tutorial_py_morphological_op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t.wikipedia.org/wiki/C&#226;mera_pinhol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02851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3" y="2838144"/>
            <a:ext cx="7343774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8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 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Captura de Imagens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 b="1" dirty="0"/>
              <a:t>Calibração da Câmera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9D413DF-895C-7DD3-140B-F13F54C6B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225" y="1485900"/>
            <a:ext cx="8029647" cy="5047536"/>
          </a:xfrm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Parâmetros Intrínsecos da Câmera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Distância Focal (f)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Definição: Distância entre o centro óptico e a superfície de formação da imagem.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Nota: Em câmeras reais, essa distância pode variar entre os eixos X e Y.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Ponto Principal (c):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Definição: Posição na imagem onde o eixo óptico atravessa o sensor.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Nota: Idealmente, corresponde à posição do pixel central. No entanto, em sensores reais, pode haver um leve deslocamento.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Parâmetros Extrínsecos da Câmera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Representados por: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Vetor de translação.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Matriz de rotação 3D.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Função: Indicam o posicionamento da câmera em relação ao objeto ou cena.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Calibração da Câmera</a:t>
            </a:r>
          </a:p>
        </p:txBody>
      </p:sp>
      <p:pic>
        <p:nvPicPr>
          <p:cNvPr id="3076" name="Picture 4" descr="Intrinsic camera parameters calibration">
            <a:extLst>
              <a:ext uri="{FF2B5EF4-FFF2-40B4-BE49-F238E27FC236}">
                <a16:creationId xmlns:a16="http://schemas.microsoft.com/office/drawing/2014/main" id="{83F73021-3783-69F6-D940-376BE528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546" y="1485900"/>
            <a:ext cx="6896933" cy="47243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1" name="Text Placeholder 3">
            <a:extLst>
              <a:ext uri="{FF2B5EF4-FFF2-40B4-BE49-F238E27FC236}">
                <a16:creationId xmlns:a16="http://schemas.microsoft.com/office/drawing/2014/main" id="{D5CD0C4D-548C-4706-3189-9DC32ADDA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3083" name="Slide Number Placeholder 4">
            <a:extLst>
              <a:ext uri="{FF2B5EF4-FFF2-40B4-BE49-F238E27FC236}">
                <a16:creationId xmlns:a16="http://schemas.microsoft.com/office/drawing/2014/main" id="{4715D204-2D68-6897-15EB-836B3160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93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Projeção</a:t>
            </a:r>
            <a:r>
              <a:rPr lang="en-US" b="1" dirty="0"/>
              <a:t> 3D -&gt; 2D</a:t>
            </a:r>
            <a:endParaRPr lang="pt-BR" b="1" dirty="0"/>
          </a:p>
        </p:txBody>
      </p:sp>
      <p:sp>
        <p:nvSpPr>
          <p:cNvPr id="4100" name="Text Placeholder 2">
            <a:extLst>
              <a:ext uri="{FF2B5EF4-FFF2-40B4-BE49-F238E27FC236}">
                <a16:creationId xmlns:a16="http://schemas.microsoft.com/office/drawing/2014/main" id="{19B02F75-A635-B2F1-8B91-D332C804F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Computer Vision Project">
            <a:extLst>
              <a:ext uri="{FF2B5EF4-FFF2-40B4-BE49-F238E27FC236}">
                <a16:creationId xmlns:a16="http://schemas.microsoft.com/office/drawing/2014/main" id="{DEEC9DA7-3101-DECD-EAF3-E4A24DD5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73" y="2013371"/>
            <a:ext cx="909235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Slide Number Placeholder 7">
            <a:extLst>
              <a:ext uri="{FF2B5EF4-FFF2-40B4-BE49-F238E27FC236}">
                <a16:creationId xmlns:a16="http://schemas.microsoft.com/office/drawing/2014/main" id="{BC19EECD-7C9F-EC5F-73A9-49168A5F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2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Profundidade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marL="0" marR="0" lvl="0" indent="0" algn="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fld id="{FA3AAB12-BB6E-1B4F-AF2F-E6C37C68B919}" type="slidenum"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8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Estereoscopia</a:t>
            </a:r>
            <a:endParaRPr b="1" dirty="0"/>
          </a:p>
        </p:txBody>
      </p:sp>
      <p:sp>
        <p:nvSpPr>
          <p:cNvPr id="25611" name="Text Placeholder 2">
            <a:extLst>
              <a:ext uri="{FF2B5EF4-FFF2-40B4-BE49-F238E27FC236}">
                <a16:creationId xmlns:a16="http://schemas.microsoft.com/office/drawing/2014/main" id="{250A706A-9EBB-2E0F-50EE-EB01064591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71487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pt-BR" sz="1700" dirty="0"/>
              <a:t>Profundidade dois objetos na cena. As regiões vermelhas representam as disparidades encontradas entre duas imagens 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700" dirty="0"/>
              <a:t>Uma das imagens tiradas por uma par de câmeras apontando na mesma direção</a:t>
            </a:r>
          </a:p>
        </p:txBody>
      </p:sp>
      <p:pic>
        <p:nvPicPr>
          <p:cNvPr id="25604" name="Picture 4" descr="gt_occ"/>
          <p:cNvPicPr>
            <a:picLocks noChangeAspect="1" noChangeArrowheads="1"/>
          </p:cNvPicPr>
          <p:nvPr/>
        </p:nvPicPr>
        <p:blipFill rotWithShape="1">
          <a:blip r:embed="rId2"/>
          <a:srcRect l="27412" r="1" b="1"/>
          <a:stretch/>
        </p:blipFill>
        <p:spPr bwMode="auto">
          <a:xfrm>
            <a:off x="4714875" y="2414586"/>
            <a:ext cx="3971925" cy="3962400"/>
          </a:xfrm>
          <a:prstGeom prst="rect">
            <a:avLst/>
          </a:prstGeom>
          <a:noFill/>
        </p:spPr>
      </p:pic>
      <p:pic>
        <p:nvPicPr>
          <p:cNvPr id="25603" name="Picture 3" descr="left"/>
          <p:cNvPicPr>
            <a:picLocks noChangeAspect="1" noChangeArrowheads="1"/>
          </p:cNvPicPr>
          <p:nvPr/>
        </p:nvPicPr>
        <p:blipFill rotWithShape="1">
          <a:blip r:embed="rId3"/>
          <a:srcRect l="11992" r="12826" b="-2"/>
          <a:stretch/>
        </p:blipFill>
        <p:spPr bwMode="auto">
          <a:xfrm>
            <a:off x="645071" y="2414586"/>
            <a:ext cx="3971925" cy="3962400"/>
          </a:xfrm>
          <a:prstGeom prst="rect">
            <a:avLst/>
          </a:prstGeom>
          <a:noFill/>
        </p:spPr>
      </p:pic>
      <p:sp>
        <p:nvSpPr>
          <p:cNvPr id="25613" name="Slide Number Placeholder 7">
            <a:extLst>
              <a:ext uri="{FF2B5EF4-FFF2-40B4-BE49-F238E27FC236}">
                <a16:creationId xmlns:a16="http://schemas.microsoft.com/office/drawing/2014/main" id="{32BF9698-66C4-131A-7CCE-857A3A01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Profundidade</a:t>
            </a:r>
            <a:endParaRPr b="1" dirty="0"/>
          </a:p>
        </p:txBody>
      </p:sp>
      <p:pic>
        <p:nvPicPr>
          <p:cNvPr id="1026" name="Picture 2" descr="Google Researchers Released New State-of-the-art Method For Depth  Estimation from Single Image"/>
          <p:cNvPicPr>
            <a:picLocks noChangeAspect="1" noChangeArrowheads="1"/>
          </p:cNvPicPr>
          <p:nvPr/>
        </p:nvPicPr>
        <p:blipFill rotWithShape="1">
          <a:blip r:embed="rId2"/>
          <a:srcRect t="6126" b="850"/>
          <a:stretch/>
        </p:blipFill>
        <p:spPr bwMode="auto">
          <a:xfrm>
            <a:off x="657225" y="1485900"/>
            <a:ext cx="8029575" cy="4724399"/>
          </a:xfrm>
          <a:prstGeom prst="rect">
            <a:avLst/>
          </a:prstGeom>
          <a:noFill/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6B52E08-E18F-4760-A43A-381EE6B2718B}" type="slidenum">
              <a:rPr lang="pt-BR"/>
              <a:pPr>
                <a:spcAft>
                  <a:spcPts val="600"/>
                </a:spcAft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281244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Atividades Modulo 2</a:t>
            </a:r>
          </a:p>
        </p:txBody>
      </p:sp>
      <p:sp>
        <p:nvSpPr>
          <p:cNvPr id="1820912579" name="Text Placeholder 2">
            <a:extLst>
              <a:ext uri="{FF2B5EF4-FFF2-40B4-BE49-F238E27FC236}">
                <a16:creationId xmlns:a16="http://schemas.microsoft.com/office/drawing/2014/main" id="{2AE886B7-055B-C1E9-F81D-5C4D54CAC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B01ED-6BFD-D8BF-6B90-6AE8ED95F485}"/>
              </a:ext>
            </a:extLst>
          </p:cNvPr>
          <p:cNvSpPr txBox="1"/>
          <p:nvPr/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2"/>
              </a:rPr>
              <a:t>Atividade 01 - Segmentação usando HSV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3"/>
              </a:rPr>
              <a:t>Atividade 02 - Morfologia Matemática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4"/>
              </a:rPr>
              <a:t>Atividade 03 - Componentes Conexos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5"/>
              </a:rPr>
              <a:t>Atividade 04 - Exemplo de Resolução de Problemas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6"/>
              </a:rPr>
              <a:t>Atividade 05 - Regressão Linear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defRPr/>
            </a:pPr>
            <a:endParaRPr lang="pt-BR" sz="1350" dirty="0">
              <a:latin typeface="Verdana"/>
              <a:ea typeface="Verdana"/>
            </a:endParaRP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34AD4E16-AAE7-BEC7-FCDD-D3CE2E4F75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97" y="1476377"/>
            <a:ext cx="3761481" cy="4676775"/>
          </a:xfrm>
          <a:prstGeom prst="rect">
            <a:avLst/>
          </a:prstGeom>
          <a:noFill/>
        </p:spPr>
      </p:pic>
      <p:sp>
        <p:nvSpPr>
          <p:cNvPr id="1820912559" name="Slide Number Placeholder 5">
            <a:extLst>
              <a:ext uri="{FF2B5EF4-FFF2-40B4-BE49-F238E27FC236}">
                <a16:creationId xmlns:a16="http://schemas.microsoft.com/office/drawing/2014/main" id="{55C1FC13-2134-9E11-7D21-4F8EC2A3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fld id="{FA3AAB12-BB6E-1B4F-AF2F-E6C37C68B919}" type="slidenum">
              <a:rPr lang="en-US">
                <a:latin typeface="+mn-lt"/>
                <a:ea typeface="+mn-ea"/>
                <a:cs typeface="+mn-cs"/>
              </a:rPr>
              <a:pPr>
                <a:spcAft>
                  <a:spcPts val="450"/>
                </a:spcAft>
                <a:defRPr/>
              </a:pPr>
              <a:t>16</a:t>
            </a:fld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5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6A649-AACE-6DC0-9774-103B4170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Formulário de Avaliação do Modulo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C46212-E42D-13EE-792F-4DCCCD122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F91034-3CAB-BCF5-8208-7FE0BFE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EDFB888-B906-A460-01F9-5C09A4327FE0}"/>
              </a:ext>
            </a:extLst>
          </p:cNvPr>
          <p:cNvGrpSpPr/>
          <p:nvPr/>
        </p:nvGrpSpPr>
        <p:grpSpPr>
          <a:xfrm>
            <a:off x="1655675" y="1393541"/>
            <a:ext cx="5832649" cy="5378734"/>
            <a:chOff x="2627784" y="2348880"/>
            <a:chExt cx="3888434" cy="3800076"/>
          </a:xfrm>
        </p:grpSpPr>
        <p:pic>
          <p:nvPicPr>
            <p:cNvPr id="8" name="Imagem 7" descr="Código QR&#10;&#10;Descrição gerada automaticamente">
              <a:extLst>
                <a:ext uri="{FF2B5EF4-FFF2-40B4-BE49-F238E27FC236}">
                  <a16:creationId xmlns:a16="http://schemas.microsoft.com/office/drawing/2014/main" id="{63BE7ADF-E010-7221-7D75-1284B9BAB0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0" t="35300" r="23750" b="13250"/>
            <a:stretch/>
          </p:blipFill>
          <p:spPr>
            <a:xfrm>
              <a:off x="2771800" y="2420888"/>
              <a:ext cx="3600400" cy="3528392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97C24A2-8600-2CF9-9B48-60357473DF85}"/>
                </a:ext>
              </a:extLst>
            </p:cNvPr>
            <p:cNvSpPr/>
            <p:nvPr/>
          </p:nvSpPr>
          <p:spPr>
            <a:xfrm>
              <a:off x="2627784" y="2348880"/>
              <a:ext cx="288032" cy="3728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344AA47-4C0D-CA2E-2AE6-F93208ACD81A}"/>
                </a:ext>
              </a:extLst>
            </p:cNvPr>
            <p:cNvSpPr/>
            <p:nvPr/>
          </p:nvSpPr>
          <p:spPr>
            <a:xfrm>
              <a:off x="6228186" y="2420888"/>
              <a:ext cx="288032" cy="3728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5701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Segmentação e Morfologia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781052"/>
            <a:ext cx="4363508" cy="619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b="1" dirty="0"/>
              <a:t>Segmentação</a:t>
            </a:r>
            <a:r>
              <a:rPr lang="en-US" b="1" dirty="0"/>
              <a:t> - </a:t>
            </a:r>
            <a:r>
              <a:rPr lang="pt-BR" b="1" dirty="0"/>
              <a:t>Aplicação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3</a:t>
            </a:fld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1" y="1200921"/>
            <a:ext cx="4163483" cy="4724399"/>
          </a:xfrm>
        </p:spPr>
        <p:txBody>
          <a:bodyPr/>
          <a:lstStyle/>
          <a:p>
            <a:pPr defTabSz="914400">
              <a:spcAft>
                <a:spcPts val="600"/>
              </a:spcAft>
            </a:pPr>
            <a:r>
              <a:rPr lang="pt-BR" sz="1800" dirty="0"/>
              <a:t>Identificação em visão computacional consiste em reconhecer e realçar carateriais especificas da imagem, removendo ruido e otimizando a interpretação.</a:t>
            </a:r>
          </a:p>
          <a:p>
            <a:pPr defTabSz="914400">
              <a:spcAft>
                <a:spcPts val="600"/>
              </a:spcAft>
            </a:pPr>
            <a:endParaRPr lang="en-US" sz="1800" dirty="0"/>
          </a:p>
          <a:p>
            <a:pPr defTabSz="914400">
              <a:spcAft>
                <a:spcPts val="600"/>
              </a:spcAft>
            </a:pPr>
            <a:r>
              <a:rPr lang="pt-BR" sz="1800" b="1" dirty="0"/>
              <a:t>Aplicações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Imagens Medicas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Industrial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Checkout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Agricultura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Realidade Aumentada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Vigilância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5CEB89-F791-5BA1-4E4F-A3A0431D0E75}"/>
              </a:ext>
            </a:extLst>
          </p:cNvPr>
          <p:cNvGrpSpPr/>
          <p:nvPr/>
        </p:nvGrpSpPr>
        <p:grpSpPr>
          <a:xfrm>
            <a:off x="4666688" y="1191395"/>
            <a:ext cx="4126507" cy="4493760"/>
            <a:chOff x="4666688" y="1191395"/>
            <a:chExt cx="4126507" cy="449376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3394C89-0169-6C93-1213-903EAEFFD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2348" b="33816"/>
            <a:stretch/>
          </p:blipFill>
          <p:spPr>
            <a:xfrm>
              <a:off x="4773084" y="3429000"/>
              <a:ext cx="4020111" cy="225615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6AF0B67-CB12-7D5A-579C-26C4A8D7B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19" r="50000" b="34784"/>
            <a:stretch/>
          </p:blipFill>
          <p:spPr bwMode="auto">
            <a:xfrm>
              <a:off x="4666688" y="1191395"/>
              <a:ext cx="4020111" cy="2215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Transformação Morfológica</a:t>
            </a:r>
          </a:p>
        </p:txBody>
      </p:sp>
      <p:sp>
        <p:nvSpPr>
          <p:cNvPr id="1031" name="Text Placeholder 2">
            <a:extLst>
              <a:ext uri="{FF2B5EF4-FFF2-40B4-BE49-F238E27FC236}">
                <a16:creationId xmlns:a16="http://schemas.microsoft.com/office/drawing/2014/main" id="{D83AA94C-B28F-506B-C712-1B9100099D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Em algumas ocasiões, não conseguimos ou não é possível filtrar completamente as partes de interesse da imagem, sobrando </a:t>
            </a:r>
            <a:r>
              <a:rPr lang="pt-BR" b="1" dirty="0"/>
              <a:t>ruídos</a:t>
            </a:r>
            <a:r>
              <a:rPr lang="pt-BR" dirty="0"/>
              <a:t>. </a:t>
            </a:r>
          </a:p>
          <a:p>
            <a:pPr defTabSz="914400">
              <a:spcAft>
                <a:spcPts val="600"/>
              </a:spcAft>
            </a:pPr>
            <a:r>
              <a:rPr lang="pt-BR" dirty="0"/>
              <a:t>Transformação morfológica são técnicas que ajudam a limpar o ruido melhorando as máscaras.</a:t>
            </a:r>
          </a:p>
          <a:p>
            <a:pPr defTabSz="914400">
              <a:spcAft>
                <a:spcPts val="600"/>
              </a:spcAft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pt-BR" b="1" dirty="0"/>
              <a:t>Exemplo Relevante:</a:t>
            </a:r>
          </a:p>
          <a:p>
            <a:pPr defTabSz="914400">
              <a:spcAft>
                <a:spcPts val="600"/>
              </a:spcAft>
            </a:pPr>
            <a:r>
              <a:rPr lang="pt-BR" dirty="0">
                <a:hlinkClick r:id="rId3"/>
              </a:rPr>
              <a:t>Morphological </a:t>
            </a:r>
            <a:r>
              <a:rPr lang="pt-BR" dirty="0" err="1">
                <a:hlinkClick r:id="rId3"/>
              </a:rPr>
              <a:t>Transformations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05988-802C-8534-57DF-F7421DF4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3" y="1502819"/>
            <a:ext cx="3338710" cy="223574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07D5D7-A44F-62DB-B7D1-FEB7C7AC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3841204"/>
            <a:ext cx="3338711" cy="22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Componentes conexos</a:t>
            </a:r>
          </a:p>
        </p:txBody>
      </p:sp>
      <p:sp>
        <p:nvSpPr>
          <p:cNvPr id="2062" name="Text Placeholder 2">
            <a:extLst>
              <a:ext uri="{FF2B5EF4-FFF2-40B4-BE49-F238E27FC236}">
                <a16:creationId xmlns:a16="http://schemas.microsoft.com/office/drawing/2014/main" id="{9297058E-A55D-705C-9FF9-A9AF7321C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Após a </a:t>
            </a:r>
            <a:r>
              <a:rPr lang="pt-BR" b="1" dirty="0"/>
              <a:t>segmentação</a:t>
            </a:r>
            <a:r>
              <a:rPr lang="pt-BR" dirty="0"/>
              <a:t> da imagem por mascaramento, podemos observar que os pixels de interesse podem formar um ou mais </a:t>
            </a:r>
            <a:r>
              <a:rPr lang="pt-BR" b="1" dirty="0"/>
              <a:t>grupos conectados </a:t>
            </a:r>
            <a:r>
              <a:rPr lang="pt-BR" dirty="0"/>
              <a:t>entre si, ou seja, conjuntos de pixels que se comunicam através de algum caminho que passa apenas por pixels de interesse (brancos).</a:t>
            </a:r>
          </a:p>
          <a:p>
            <a:pPr defTabSz="914400">
              <a:spcAft>
                <a:spcPts val="600"/>
              </a:spcAft>
            </a:pPr>
            <a:endParaRPr lang="pt-BR" dirty="0"/>
          </a:p>
          <a:p>
            <a:pPr defTabSz="914400">
              <a:spcAft>
                <a:spcPts val="600"/>
              </a:spcAft>
            </a:pPr>
            <a:r>
              <a:rPr lang="pt-BR" dirty="0"/>
              <a:t>Podemos utilizar bibliotecas do </a:t>
            </a:r>
            <a:r>
              <a:rPr lang="pt-BR" dirty="0" err="1"/>
              <a:t>OpenCV</a:t>
            </a:r>
            <a:r>
              <a:rPr lang="pt-BR" dirty="0"/>
              <a:t> para encontrar </a:t>
            </a:r>
            <a:r>
              <a:rPr lang="pt-BR" b="1" dirty="0"/>
              <a:t>o polígono que contorna esses componentes </a:t>
            </a:r>
            <a:r>
              <a:rPr lang="pt-BR" dirty="0"/>
              <a:t>(detectar contornos) e então desenhar com na imagem ao lado.</a:t>
            </a:r>
          </a:p>
        </p:txBody>
      </p:sp>
      <p:pic>
        <p:nvPicPr>
          <p:cNvPr id="2052" name="Picture 4" descr="Figure 4: We have successfully found our Game Boy screen and highlighted it with a green rectangle.">
            <a:extLst>
              <a:ext uri="{FF2B5EF4-FFF2-40B4-BE49-F238E27FC236}">
                <a16:creationId xmlns:a16="http://schemas.microsoft.com/office/drawing/2014/main" id="{2A57EC83-AF58-A7E7-280C-1239B1606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1" r="-2" b="2488"/>
          <a:stretch/>
        </p:blipFill>
        <p:spPr bwMode="auto">
          <a:xfrm>
            <a:off x="4714876" y="1476377"/>
            <a:ext cx="3971924" cy="46767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Projeção e Perspectiva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6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31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Modelo de câmera </a:t>
            </a:r>
            <a:r>
              <a:rPr lang="pt-BR" b="1"/>
              <a:t>Pinhole</a:t>
            </a:r>
            <a:endParaRPr lang="pt-BR" b="1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sz="1300" b="1">
                <a:solidFill>
                  <a:srgbClr val="BCBEC0"/>
                </a:solidFill>
                <a:latin typeface="Verdana"/>
                <a:ea typeface="Verdana"/>
              </a:rPr>
              <a:t>Extraído de </a:t>
            </a:r>
            <a:r>
              <a:rPr lang="pt-BR" sz="1300" b="1" u="sng">
                <a:solidFill>
                  <a:srgbClr val="BCBEC0"/>
                </a:solidFill>
                <a:latin typeface="Verdana"/>
                <a:ea typeface="Verdana"/>
                <a:hlinkClick r:id="rId2" tooltip="http://pt.wikipedia.org/wiki/Câmera_pinhole"/>
              </a:rPr>
              <a:t>http://pt.wikipedia.org/wiki/Câmera_pinhole</a:t>
            </a:r>
            <a:r>
              <a:rPr lang="pt-BR" sz="1300" b="1">
                <a:solidFill>
                  <a:srgbClr val="BCBEC0"/>
                </a:solidFill>
                <a:latin typeface="Verdana"/>
                <a:ea typeface="Verdana"/>
              </a:rPr>
              <a:t> </a:t>
            </a:r>
          </a:p>
        </p:txBody>
      </p:sp>
      <p:sp>
        <p:nvSpPr>
          <p:cNvPr id="5" name="CaixaDeTexto 4"/>
          <p:cNvSpPr txBox="1"/>
          <p:nvPr/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dirty="0">
                <a:latin typeface="Verdana"/>
                <a:ea typeface="Verdana"/>
              </a:rPr>
              <a:t>Os raios de luz passam por um único orifício pontual e são projetados no fundo da caixa, onde se encontra o sensor de imagem</a:t>
            </a:r>
          </a:p>
        </p:txBody>
      </p:sp>
      <p:pic>
        <p:nvPicPr>
          <p:cNvPr id="16387" name="Picture 3" descr="Ficheiro:Pinhole-camera.sv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714875" y="2459343"/>
            <a:ext cx="3971925" cy="2710838"/>
          </a:xfrm>
          <a:prstGeom prst="rect">
            <a:avLst/>
          </a:prstGeom>
          <a:noFill/>
        </p:spPr>
      </p:pic>
      <p:sp>
        <p:nvSpPr>
          <p:cNvPr id="16393" name="Slide Number Placeholder 5">
            <a:extLst>
              <a:ext uri="{FF2B5EF4-FFF2-40B4-BE49-F238E27FC236}">
                <a16:creationId xmlns:a16="http://schemas.microsoft.com/office/drawing/2014/main" id="{45FF3F64-3C0B-C30F-F72A-1202112D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7</a:t>
            </a:fld>
            <a:endParaRPr lang="pt-BR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56773958" name="Retângulo 856773957"/>
              <p:cNvSpPr/>
              <p:nvPr/>
            </p:nvSpPr>
            <p:spPr bwMode="auto">
              <a:xfrm>
                <a:off x="6329961" y="4952897"/>
                <a:ext cx="1769111" cy="102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200" b="1" i="1">
                          <a:latin typeface="Cambria Math"/>
                          <a:ea typeface="Cambria Math"/>
                        </a:rPr>
                        <m:t>𝐡</m:t>
                      </m:r>
                      <m:r>
                        <a:rPr sz="3200" b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sz="4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 b="1" i="1">
                              <a:latin typeface="Cambria Math"/>
                              <a:ea typeface="Cambria Math"/>
                            </a:rPr>
                            <m:t>𝐟</m:t>
                          </m:r>
                        </m:num>
                        <m:den>
                          <m:r>
                            <a:rPr sz="3200" b="1" i="1">
                              <a:latin typeface="Cambria Math"/>
                              <a:ea typeface="Cambria Math"/>
                            </a:rPr>
                            <m:t>𝐃</m:t>
                          </m:r>
                        </m:den>
                      </m:f>
                      <m:r>
                        <a:rPr sz="3200" b="1" i="1">
                          <a:latin typeface="Cambria Math"/>
                          <a:ea typeface="Cambria Math"/>
                        </a:rPr>
                        <m:t>𝐇</m:t>
                      </m:r>
                    </m:oMath>
                  </m:oMathPara>
                </a14:m>
                <a:endParaRPr sz="4000" b="1"/>
              </a:p>
            </p:txBody>
          </p:sp>
        </mc:Choice>
        <mc:Fallback xmlns="">
          <p:sp>
            <p:nvSpPr>
              <p:cNvPr id="856773958" name="Retângulo 8567739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9961" y="4952897"/>
                <a:ext cx="1769111" cy="1025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3132137" y="3063204"/>
            <a:ext cx="44640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132137" y="1407440"/>
            <a:ext cx="4464049" cy="1655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7596187" y="1407440"/>
            <a:ext cx="0" cy="16557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3132137" y="3639465"/>
            <a:ext cx="44640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5075237" y="2344065"/>
            <a:ext cx="0" cy="719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219699" y="2631403"/>
            <a:ext cx="431870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 dirty="0"/>
              <a:t>h</a:t>
            </a:r>
            <a:endParaRPr dirty="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667624" y="2271040"/>
            <a:ext cx="431870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H</a:t>
            </a:r>
            <a:endParaRPr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132137" y="3207665"/>
            <a:ext cx="19431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030787" y="3639465"/>
            <a:ext cx="351449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>
                <a:latin typeface="Times New Roman"/>
                <a:cs typeface="Times New Roman"/>
              </a:rPr>
              <a:t>D</a:t>
            </a:r>
            <a:endParaRPr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1331912" y="3063204"/>
            <a:ext cx="18002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1331912" y="3063203"/>
            <a:ext cx="0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1331912" y="3063203"/>
            <a:ext cx="1800225" cy="7921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331912" y="2199603"/>
            <a:ext cx="1800225" cy="1800225"/>
          </a:xfrm>
          <a:prstGeom prst="rect">
            <a:avLst/>
          </a:prstGeom>
          <a:solidFill>
            <a:srgbClr val="FFFF00">
              <a:alpha val="39999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3059112" y="2991765"/>
            <a:ext cx="73024" cy="144462"/>
          </a:xfrm>
          <a:prstGeom prst="ellipse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5" name="AutoShape 23"/>
          <p:cNvSpPr/>
          <p:nvPr/>
        </p:nvSpPr>
        <p:spPr bwMode="auto">
          <a:xfrm>
            <a:off x="684212" y="1478878"/>
            <a:ext cx="1111249" cy="609599"/>
          </a:xfrm>
          <a:prstGeom prst="borderCallout3">
            <a:avLst>
              <a:gd name="adj1" fmla="val 18750"/>
              <a:gd name="adj2" fmla="val -6856"/>
              <a:gd name="adj3" fmla="val 18750"/>
              <a:gd name="adj4" fmla="val -18856"/>
              <a:gd name="adj5" fmla="val 162759"/>
              <a:gd name="adj6" fmla="val -18856"/>
              <a:gd name="adj7" fmla="val 307292"/>
              <a:gd name="adj8" fmla="val 51713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Plano da imagem real</a:t>
            </a:r>
            <a:endParaRPr/>
          </a:p>
        </p:txBody>
      </p:sp>
      <p:sp>
        <p:nvSpPr>
          <p:cNvPr id="18456" name="AutoShape 24"/>
          <p:cNvSpPr/>
          <p:nvPr/>
        </p:nvSpPr>
        <p:spPr bwMode="auto">
          <a:xfrm>
            <a:off x="3563937" y="1551902"/>
            <a:ext cx="1111249" cy="609599"/>
          </a:xfrm>
          <a:prstGeom prst="borderCallout3">
            <a:avLst>
              <a:gd name="adj1" fmla="val 18750"/>
              <a:gd name="adj2" fmla="val -6856"/>
              <a:gd name="adj3" fmla="val 18750"/>
              <a:gd name="adj4" fmla="val -18856"/>
              <a:gd name="adj5" fmla="val 110417"/>
              <a:gd name="adj6" fmla="val -18856"/>
              <a:gd name="adj7" fmla="val 202343"/>
              <a:gd name="adj8" fmla="val 128287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Plano da imagem virtual</a:t>
            </a:r>
            <a:endParaRPr/>
          </a:p>
        </p:txBody>
      </p:sp>
      <p:sp>
        <p:nvSpPr>
          <p:cNvPr id="18457" name="AutoShape 25"/>
          <p:cNvSpPr/>
          <p:nvPr/>
        </p:nvSpPr>
        <p:spPr bwMode="auto">
          <a:xfrm>
            <a:off x="6516687" y="2271040"/>
            <a:ext cx="823911" cy="431798"/>
          </a:xfrm>
          <a:prstGeom prst="borderCallout3">
            <a:avLst>
              <a:gd name="adj1" fmla="val 26472"/>
              <a:gd name="adj2" fmla="val -9250"/>
              <a:gd name="adj3" fmla="val 26472"/>
              <a:gd name="adj4" fmla="val -34491"/>
              <a:gd name="adj5" fmla="val -41176"/>
              <a:gd name="adj6" fmla="val -34491"/>
              <a:gd name="adj7" fmla="val -110296"/>
              <a:gd name="adj8" fmla="val 121000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Objeto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8320724" name="Retângulo 688320723"/>
              <p:cNvSpPr/>
              <p:nvPr/>
            </p:nvSpPr>
            <p:spPr bwMode="auto">
              <a:xfrm>
                <a:off x="4114486" y="3252676"/>
                <a:ext cx="266740" cy="276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ea typeface="Cambria Math"/>
                        </a:rPr>
                        <m:t>𝑓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88320724" name="Retângulo 6883207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486" y="3252676"/>
                <a:ext cx="266740" cy="276432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128206" name="CaixaDeTexto 499128205"/>
          <p:cNvSpPr txBox="1"/>
          <p:nvPr/>
        </p:nvSpPr>
        <p:spPr bwMode="auto">
          <a:xfrm>
            <a:off x="472207" y="4573980"/>
            <a:ext cx="5896453" cy="17831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dirty="0"/>
              <a:t>Podemos calcular a distância de objetos na imagem através de semelhança de triângulos!</a:t>
            </a:r>
          </a:p>
          <a:p>
            <a:pPr>
              <a:defRPr/>
            </a:pPr>
            <a:endParaRPr lang="pt-BR" dirty="0"/>
          </a:p>
          <a:p>
            <a:pPr marL="283879" indent="-283879">
              <a:buFont typeface="Arial"/>
              <a:buChar char="•"/>
              <a:defRPr/>
            </a:pPr>
            <a:r>
              <a:rPr lang="pt-BR" dirty="0"/>
              <a:t>Se tenho 3 entre f, h, H e D consigo encontrar os outros!</a:t>
            </a:r>
          </a:p>
          <a:p>
            <a:pPr marL="283879" indent="-283879">
              <a:buFont typeface="Arial"/>
              <a:buChar char="•"/>
              <a:defRPr/>
            </a:pPr>
            <a:r>
              <a:rPr lang="pt-BR" dirty="0"/>
              <a:t>Calibração de uma câmera: Encontrar distancia focal.</a:t>
            </a:r>
          </a:p>
          <a:p>
            <a:pPr>
              <a:defRPr/>
            </a:pP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99149D-DBD0-F85E-6B70-D0558EC5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pt-BR" b="1" dirty="0"/>
              <a:t>Projeção perspectiva simplificada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Calibração da Câmera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marL="0" marR="0" lvl="0" indent="0" algn="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fld id="{FA3AAB12-BB6E-1B4F-AF2F-E6C37C68B919}" type="slidenum"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66447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317</TotalTime>
  <Words>537</Words>
  <Application>Microsoft Office PowerPoint</Application>
  <DocSecurity>0</DocSecurity>
  <PresentationFormat>Apresentação na tela (4:3)</PresentationFormat>
  <Paragraphs>102</Paragraphs>
  <Slides>17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Cambria Math</vt:lpstr>
      <vt:lpstr>Gotham HTF</vt:lpstr>
      <vt:lpstr>Gotham HTF Book</vt:lpstr>
      <vt:lpstr>Gotham-Bold</vt:lpstr>
      <vt:lpstr>Gotham-Book</vt:lpstr>
      <vt:lpstr>Times New Roman</vt:lpstr>
      <vt:lpstr>Verdana</vt:lpstr>
      <vt:lpstr>Wingdings</vt:lpstr>
      <vt:lpstr>Personalizar design</vt:lpstr>
      <vt:lpstr>1_Personalizar design</vt:lpstr>
      <vt:lpstr>Apresentação do PowerPoint</vt:lpstr>
      <vt:lpstr>Segmentação e Morfologia</vt:lpstr>
      <vt:lpstr>Segmentação - Aplicação</vt:lpstr>
      <vt:lpstr>Transformação Morfológica</vt:lpstr>
      <vt:lpstr>Componentes conexos</vt:lpstr>
      <vt:lpstr>Projeção e Perspectiva </vt:lpstr>
      <vt:lpstr>Modelo de câmera Pinhole</vt:lpstr>
      <vt:lpstr>Apresentação do PowerPoint</vt:lpstr>
      <vt:lpstr>Calibração da Câmera </vt:lpstr>
      <vt:lpstr>Calibração da Câmera</vt:lpstr>
      <vt:lpstr>Calibração da Câmera</vt:lpstr>
      <vt:lpstr>Projeção 3D -&gt; 2D</vt:lpstr>
      <vt:lpstr>Profundidade </vt:lpstr>
      <vt:lpstr>Estereoscopia</vt:lpstr>
      <vt:lpstr>Profundidade</vt:lpstr>
      <vt:lpstr>Atividades Modulo 2</vt:lpstr>
      <vt:lpstr>Formulário de Avaliação do Modulo 1</vt:lpstr>
    </vt:vector>
  </TitlesOfParts>
  <Manager/>
  <Company>FIAP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Juliana Reyes</dc:creator>
  <cp:keywords/>
  <dc:description/>
  <cp:lastModifiedBy>Diego Soler</cp:lastModifiedBy>
  <cp:revision>248</cp:revision>
  <dcterms:created xsi:type="dcterms:W3CDTF">2015-01-30T10:46:50Z</dcterms:created>
  <dcterms:modified xsi:type="dcterms:W3CDTF">2023-08-27T22:37:36Z</dcterms:modified>
  <cp:category/>
  <dc:identifier/>
  <cp:contentStatus/>
  <dc:language/>
  <cp:version/>
</cp:coreProperties>
</file>