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63" r:id="rId5"/>
    <p:sldId id="259" r:id="rId6"/>
    <p:sldId id="261" r:id="rId7"/>
    <p:sldId id="262" r:id="rId8"/>
    <p:sldId id="272" r:id="rId9"/>
    <p:sldId id="264" r:id="rId10"/>
    <p:sldId id="266" r:id="rId11"/>
    <p:sldId id="265" r:id="rId12"/>
    <p:sldId id="271" r:id="rId13"/>
    <p:sldId id="273" r:id="rId14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948" y="-12"/>
      </p:cViewPr>
      <p:guideLst>
        <p:guide orient="horz" pos="2382"/>
        <p:guide pos="2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41720-CBD2-4431-B455-1ED15A9191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C9800F-779D-4A6A-A523-F26DB28786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noProof="0" dirty="0"/>
            <a:t>Detecta formas em uma imagem</a:t>
          </a:r>
        </a:p>
      </dgm:t>
    </dgm:pt>
    <dgm:pt modelId="{BCB952B1-2823-4C96-8FD5-D16F176F28A1}" type="parTrans" cxnId="{C4911982-C8EB-45F5-B281-0979BA0F8CDB}">
      <dgm:prSet/>
      <dgm:spPr/>
      <dgm:t>
        <a:bodyPr/>
        <a:lstStyle/>
        <a:p>
          <a:endParaRPr lang="en-US"/>
        </a:p>
      </dgm:t>
    </dgm:pt>
    <dgm:pt modelId="{D3693C7C-9B0B-4FAE-AC4F-EF8C1E9B158C}" type="sibTrans" cxnId="{C4911982-C8EB-45F5-B281-0979BA0F8CDB}">
      <dgm:prSet/>
      <dgm:spPr/>
      <dgm:t>
        <a:bodyPr/>
        <a:lstStyle/>
        <a:p>
          <a:endParaRPr lang="en-US"/>
        </a:p>
      </dgm:t>
    </dgm:pt>
    <dgm:pt modelId="{DD7849E8-C969-4207-9BE5-80DCC7A2DC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noProof="0" dirty="0"/>
            <a:t>Muito usada para círculos e retas</a:t>
          </a:r>
        </a:p>
      </dgm:t>
    </dgm:pt>
    <dgm:pt modelId="{C754EC26-FA5F-4BBC-81CE-581E259B7C0A}" type="parTrans" cxnId="{97FD7BB5-CAC0-4034-8EF7-0C50429A1B5E}">
      <dgm:prSet/>
      <dgm:spPr/>
      <dgm:t>
        <a:bodyPr/>
        <a:lstStyle/>
        <a:p>
          <a:endParaRPr lang="en-US"/>
        </a:p>
      </dgm:t>
    </dgm:pt>
    <dgm:pt modelId="{39DBD2C5-92BD-4378-BC48-E267D294D073}" type="sibTrans" cxnId="{97FD7BB5-CAC0-4034-8EF7-0C50429A1B5E}">
      <dgm:prSet/>
      <dgm:spPr/>
      <dgm:t>
        <a:bodyPr/>
        <a:lstStyle/>
        <a:p>
          <a:endParaRPr lang="en-US"/>
        </a:p>
      </dgm:t>
    </dgm:pt>
    <dgm:pt modelId="{84C1C6E8-AB99-4334-94F2-12F92F8F74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Exige pós-processamento dos dados obtidos</a:t>
          </a:r>
        </a:p>
      </dgm:t>
    </dgm:pt>
    <dgm:pt modelId="{5AD58A27-32EB-4F2C-ABCA-4DA26BAB71F3}" type="parTrans" cxnId="{BE66D854-D94B-4214-A587-55E0B7FEBB69}">
      <dgm:prSet/>
      <dgm:spPr/>
      <dgm:t>
        <a:bodyPr/>
        <a:lstStyle/>
        <a:p>
          <a:endParaRPr lang="en-US"/>
        </a:p>
      </dgm:t>
    </dgm:pt>
    <dgm:pt modelId="{C6B0E4E8-9B2E-465D-A6DE-205DBAE3CFF4}" type="sibTrans" cxnId="{BE66D854-D94B-4214-A587-55E0B7FEBB69}">
      <dgm:prSet/>
      <dgm:spPr/>
      <dgm:t>
        <a:bodyPr/>
        <a:lstStyle/>
        <a:p>
          <a:endParaRPr lang="en-US"/>
        </a:p>
      </dgm:t>
    </dgm:pt>
    <dgm:pt modelId="{4A450CD6-1E6F-4FBB-8148-A6AF253E0F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noProof="0" dirty="0"/>
            <a:t>Problemas</a:t>
          </a:r>
          <a:r>
            <a:rPr lang="en-US" sz="1600" dirty="0"/>
            <a:t>: </a:t>
          </a:r>
          <a:r>
            <a:rPr lang="pt-BR" sz="1600" noProof="0" dirty="0"/>
            <a:t>Encontra muitas retas/círculos parecidos (posição e dimensões)</a:t>
          </a:r>
        </a:p>
      </dgm:t>
    </dgm:pt>
    <dgm:pt modelId="{1A6E91AA-986D-43F2-9A9C-BE78E00FB3EF}" type="parTrans" cxnId="{B7C0726C-218E-4FC6-80EB-4C8F80C97A4D}">
      <dgm:prSet/>
      <dgm:spPr/>
      <dgm:t>
        <a:bodyPr/>
        <a:lstStyle/>
        <a:p>
          <a:endParaRPr lang="en-US"/>
        </a:p>
      </dgm:t>
    </dgm:pt>
    <dgm:pt modelId="{98CE7F86-42F2-49BF-9F4D-8F8758BC30A3}" type="sibTrans" cxnId="{B7C0726C-218E-4FC6-80EB-4C8F80C97A4D}">
      <dgm:prSet/>
      <dgm:spPr/>
      <dgm:t>
        <a:bodyPr/>
        <a:lstStyle/>
        <a:p>
          <a:endParaRPr lang="en-US"/>
        </a:p>
      </dgm:t>
    </dgm:pt>
    <dgm:pt modelId="{1423F381-A2B9-45AD-99BA-F05E2E6E8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noProof="0" dirty="0"/>
            <a:t>Desafio: Filtragem - eliminar retas/círculos “parecidos”.</a:t>
          </a:r>
          <a:endParaRPr lang="pt-BR" sz="1200" noProof="0" dirty="0"/>
        </a:p>
      </dgm:t>
    </dgm:pt>
    <dgm:pt modelId="{E5D73731-75FE-45F8-8B13-11A23550F98F}" type="parTrans" cxnId="{36B2B475-977F-46C7-8133-F3F702484A6E}">
      <dgm:prSet/>
      <dgm:spPr/>
      <dgm:t>
        <a:bodyPr/>
        <a:lstStyle/>
        <a:p>
          <a:endParaRPr lang="en-US"/>
        </a:p>
      </dgm:t>
    </dgm:pt>
    <dgm:pt modelId="{622F9D2B-088B-4D49-ACEC-E10F655382DE}" type="sibTrans" cxnId="{36B2B475-977F-46C7-8133-F3F702484A6E}">
      <dgm:prSet/>
      <dgm:spPr/>
      <dgm:t>
        <a:bodyPr/>
        <a:lstStyle/>
        <a:p>
          <a:endParaRPr lang="en-US"/>
        </a:p>
      </dgm:t>
    </dgm:pt>
    <dgm:pt modelId="{136635BD-30C1-4B30-9E2E-3A60ED79BF82}" type="pres">
      <dgm:prSet presAssocID="{F2841720-CBD2-4431-B455-1ED15A919181}" presName="root" presStyleCnt="0">
        <dgm:presLayoutVars>
          <dgm:dir/>
          <dgm:resizeHandles val="exact"/>
        </dgm:presLayoutVars>
      </dgm:prSet>
      <dgm:spPr/>
    </dgm:pt>
    <dgm:pt modelId="{D896E8F7-DE19-4FC5-B9AD-89F214164751}" type="pres">
      <dgm:prSet presAssocID="{A0C9800F-779D-4A6A-A523-F26DB28786D5}" presName="compNode" presStyleCnt="0"/>
      <dgm:spPr/>
    </dgm:pt>
    <dgm:pt modelId="{27E13194-160A-48CE-8B57-810D71172CB1}" type="pres">
      <dgm:prSet presAssocID="{A0C9800F-779D-4A6A-A523-F26DB28786D5}" presName="bgRect" presStyleLbl="bgShp" presStyleIdx="0" presStyleCnt="3"/>
      <dgm:spPr/>
    </dgm:pt>
    <dgm:pt modelId="{9398997D-AB73-477A-9BE5-55656EFE899A}" type="pres">
      <dgm:prSet presAssocID="{A0C9800F-779D-4A6A-A523-F26DB28786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âmera"/>
        </a:ext>
      </dgm:extLst>
    </dgm:pt>
    <dgm:pt modelId="{962E69A8-8ADC-4A73-A58C-99B826F163EF}" type="pres">
      <dgm:prSet presAssocID="{A0C9800F-779D-4A6A-A523-F26DB28786D5}" presName="spaceRect" presStyleCnt="0"/>
      <dgm:spPr/>
    </dgm:pt>
    <dgm:pt modelId="{D4BE9145-78E0-4E14-AC85-C675A1C43914}" type="pres">
      <dgm:prSet presAssocID="{A0C9800F-779D-4A6A-A523-F26DB28786D5}" presName="parTx" presStyleLbl="revTx" presStyleIdx="0" presStyleCnt="4">
        <dgm:presLayoutVars>
          <dgm:chMax val="0"/>
          <dgm:chPref val="0"/>
        </dgm:presLayoutVars>
      </dgm:prSet>
      <dgm:spPr/>
    </dgm:pt>
    <dgm:pt modelId="{6EAFBF74-BCFF-4B7A-9CAA-96DF4E9A7C4B}" type="pres">
      <dgm:prSet presAssocID="{D3693C7C-9B0B-4FAE-AC4F-EF8C1E9B158C}" presName="sibTrans" presStyleCnt="0"/>
      <dgm:spPr/>
    </dgm:pt>
    <dgm:pt modelId="{63F14E32-7FC6-467D-B9FA-47324FE8E92B}" type="pres">
      <dgm:prSet presAssocID="{DD7849E8-C969-4207-9BE5-80DCC7A2DCBC}" presName="compNode" presStyleCnt="0"/>
      <dgm:spPr/>
    </dgm:pt>
    <dgm:pt modelId="{0C0C50F1-5AA4-4288-8808-4281220095B2}" type="pres">
      <dgm:prSet presAssocID="{DD7849E8-C969-4207-9BE5-80DCC7A2DCBC}" presName="bgRect" presStyleLbl="bgShp" presStyleIdx="1" presStyleCnt="3"/>
      <dgm:spPr/>
    </dgm:pt>
    <dgm:pt modelId="{BFF2FD52-93DF-48AC-850B-1E451B82F0E0}" type="pres">
      <dgm:prSet presAssocID="{DD7849E8-C969-4207-9BE5-80DCC7A2DC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ouras"/>
        </a:ext>
      </dgm:extLst>
    </dgm:pt>
    <dgm:pt modelId="{6747E601-A352-4479-954D-C6FEB933FCC7}" type="pres">
      <dgm:prSet presAssocID="{DD7849E8-C969-4207-9BE5-80DCC7A2DCBC}" presName="spaceRect" presStyleCnt="0"/>
      <dgm:spPr/>
    </dgm:pt>
    <dgm:pt modelId="{CFF7CFE9-EA96-4C86-8322-01B93BFBBFCC}" type="pres">
      <dgm:prSet presAssocID="{DD7849E8-C969-4207-9BE5-80DCC7A2DCBC}" presName="parTx" presStyleLbl="revTx" presStyleIdx="1" presStyleCnt="4">
        <dgm:presLayoutVars>
          <dgm:chMax val="0"/>
          <dgm:chPref val="0"/>
        </dgm:presLayoutVars>
      </dgm:prSet>
      <dgm:spPr/>
    </dgm:pt>
    <dgm:pt modelId="{3A509F0B-E86D-445A-BB41-606666B7249D}" type="pres">
      <dgm:prSet presAssocID="{39DBD2C5-92BD-4378-BC48-E267D294D073}" presName="sibTrans" presStyleCnt="0"/>
      <dgm:spPr/>
    </dgm:pt>
    <dgm:pt modelId="{350A0913-55F9-450B-B03F-F058F4956BDF}" type="pres">
      <dgm:prSet presAssocID="{84C1C6E8-AB99-4334-94F2-12F92F8F74CF}" presName="compNode" presStyleCnt="0"/>
      <dgm:spPr/>
    </dgm:pt>
    <dgm:pt modelId="{340170AA-E9BF-4404-9A48-3DFD8BE8114A}" type="pres">
      <dgm:prSet presAssocID="{84C1C6E8-AB99-4334-94F2-12F92F8F74CF}" presName="bgRect" presStyleLbl="bgShp" presStyleIdx="2" presStyleCnt="3"/>
      <dgm:spPr/>
    </dgm:pt>
    <dgm:pt modelId="{02EEA1CD-E433-40D3-996C-85730027B90C}" type="pres">
      <dgm:prSet presAssocID="{84C1C6E8-AB99-4334-94F2-12F92F8F74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FDE68933-D6AA-4FCC-949C-3F3ED6F45588}" type="pres">
      <dgm:prSet presAssocID="{84C1C6E8-AB99-4334-94F2-12F92F8F74CF}" presName="spaceRect" presStyleCnt="0"/>
      <dgm:spPr/>
    </dgm:pt>
    <dgm:pt modelId="{4A1D3E4A-D609-4618-8679-D419B3A4F657}" type="pres">
      <dgm:prSet presAssocID="{84C1C6E8-AB99-4334-94F2-12F92F8F74CF}" presName="parTx" presStyleLbl="revTx" presStyleIdx="2" presStyleCnt="4">
        <dgm:presLayoutVars>
          <dgm:chMax val="0"/>
          <dgm:chPref val="0"/>
        </dgm:presLayoutVars>
      </dgm:prSet>
      <dgm:spPr/>
    </dgm:pt>
    <dgm:pt modelId="{A304D6B9-4876-4CFD-900B-4738665E4820}" type="pres">
      <dgm:prSet presAssocID="{84C1C6E8-AB99-4334-94F2-12F92F8F74CF}" presName="desTx" presStyleLbl="revTx" presStyleIdx="3" presStyleCnt="4">
        <dgm:presLayoutVars/>
      </dgm:prSet>
      <dgm:spPr/>
    </dgm:pt>
  </dgm:ptLst>
  <dgm:cxnLst>
    <dgm:cxn modelId="{16920F38-738A-412F-A8A0-8A8E78B1BEC4}" type="presOf" srcId="{F2841720-CBD2-4431-B455-1ED15A919181}" destId="{136635BD-30C1-4B30-9E2E-3A60ED79BF82}" srcOrd="0" destOrd="0" presId="urn:microsoft.com/office/officeart/2018/2/layout/IconVerticalSolidList"/>
    <dgm:cxn modelId="{B7C0726C-218E-4FC6-80EB-4C8F80C97A4D}" srcId="{84C1C6E8-AB99-4334-94F2-12F92F8F74CF}" destId="{4A450CD6-1E6F-4FBB-8148-A6AF253E0F4C}" srcOrd="0" destOrd="0" parTransId="{1A6E91AA-986D-43F2-9A9C-BE78E00FB3EF}" sibTransId="{98CE7F86-42F2-49BF-9F4D-8F8758BC30A3}"/>
    <dgm:cxn modelId="{BE66D854-D94B-4214-A587-55E0B7FEBB69}" srcId="{F2841720-CBD2-4431-B455-1ED15A919181}" destId="{84C1C6E8-AB99-4334-94F2-12F92F8F74CF}" srcOrd="2" destOrd="0" parTransId="{5AD58A27-32EB-4F2C-ABCA-4DA26BAB71F3}" sibTransId="{C6B0E4E8-9B2E-465D-A6DE-205DBAE3CFF4}"/>
    <dgm:cxn modelId="{36B2B475-977F-46C7-8133-F3F702484A6E}" srcId="{84C1C6E8-AB99-4334-94F2-12F92F8F74CF}" destId="{1423F381-A2B9-45AD-99BA-F05E2E6E8AE8}" srcOrd="1" destOrd="0" parTransId="{E5D73731-75FE-45F8-8B13-11A23550F98F}" sibTransId="{622F9D2B-088B-4D49-ACEC-E10F655382DE}"/>
    <dgm:cxn modelId="{15F5427B-B3EE-4ECE-B3B6-8C5902F19AFE}" type="presOf" srcId="{1423F381-A2B9-45AD-99BA-F05E2E6E8AE8}" destId="{A304D6B9-4876-4CFD-900B-4738665E4820}" srcOrd="0" destOrd="1" presId="urn:microsoft.com/office/officeart/2018/2/layout/IconVerticalSolidList"/>
    <dgm:cxn modelId="{C4911982-C8EB-45F5-B281-0979BA0F8CDB}" srcId="{F2841720-CBD2-4431-B455-1ED15A919181}" destId="{A0C9800F-779D-4A6A-A523-F26DB28786D5}" srcOrd="0" destOrd="0" parTransId="{BCB952B1-2823-4C96-8FD5-D16F176F28A1}" sibTransId="{D3693C7C-9B0B-4FAE-AC4F-EF8C1E9B158C}"/>
    <dgm:cxn modelId="{97FD7BB5-CAC0-4034-8EF7-0C50429A1B5E}" srcId="{F2841720-CBD2-4431-B455-1ED15A919181}" destId="{DD7849E8-C969-4207-9BE5-80DCC7A2DCBC}" srcOrd="1" destOrd="0" parTransId="{C754EC26-FA5F-4BBC-81CE-581E259B7C0A}" sibTransId="{39DBD2C5-92BD-4378-BC48-E267D294D073}"/>
    <dgm:cxn modelId="{D368CDC7-A3E7-410B-BD83-CF4D5E592F5F}" type="presOf" srcId="{84C1C6E8-AB99-4334-94F2-12F92F8F74CF}" destId="{4A1D3E4A-D609-4618-8679-D419B3A4F657}" srcOrd="0" destOrd="0" presId="urn:microsoft.com/office/officeart/2018/2/layout/IconVerticalSolidList"/>
    <dgm:cxn modelId="{8C88EFCD-61C2-40D8-A531-05801313D1FF}" type="presOf" srcId="{A0C9800F-779D-4A6A-A523-F26DB28786D5}" destId="{D4BE9145-78E0-4E14-AC85-C675A1C43914}" srcOrd="0" destOrd="0" presId="urn:microsoft.com/office/officeart/2018/2/layout/IconVerticalSolidList"/>
    <dgm:cxn modelId="{FA6D4EDD-BDF0-438D-869D-C4EF561F4355}" type="presOf" srcId="{DD7849E8-C969-4207-9BE5-80DCC7A2DCBC}" destId="{CFF7CFE9-EA96-4C86-8322-01B93BFBBFCC}" srcOrd="0" destOrd="0" presId="urn:microsoft.com/office/officeart/2018/2/layout/IconVerticalSolidList"/>
    <dgm:cxn modelId="{A70E93F2-2EAC-4A47-8B73-E96F7225D17F}" type="presOf" srcId="{4A450CD6-1E6F-4FBB-8148-A6AF253E0F4C}" destId="{A304D6B9-4876-4CFD-900B-4738665E4820}" srcOrd="0" destOrd="0" presId="urn:microsoft.com/office/officeart/2018/2/layout/IconVerticalSolidList"/>
    <dgm:cxn modelId="{20407C17-03D7-41E8-9BF6-EE9DC0F3E093}" type="presParOf" srcId="{136635BD-30C1-4B30-9E2E-3A60ED79BF82}" destId="{D896E8F7-DE19-4FC5-B9AD-89F214164751}" srcOrd="0" destOrd="0" presId="urn:microsoft.com/office/officeart/2018/2/layout/IconVerticalSolidList"/>
    <dgm:cxn modelId="{F6AB7001-A753-479B-BBA9-1B7BB605C286}" type="presParOf" srcId="{D896E8F7-DE19-4FC5-B9AD-89F214164751}" destId="{27E13194-160A-48CE-8B57-810D71172CB1}" srcOrd="0" destOrd="0" presId="urn:microsoft.com/office/officeart/2018/2/layout/IconVerticalSolidList"/>
    <dgm:cxn modelId="{06E8EE1E-23D7-471C-A85D-B0B5EEC90333}" type="presParOf" srcId="{D896E8F7-DE19-4FC5-B9AD-89F214164751}" destId="{9398997D-AB73-477A-9BE5-55656EFE899A}" srcOrd="1" destOrd="0" presId="urn:microsoft.com/office/officeart/2018/2/layout/IconVerticalSolidList"/>
    <dgm:cxn modelId="{4E8F6199-5921-47CC-B498-FE2556381FC5}" type="presParOf" srcId="{D896E8F7-DE19-4FC5-B9AD-89F214164751}" destId="{962E69A8-8ADC-4A73-A58C-99B826F163EF}" srcOrd="2" destOrd="0" presId="urn:microsoft.com/office/officeart/2018/2/layout/IconVerticalSolidList"/>
    <dgm:cxn modelId="{2BB91340-AB81-4069-9A00-0E69150E419A}" type="presParOf" srcId="{D896E8F7-DE19-4FC5-B9AD-89F214164751}" destId="{D4BE9145-78E0-4E14-AC85-C675A1C43914}" srcOrd="3" destOrd="0" presId="urn:microsoft.com/office/officeart/2018/2/layout/IconVerticalSolidList"/>
    <dgm:cxn modelId="{F08C569A-0F9B-4A1E-B224-6754EBB58686}" type="presParOf" srcId="{136635BD-30C1-4B30-9E2E-3A60ED79BF82}" destId="{6EAFBF74-BCFF-4B7A-9CAA-96DF4E9A7C4B}" srcOrd="1" destOrd="0" presId="urn:microsoft.com/office/officeart/2018/2/layout/IconVerticalSolidList"/>
    <dgm:cxn modelId="{CBCBD380-B5BF-4ADB-AF21-9535FC2E47D3}" type="presParOf" srcId="{136635BD-30C1-4B30-9E2E-3A60ED79BF82}" destId="{63F14E32-7FC6-467D-B9FA-47324FE8E92B}" srcOrd="2" destOrd="0" presId="urn:microsoft.com/office/officeart/2018/2/layout/IconVerticalSolidList"/>
    <dgm:cxn modelId="{0C0905DF-ADFC-4737-B85B-084C9B0A86AD}" type="presParOf" srcId="{63F14E32-7FC6-467D-B9FA-47324FE8E92B}" destId="{0C0C50F1-5AA4-4288-8808-4281220095B2}" srcOrd="0" destOrd="0" presId="urn:microsoft.com/office/officeart/2018/2/layout/IconVerticalSolidList"/>
    <dgm:cxn modelId="{F2141A50-C95E-4265-952D-14C5A32C75B5}" type="presParOf" srcId="{63F14E32-7FC6-467D-B9FA-47324FE8E92B}" destId="{BFF2FD52-93DF-48AC-850B-1E451B82F0E0}" srcOrd="1" destOrd="0" presId="urn:microsoft.com/office/officeart/2018/2/layout/IconVerticalSolidList"/>
    <dgm:cxn modelId="{69E755F7-8B14-4B4B-A22B-7F8D055EE207}" type="presParOf" srcId="{63F14E32-7FC6-467D-B9FA-47324FE8E92B}" destId="{6747E601-A352-4479-954D-C6FEB933FCC7}" srcOrd="2" destOrd="0" presId="urn:microsoft.com/office/officeart/2018/2/layout/IconVerticalSolidList"/>
    <dgm:cxn modelId="{D914356C-6C94-4075-86C7-5826EDA00A1A}" type="presParOf" srcId="{63F14E32-7FC6-467D-B9FA-47324FE8E92B}" destId="{CFF7CFE9-EA96-4C86-8322-01B93BFBBFCC}" srcOrd="3" destOrd="0" presId="urn:microsoft.com/office/officeart/2018/2/layout/IconVerticalSolidList"/>
    <dgm:cxn modelId="{B538A1EC-BE0E-4122-A5C2-865378C48AD8}" type="presParOf" srcId="{136635BD-30C1-4B30-9E2E-3A60ED79BF82}" destId="{3A509F0B-E86D-445A-BB41-606666B7249D}" srcOrd="3" destOrd="0" presId="urn:microsoft.com/office/officeart/2018/2/layout/IconVerticalSolidList"/>
    <dgm:cxn modelId="{A7CF8BD4-6D60-4651-BC08-73E9D0729E2E}" type="presParOf" srcId="{136635BD-30C1-4B30-9E2E-3A60ED79BF82}" destId="{350A0913-55F9-450B-B03F-F058F4956BDF}" srcOrd="4" destOrd="0" presId="urn:microsoft.com/office/officeart/2018/2/layout/IconVerticalSolidList"/>
    <dgm:cxn modelId="{F60E6373-12D7-4321-927A-DB742241222A}" type="presParOf" srcId="{350A0913-55F9-450B-B03F-F058F4956BDF}" destId="{340170AA-E9BF-4404-9A48-3DFD8BE8114A}" srcOrd="0" destOrd="0" presId="urn:microsoft.com/office/officeart/2018/2/layout/IconVerticalSolidList"/>
    <dgm:cxn modelId="{ABF8A0C9-2A26-4D3D-95F8-8F96FC2FF601}" type="presParOf" srcId="{350A0913-55F9-450B-B03F-F058F4956BDF}" destId="{02EEA1CD-E433-40D3-996C-85730027B90C}" srcOrd="1" destOrd="0" presId="urn:microsoft.com/office/officeart/2018/2/layout/IconVerticalSolidList"/>
    <dgm:cxn modelId="{CD78A0E9-898F-407E-AA90-166091D1B0E7}" type="presParOf" srcId="{350A0913-55F9-450B-B03F-F058F4956BDF}" destId="{FDE68933-D6AA-4FCC-949C-3F3ED6F45588}" srcOrd="2" destOrd="0" presId="urn:microsoft.com/office/officeart/2018/2/layout/IconVerticalSolidList"/>
    <dgm:cxn modelId="{714C8D45-C918-42A8-B4E8-034E9EAE9516}" type="presParOf" srcId="{350A0913-55F9-450B-B03F-F058F4956BDF}" destId="{4A1D3E4A-D609-4618-8679-D419B3A4F657}" srcOrd="3" destOrd="0" presId="urn:microsoft.com/office/officeart/2018/2/layout/IconVerticalSolidList"/>
    <dgm:cxn modelId="{2E015161-E43C-4698-A4AB-EFF2467D7FD9}" type="presParOf" srcId="{350A0913-55F9-450B-B03F-F058F4956BDF}" destId="{A304D6B9-4876-4CFD-900B-4738665E48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13194-160A-48CE-8B57-810D71172CB1}">
      <dsp:nvSpPr>
        <dsp:cNvPr id="0" name=""/>
        <dsp:cNvSpPr/>
      </dsp:nvSpPr>
      <dsp:spPr>
        <a:xfrm>
          <a:off x="0" y="2882"/>
          <a:ext cx="8029575" cy="13481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8997D-AB73-477A-9BE5-55656EFE899A}">
      <dsp:nvSpPr>
        <dsp:cNvPr id="0" name=""/>
        <dsp:cNvSpPr/>
      </dsp:nvSpPr>
      <dsp:spPr>
        <a:xfrm>
          <a:off x="407824" y="306223"/>
          <a:ext cx="741499" cy="741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E9145-78E0-4E14-AC85-C675A1C43914}">
      <dsp:nvSpPr>
        <dsp:cNvPr id="0" name=""/>
        <dsp:cNvSpPr/>
      </dsp:nvSpPr>
      <dsp:spPr>
        <a:xfrm>
          <a:off x="1557148" y="2882"/>
          <a:ext cx="6470903" cy="134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2" tIns="142682" rIns="142682" bIns="142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/>
            <a:t>Detecta formas em uma imagem</a:t>
          </a:r>
        </a:p>
      </dsp:txBody>
      <dsp:txXfrm>
        <a:off x="1557148" y="2882"/>
        <a:ext cx="6470903" cy="1348180"/>
      </dsp:txXfrm>
    </dsp:sp>
    <dsp:sp modelId="{0C0C50F1-5AA4-4288-8808-4281220095B2}">
      <dsp:nvSpPr>
        <dsp:cNvPr id="0" name=""/>
        <dsp:cNvSpPr/>
      </dsp:nvSpPr>
      <dsp:spPr>
        <a:xfrm>
          <a:off x="0" y="1688109"/>
          <a:ext cx="8029575" cy="13481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2FD52-93DF-48AC-850B-1E451B82F0E0}">
      <dsp:nvSpPr>
        <dsp:cNvPr id="0" name=""/>
        <dsp:cNvSpPr/>
      </dsp:nvSpPr>
      <dsp:spPr>
        <a:xfrm>
          <a:off x="407824" y="1991449"/>
          <a:ext cx="741499" cy="741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CFE9-EA96-4C86-8322-01B93BFBBFCC}">
      <dsp:nvSpPr>
        <dsp:cNvPr id="0" name=""/>
        <dsp:cNvSpPr/>
      </dsp:nvSpPr>
      <dsp:spPr>
        <a:xfrm>
          <a:off x="1557148" y="1688109"/>
          <a:ext cx="6470903" cy="134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2" tIns="142682" rIns="142682" bIns="142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/>
            <a:t>Muito usada para círculos e retas</a:t>
          </a:r>
        </a:p>
      </dsp:txBody>
      <dsp:txXfrm>
        <a:off x="1557148" y="1688109"/>
        <a:ext cx="6470903" cy="1348180"/>
      </dsp:txXfrm>
    </dsp:sp>
    <dsp:sp modelId="{340170AA-E9BF-4404-9A48-3DFD8BE8114A}">
      <dsp:nvSpPr>
        <dsp:cNvPr id="0" name=""/>
        <dsp:cNvSpPr/>
      </dsp:nvSpPr>
      <dsp:spPr>
        <a:xfrm>
          <a:off x="0" y="3373335"/>
          <a:ext cx="8029575" cy="13481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EA1CD-E433-40D3-996C-85730027B90C}">
      <dsp:nvSpPr>
        <dsp:cNvPr id="0" name=""/>
        <dsp:cNvSpPr/>
      </dsp:nvSpPr>
      <dsp:spPr>
        <a:xfrm>
          <a:off x="407824" y="3676675"/>
          <a:ext cx="741499" cy="741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D3E4A-D609-4618-8679-D419B3A4F657}">
      <dsp:nvSpPr>
        <dsp:cNvPr id="0" name=""/>
        <dsp:cNvSpPr/>
      </dsp:nvSpPr>
      <dsp:spPr>
        <a:xfrm>
          <a:off x="1557148" y="3373335"/>
          <a:ext cx="3613308" cy="134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2" tIns="142682" rIns="142682" bIns="142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Exige pós-processamento dos dados obtidos</a:t>
          </a:r>
        </a:p>
      </dsp:txBody>
      <dsp:txXfrm>
        <a:off x="1557148" y="3373335"/>
        <a:ext cx="3613308" cy="1348180"/>
      </dsp:txXfrm>
    </dsp:sp>
    <dsp:sp modelId="{A304D6B9-4876-4CFD-900B-4738665E4820}">
      <dsp:nvSpPr>
        <dsp:cNvPr id="0" name=""/>
        <dsp:cNvSpPr/>
      </dsp:nvSpPr>
      <dsp:spPr>
        <a:xfrm>
          <a:off x="5170457" y="3373335"/>
          <a:ext cx="2857595" cy="134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2" tIns="142682" rIns="142682" bIns="1426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Problemas</a:t>
          </a:r>
          <a:r>
            <a:rPr lang="en-US" sz="1600" kern="1200" dirty="0"/>
            <a:t>: </a:t>
          </a:r>
          <a:r>
            <a:rPr lang="pt-BR" sz="1600" kern="1200" noProof="0" dirty="0"/>
            <a:t>Encontra muitas retas/círculos parecidos (posição e dimensões)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Desafio: Filtragem - eliminar retas/círculos “parecidos”.</a:t>
          </a:r>
          <a:endParaRPr lang="pt-BR" sz="1200" kern="1200" noProof="0" dirty="0"/>
        </a:p>
      </dsp:txBody>
      <dsp:txXfrm>
        <a:off x="5170457" y="3373335"/>
        <a:ext cx="2857595" cy="134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21av</a:t>
            </a:r>
            <a:endParaRPr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FFD9D-68F8-41EF-8AE9-4502476C65BD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Z3Q7VXi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166106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2" y="2838143"/>
            <a:ext cx="7343773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7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Detecção de retas e circunferências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94" name="Picture 10" descr="This is what I have so far. LEFT: masked pupil RIGHT: canny resul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57225" y="2166599"/>
            <a:ext cx="8029575" cy="3853201"/>
          </a:xfrm>
          <a:prstGeom prst="rect">
            <a:avLst/>
          </a:prstGeom>
          <a:noFill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lipse 2"/>
          <p:cNvSpPr/>
          <p:nvPr/>
        </p:nvSpPr>
        <p:spPr bwMode="auto">
          <a:xfrm>
            <a:off x="5922375" y="3497346"/>
            <a:ext cx="1169089" cy="1219272"/>
          </a:xfrm>
          <a:prstGeom prst="ellipse">
            <a:avLst/>
          </a:prstGeom>
          <a:noFill/>
          <a:ln w="38100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87AD6CC-5173-24C9-3B1D-8FE69524ED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/>
          <a:lstStyle/>
          <a:p>
            <a:pPr>
              <a:defRPr/>
            </a:pPr>
            <a:r>
              <a:rPr lang="pt-BR" dirty="0"/>
              <a:t>Exemplo de Detecção de Circunferências</a:t>
            </a:r>
            <a:endParaRPr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4724ED-6026-A8EA-9C12-7193AEF8A43F}"/>
              </a:ext>
            </a:extLst>
          </p:cNvPr>
          <p:cNvSpPr/>
          <p:nvPr/>
        </p:nvSpPr>
        <p:spPr bwMode="auto">
          <a:xfrm>
            <a:off x="657225" y="6596390"/>
            <a:ext cx="85621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/>
              <a:t>http://stackoverflow.com/questions/10716464/what-are-the-correct-usage-parameter-values-for-houghcircles-in-opencv-for-iris</a:t>
            </a: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700" dirty="0"/>
              <a:t>Exemplo de Aplicação da Detecção de Retas</a:t>
            </a:r>
          </a:p>
        </p:txBody>
      </p:sp>
      <p:pic>
        <p:nvPicPr>
          <p:cNvPr id="15362" name="Picture 2" descr="Resultado de image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3973" r="-2" b="-2"/>
          <a:stretch/>
        </p:blipFill>
        <p:spPr bwMode="auto">
          <a:xfrm>
            <a:off x="657225" y="1485900"/>
            <a:ext cx="8029575" cy="472439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pt-BR" sz="900" b="1">
                <a:solidFill>
                  <a:srgbClr val="BCBEC0"/>
                </a:solidFill>
                <a:latin typeface="Verdana"/>
                <a:ea typeface="Verdana"/>
              </a:rPr>
              <a:t>https://www.mathworks.com/matlabcentral/answers/88166-how-can-i-find-the-intersection-point-of-hough-lines-for-vision-based-navigation?requestedDomain=www.mathworks.com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27532"/>
            <a:ext cx="6858000" cy="802936"/>
          </a:xfrm>
        </p:spPr>
        <p:txBody>
          <a:bodyPr/>
          <a:lstStyle/>
          <a:p>
            <a:r>
              <a:rPr lang="pt-BR" dirty="0"/>
              <a:t>Visão de Alto Nível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12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2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Localização com Marcadores </a:t>
            </a:r>
            <a:r>
              <a:rPr lang="pt-BR" dirty="0" err="1"/>
              <a:t>Aruco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13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91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Convolução e Filtragem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 dirty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 dirty="0"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 dirty="0"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 dirty="0"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 dirty="0"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kernel</a:t>
            </a:r>
            <a:endParaRPr dirty="0"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687841" y="1849238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/>
              <a:t>Exemplo de realização de convolução:</a:t>
            </a:r>
          </a:p>
          <a:p>
            <a:pPr>
              <a:defRPr/>
            </a:pPr>
            <a:r>
              <a:rPr lang="pt-BR" u="sng" dirty="0">
                <a:hlinkClick r:id="rId2" tooltip="https://www.youtube.com/watch?v=_iZ3Q7VXiGI"/>
              </a:rPr>
              <a:t>https://www.youtube.com/watch?v=_iZ3Q7VXiGI</a:t>
            </a:r>
            <a:endParaRPr lang="pt-BR" dirty="0"/>
          </a:p>
        </p:txBody>
      </p:sp>
      <p:grpSp>
        <p:nvGrpSpPr>
          <p:cNvPr id="52" name="Grupo 3">
            <a:extLst>
              <a:ext uri="{FF2B5EF4-FFF2-40B4-BE49-F238E27FC236}">
                <a16:creationId xmlns:a16="http://schemas.microsoft.com/office/drawing/2014/main" id="{D6A1ED2E-AB05-0F75-FBC8-BA6F809D8C76}"/>
              </a:ext>
            </a:extLst>
          </p:cNvPr>
          <p:cNvGrpSpPr/>
          <p:nvPr/>
        </p:nvGrpSpPr>
        <p:grpSpPr bwMode="auto">
          <a:xfrm>
            <a:off x="5075472" y="3710186"/>
            <a:ext cx="2160359" cy="1441439"/>
            <a:chOff x="971640" y="3789360"/>
            <a:chExt cx="2160359" cy="1441439"/>
          </a:xfrm>
        </p:grpSpPr>
        <p:sp>
          <p:nvSpPr>
            <p:cNvPr id="54" name="Forma livre 4">
              <a:extLst>
                <a:ext uri="{FF2B5EF4-FFF2-40B4-BE49-F238E27FC236}">
                  <a16:creationId xmlns:a16="http://schemas.microsoft.com/office/drawing/2014/main" id="{4D5D8AE3-A326-5E7E-D4B9-C95E17A25AEF}"/>
                </a:ext>
              </a:extLst>
            </p:cNvPr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0</a:t>
              </a:r>
              <a:endParaRPr dirty="0"/>
            </a:p>
          </p:txBody>
        </p:sp>
        <p:sp>
          <p:nvSpPr>
            <p:cNvPr id="55" name="Forma livre 5">
              <a:extLst>
                <a:ext uri="{FF2B5EF4-FFF2-40B4-BE49-F238E27FC236}">
                  <a16:creationId xmlns:a16="http://schemas.microsoft.com/office/drawing/2014/main" id="{710714C6-87F6-78C2-925C-8C65C78C02E1}"/>
                </a:ext>
              </a:extLst>
            </p:cNvPr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0</a:t>
              </a:r>
              <a:endParaRPr dirty="0"/>
            </a:p>
          </p:txBody>
        </p:sp>
        <p:sp>
          <p:nvSpPr>
            <p:cNvPr id="56" name="Forma livre 6">
              <a:extLst>
                <a:ext uri="{FF2B5EF4-FFF2-40B4-BE49-F238E27FC236}">
                  <a16:creationId xmlns:a16="http://schemas.microsoft.com/office/drawing/2014/main" id="{DE92608E-1F7D-A3F0-5C1C-3C2B37EA69B8}"/>
                </a:ext>
              </a:extLst>
            </p:cNvPr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7" name="Forma livre 7">
              <a:extLst>
                <a:ext uri="{FF2B5EF4-FFF2-40B4-BE49-F238E27FC236}">
                  <a16:creationId xmlns:a16="http://schemas.microsoft.com/office/drawing/2014/main" id="{F6BAAF93-C2CB-7E9E-FD46-A25845E48D35}"/>
                </a:ext>
              </a:extLst>
            </p:cNvPr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8" name="Forma livre 8">
              <a:extLst>
                <a:ext uri="{FF2B5EF4-FFF2-40B4-BE49-F238E27FC236}">
                  <a16:creationId xmlns:a16="http://schemas.microsoft.com/office/drawing/2014/main" id="{A593C4B0-9F53-7370-B81B-BDF652D5B793}"/>
                </a:ext>
              </a:extLst>
            </p:cNvPr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9" name="Forma livre 9">
              <a:extLst>
                <a:ext uri="{FF2B5EF4-FFF2-40B4-BE49-F238E27FC236}">
                  <a16:creationId xmlns:a16="http://schemas.microsoft.com/office/drawing/2014/main" id="{369AD7D9-4947-E01A-3305-ED455AEB24BE}"/>
                </a:ext>
              </a:extLst>
            </p:cNvPr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0" name="Forma livre 10">
              <a:extLst>
                <a:ext uri="{FF2B5EF4-FFF2-40B4-BE49-F238E27FC236}">
                  <a16:creationId xmlns:a16="http://schemas.microsoft.com/office/drawing/2014/main" id="{E9B75F45-A334-8726-F682-C65F1F7C61CB}"/>
                </a:ext>
              </a:extLst>
            </p:cNvPr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0</a:t>
              </a:r>
              <a:endParaRPr dirty="0"/>
            </a:p>
          </p:txBody>
        </p:sp>
        <p:sp>
          <p:nvSpPr>
            <p:cNvPr id="61" name="Forma livre 11">
              <a:extLst>
                <a:ext uri="{FF2B5EF4-FFF2-40B4-BE49-F238E27FC236}">
                  <a16:creationId xmlns:a16="http://schemas.microsoft.com/office/drawing/2014/main" id="{B5AEDD90-AD3D-4D6B-0E43-3336CEC71FA8}"/>
                </a:ext>
              </a:extLst>
            </p:cNvPr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62" name="Forma livre 12">
              <a:extLst>
                <a:ext uri="{FF2B5EF4-FFF2-40B4-BE49-F238E27FC236}">
                  <a16:creationId xmlns:a16="http://schemas.microsoft.com/office/drawing/2014/main" id="{71364E97-ECB2-459B-A8A5-0B14F8D0E433}"/>
                </a:ext>
              </a:extLst>
            </p:cNvPr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3" name="Forma livre 13">
              <a:extLst>
                <a:ext uri="{FF2B5EF4-FFF2-40B4-BE49-F238E27FC236}">
                  <a16:creationId xmlns:a16="http://schemas.microsoft.com/office/drawing/2014/main" id="{DD974381-9C78-86A6-BF90-0958234E37F4}"/>
                </a:ext>
              </a:extLst>
            </p:cNvPr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4" name="Forma livre 14">
              <a:extLst>
                <a:ext uri="{FF2B5EF4-FFF2-40B4-BE49-F238E27FC236}">
                  <a16:creationId xmlns:a16="http://schemas.microsoft.com/office/drawing/2014/main" id="{434DBDE1-E343-4B00-E4AA-622CB41ACE8A}"/>
                </a:ext>
              </a:extLst>
            </p:cNvPr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5" name="Forma livre 15">
              <a:extLst>
                <a:ext uri="{FF2B5EF4-FFF2-40B4-BE49-F238E27FC236}">
                  <a16:creationId xmlns:a16="http://schemas.microsoft.com/office/drawing/2014/main" id="{596ED91F-C8A8-CC01-DEAB-AD8969071F56}"/>
                </a:ext>
              </a:extLst>
            </p:cNvPr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6" name="Forma livre 16">
              <a:extLst>
                <a:ext uri="{FF2B5EF4-FFF2-40B4-BE49-F238E27FC236}">
                  <a16:creationId xmlns:a16="http://schemas.microsoft.com/office/drawing/2014/main" id="{6F31E7E9-A4AF-6F87-22E3-4E3ABF9FE5BB}"/>
                </a:ext>
              </a:extLst>
            </p:cNvPr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7" name="Forma livre 17">
              <a:extLst>
                <a:ext uri="{FF2B5EF4-FFF2-40B4-BE49-F238E27FC236}">
                  <a16:creationId xmlns:a16="http://schemas.microsoft.com/office/drawing/2014/main" id="{D6878EEB-3135-68B1-DBCF-DD7D9AEAD16C}"/>
                </a:ext>
              </a:extLst>
            </p:cNvPr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8" name="Forma livre 18">
              <a:extLst>
                <a:ext uri="{FF2B5EF4-FFF2-40B4-BE49-F238E27FC236}">
                  <a16:creationId xmlns:a16="http://schemas.microsoft.com/office/drawing/2014/main" id="{C4F3BEBC-A413-E28D-3ACD-6BC78D6D0FAE}"/>
                </a:ext>
              </a:extLst>
            </p:cNvPr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…</a:t>
              </a:r>
              <a:endParaRPr dirty="0"/>
            </a:p>
          </p:txBody>
        </p:sp>
        <p:sp>
          <p:nvSpPr>
            <p:cNvPr id="69" name="Forma livre 19">
              <a:extLst>
                <a:ext uri="{FF2B5EF4-FFF2-40B4-BE49-F238E27FC236}">
                  <a16:creationId xmlns:a16="http://schemas.microsoft.com/office/drawing/2014/main" id="{0690CD84-C680-8C0C-7C9C-19941ADBF610}"/>
                </a:ext>
              </a:extLst>
            </p:cNvPr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0" name="Forma livre 20">
              <a:extLst>
                <a:ext uri="{FF2B5EF4-FFF2-40B4-BE49-F238E27FC236}">
                  <a16:creationId xmlns:a16="http://schemas.microsoft.com/office/drawing/2014/main" id="{8D70E2F8-DD27-2800-CD79-CD44E9EDC578}"/>
                </a:ext>
              </a:extLst>
            </p:cNvPr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1" name="Forma livre 21">
              <a:extLst>
                <a:ext uri="{FF2B5EF4-FFF2-40B4-BE49-F238E27FC236}">
                  <a16:creationId xmlns:a16="http://schemas.microsoft.com/office/drawing/2014/main" id="{327AC62D-83C1-665C-35CF-0EC38E637EEA}"/>
                </a:ext>
              </a:extLst>
            </p:cNvPr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2" name="Forma livre 22">
              <a:extLst>
                <a:ext uri="{FF2B5EF4-FFF2-40B4-BE49-F238E27FC236}">
                  <a16:creationId xmlns:a16="http://schemas.microsoft.com/office/drawing/2014/main" id="{E42B1D61-9999-FB60-595C-15971017D1F2}"/>
                </a:ext>
              </a:extLst>
            </p:cNvPr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3" name="Forma livre 23">
              <a:extLst>
                <a:ext uri="{FF2B5EF4-FFF2-40B4-BE49-F238E27FC236}">
                  <a16:creationId xmlns:a16="http://schemas.microsoft.com/office/drawing/2014/main" id="{E71CDCEA-E952-D04D-F20F-F73DD5F0CB12}"/>
                </a:ext>
              </a:extLst>
            </p:cNvPr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4" name="Forma livre 24">
              <a:extLst>
                <a:ext uri="{FF2B5EF4-FFF2-40B4-BE49-F238E27FC236}">
                  <a16:creationId xmlns:a16="http://schemas.microsoft.com/office/drawing/2014/main" id="{00E5D3F0-88B1-1072-7E77-02A83E73C04E}"/>
                </a:ext>
              </a:extLst>
            </p:cNvPr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5" name="Forma livre 25">
              <a:extLst>
                <a:ext uri="{FF2B5EF4-FFF2-40B4-BE49-F238E27FC236}">
                  <a16:creationId xmlns:a16="http://schemas.microsoft.com/office/drawing/2014/main" id="{1A126CBA-0F4C-6D59-20CC-8F045DBC7F13}"/>
                </a:ext>
              </a:extLst>
            </p:cNvPr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6" name="Forma livre 26">
              <a:extLst>
                <a:ext uri="{FF2B5EF4-FFF2-40B4-BE49-F238E27FC236}">
                  <a16:creationId xmlns:a16="http://schemas.microsoft.com/office/drawing/2014/main" id="{8CC72219-4E6B-49A6-B620-8E594660BEB8}"/>
                </a:ext>
              </a:extLst>
            </p:cNvPr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7" name="Forma livre 27">
              <a:extLst>
                <a:ext uri="{FF2B5EF4-FFF2-40B4-BE49-F238E27FC236}">
                  <a16:creationId xmlns:a16="http://schemas.microsoft.com/office/drawing/2014/main" id="{CD3CE061-B51C-658E-D34F-1FDBA00C7A5C}"/>
                </a:ext>
              </a:extLst>
            </p:cNvPr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</p:grpSp>
      <p:sp>
        <p:nvSpPr>
          <p:cNvPr id="78" name="Forma livre 38">
            <a:extLst>
              <a:ext uri="{FF2B5EF4-FFF2-40B4-BE49-F238E27FC236}">
                <a16:creationId xmlns:a16="http://schemas.microsoft.com/office/drawing/2014/main" id="{484D3550-FD91-B663-D516-30BA9F86AABF}"/>
              </a:ext>
            </a:extLst>
          </p:cNvPr>
          <p:cNvSpPr/>
          <p:nvPr/>
        </p:nvSpPr>
        <p:spPr bwMode="auto">
          <a:xfrm>
            <a:off x="1151819" y="5708671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Imagem de entrada</a:t>
            </a:r>
            <a:endParaRPr dirty="0"/>
          </a:p>
        </p:txBody>
      </p:sp>
      <p:sp>
        <p:nvSpPr>
          <p:cNvPr id="79" name="Forma livre 38">
            <a:extLst>
              <a:ext uri="{FF2B5EF4-FFF2-40B4-BE49-F238E27FC236}">
                <a16:creationId xmlns:a16="http://schemas.microsoft.com/office/drawing/2014/main" id="{AD6647C0-E6C9-AE67-ABA8-FD993EAC062F}"/>
              </a:ext>
            </a:extLst>
          </p:cNvPr>
          <p:cNvSpPr/>
          <p:nvPr/>
        </p:nvSpPr>
        <p:spPr bwMode="auto">
          <a:xfrm>
            <a:off x="3419832" y="4106647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36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endParaRPr sz="36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C393DD-6931-5AAA-5BDF-9F46A9783127}"/>
              </a:ext>
            </a:extLst>
          </p:cNvPr>
          <p:cNvSpPr txBox="1"/>
          <p:nvPr/>
        </p:nvSpPr>
        <p:spPr>
          <a:xfrm>
            <a:off x="640592" y="3413294"/>
            <a:ext cx="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497DFD8C-7E2D-A38A-E4A1-F86D155EB4E3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dirty="0"/>
              <a:t>Convolução em Imagem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Aplicações – Efeitos especiais</a:t>
            </a:r>
            <a:endParaRPr/>
          </a:p>
        </p:txBody>
      </p:sp>
      <p:pic>
        <p:nvPicPr>
          <p:cNvPr id="9220" name="Picture 4" descr="Image embossing - Wikipedia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33137" y="1485900"/>
            <a:ext cx="7077751" cy="4724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Aplicações – Recuperação da imagem</a:t>
            </a: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7225" y="2302406"/>
            <a:ext cx="8029575" cy="3091386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A3AC003-4374-CEE7-BE87-60A60397D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Realce de Padrões Específicos</a:t>
            </a:r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242" name="Picture 2" descr="Fingerprint algorithm recognition | by Manuel Cuevas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098846" y="1282885"/>
            <a:ext cx="6791325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Transformada de </a:t>
            </a:r>
            <a:r>
              <a:rPr lang="pt-BR" dirty="0" err="1"/>
              <a:t>Hough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8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88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192851" name="Text Placeholder 3">
            <a:extLst>
              <a:ext uri="{FF2B5EF4-FFF2-40B4-BE49-F238E27FC236}">
                <a16:creationId xmlns:a16="http://schemas.microsoft.com/office/drawing/2014/main" id="{E7105B60-CDBA-E811-94F7-DBCF16FA65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956192847" name="CaixaDeTexto 1956192844">
            <a:extLst>
              <a:ext uri="{FF2B5EF4-FFF2-40B4-BE49-F238E27FC236}">
                <a16:creationId xmlns:a16="http://schemas.microsoft.com/office/drawing/2014/main" id="{D7DF1ECE-70F2-F9B6-90F8-53284B9BB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702146"/>
              </p:ext>
            </p:extLst>
          </p:nvPr>
        </p:nvGraphicFramePr>
        <p:xfrm>
          <a:off x="657225" y="1485900"/>
          <a:ext cx="8029575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C98E9D4D-4CF9-4525-3BAA-4DCEDECC54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/>
          <a:lstStyle/>
          <a:p>
            <a:pPr>
              <a:defRPr/>
            </a:pPr>
            <a:r>
              <a:rPr lang="pt-BR" dirty="0"/>
              <a:t>Transformada de </a:t>
            </a:r>
            <a:r>
              <a:rPr lang="pt-BR" dirty="0" err="1"/>
              <a:t>Hough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196</Words>
  <Application>Microsoft Office PowerPoint</Application>
  <DocSecurity>0</DocSecurity>
  <PresentationFormat>Apresentação na tela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Personalizar design</vt:lpstr>
      <vt:lpstr>Apresentação do PowerPoint</vt:lpstr>
      <vt:lpstr>Convolução e Filtragem</vt:lpstr>
      <vt:lpstr>Convolução em 2D</vt:lpstr>
      <vt:lpstr>Apresentação do PowerPoint</vt:lpstr>
      <vt:lpstr>Aplicações – Efeitos especiais</vt:lpstr>
      <vt:lpstr>Aplicações – Recuperação da imagem</vt:lpstr>
      <vt:lpstr>Realce de Padrões Específicos</vt:lpstr>
      <vt:lpstr>Transformada de Hough</vt:lpstr>
      <vt:lpstr>Transformada de Hough</vt:lpstr>
      <vt:lpstr>Exemplo de Detecção de Circunferências</vt:lpstr>
      <vt:lpstr>Exemplo de Aplicação da Detecção de Retas</vt:lpstr>
      <vt:lpstr>Visão de Alto Nível</vt:lpstr>
      <vt:lpstr>Localização com Marcadores Aruco</vt:lpstr>
    </vt:vector>
  </TitlesOfParts>
  <Manager/>
  <Company>Insper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subject/>
  <dc:creator>Kelly</dc:creator>
  <cp:keywords/>
  <dc:description/>
  <cp:lastModifiedBy>Diego Soler</cp:lastModifiedBy>
  <cp:revision>350</cp:revision>
  <dcterms:created xsi:type="dcterms:W3CDTF">2014-04-17T20:05:08Z</dcterms:created>
  <dcterms:modified xsi:type="dcterms:W3CDTF">2023-09-06T19:23:19Z</dcterms:modified>
  <cp:category/>
  <dc:identifier/>
  <cp:contentStatus/>
  <dc:language/>
  <cp:version/>
</cp:coreProperties>
</file>