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9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6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19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1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0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9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8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9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4253720" y="867654"/>
            <a:ext cx="7311064" cy="1543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0" y="98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Realizar búsquedas (HU 16)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5050824" y="1562192"/>
            <a:ext cx="5953836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038360" y="1090855"/>
            <a:ext cx="5956129" cy="374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convocatoria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4229" y="921545"/>
            <a:ext cx="3675592" cy="182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rgbClr val="FF0000"/>
                </a:solidFill>
              </a:rPr>
              <a:t>Convocatorias docentes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Revistas científicas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Eventos académicos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Solicitudes de investigadores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Solicitudes de evaluadores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77098" y="713902"/>
            <a:ext cx="2398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Tipo de publicación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0822" y="3025736"/>
            <a:ext cx="3708999" cy="1380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08248" y="2869596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26992" y="3211655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26992" y="3588575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30443" y="3941179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038360" y="1977654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7220134" y="198950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7902604" y="2006328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43" name="Rectángulo 42"/>
          <p:cNvSpPr/>
          <p:nvPr/>
        </p:nvSpPr>
        <p:spPr>
          <a:xfrm>
            <a:off x="5741980" y="1997670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45" name="Bocadillo nube: nube 44"/>
          <p:cNvSpPr/>
          <p:nvPr/>
        </p:nvSpPr>
        <p:spPr>
          <a:xfrm>
            <a:off x="8967335" y="44941"/>
            <a:ext cx="2597449" cy="1123330"/>
          </a:xfrm>
          <a:prstGeom prst="cloudCallout">
            <a:avLst>
              <a:gd name="adj1" fmla="val -125312"/>
              <a:gd name="adj2" fmla="val 217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Por default carga la búsqueda de acuerdo con las áreas de interés elegidas en el perfil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9449336" y="1989500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4362776" y="658632"/>
            <a:ext cx="29637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Resultados de la búsqueda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162794" y="4620517"/>
            <a:ext cx="3737027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15663" y="4412874"/>
            <a:ext cx="849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Lugar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291645" y="4784738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291645" y="5183802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1266928" y="3277570"/>
            <a:ext cx="2478517" cy="216984"/>
            <a:chOff x="6489932" y="4525489"/>
            <a:chExt cx="1777636" cy="314105"/>
          </a:xfrm>
        </p:grpSpPr>
        <p:sp>
          <p:nvSpPr>
            <p:cNvPr id="84" name="Rectángulo 83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5" name="Triángulo isósceles 84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1224023" y="4828276"/>
            <a:ext cx="2478517" cy="216984"/>
            <a:chOff x="6489932" y="4525489"/>
            <a:chExt cx="1777636" cy="314105"/>
          </a:xfrm>
        </p:grpSpPr>
        <p:sp>
          <p:nvSpPr>
            <p:cNvPr id="87" name="Rectángulo 86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0" name="Triángulo isósceles 89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242893" y="5168914"/>
            <a:ext cx="2478517" cy="216984"/>
            <a:chOff x="6489932" y="4525489"/>
            <a:chExt cx="1777636" cy="314105"/>
          </a:xfrm>
        </p:grpSpPr>
        <p:sp>
          <p:nvSpPr>
            <p:cNvPr id="92" name="Rectángulo 91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3" name="Triángulo isósceles 92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266928" y="3637733"/>
            <a:ext cx="2478517" cy="216984"/>
            <a:chOff x="6489932" y="4525489"/>
            <a:chExt cx="1777636" cy="314105"/>
          </a:xfrm>
        </p:grpSpPr>
        <p:sp>
          <p:nvSpPr>
            <p:cNvPr id="95" name="Rectángulo 9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1233434" y="3997170"/>
            <a:ext cx="2478517" cy="216984"/>
            <a:chOff x="6489932" y="4525489"/>
            <a:chExt cx="1777636" cy="314105"/>
          </a:xfrm>
        </p:grpSpPr>
        <p:sp>
          <p:nvSpPr>
            <p:cNvPr id="98" name="Rectángulo 9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9" name="Triángulo isósceles 9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171115" y="5814999"/>
            <a:ext cx="3728705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423984" y="5607356"/>
            <a:ext cx="1187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Institución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299966" y="5979220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299966" y="6378284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104" name="Grupo 103"/>
          <p:cNvGrpSpPr/>
          <p:nvPr/>
        </p:nvGrpSpPr>
        <p:grpSpPr>
          <a:xfrm>
            <a:off x="1232344" y="6022758"/>
            <a:ext cx="2478517" cy="216984"/>
            <a:chOff x="6489932" y="4525489"/>
            <a:chExt cx="1777636" cy="314105"/>
          </a:xfrm>
        </p:grpSpPr>
        <p:sp>
          <p:nvSpPr>
            <p:cNvPr id="105" name="Rectángulo 10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6" name="Triángulo isósceles 10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1251214" y="6363396"/>
            <a:ext cx="2478517" cy="216984"/>
            <a:chOff x="6489932" y="4525489"/>
            <a:chExt cx="1777636" cy="314105"/>
          </a:xfrm>
        </p:grpSpPr>
        <p:sp>
          <p:nvSpPr>
            <p:cNvPr id="108" name="Rectángulo 10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9" name="Triángulo isósceles 10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31" name="Rectángulo 130"/>
          <p:cNvSpPr/>
          <p:nvPr/>
        </p:nvSpPr>
        <p:spPr>
          <a:xfrm>
            <a:off x="4253720" y="2396381"/>
            <a:ext cx="7311064" cy="1543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Rectángulo 131"/>
          <p:cNvSpPr/>
          <p:nvPr/>
        </p:nvSpPr>
        <p:spPr>
          <a:xfrm>
            <a:off x="5050824" y="3090919"/>
            <a:ext cx="5953836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</a:t>
            </a:r>
          </a:p>
        </p:txBody>
      </p:sp>
      <p:sp>
        <p:nvSpPr>
          <p:cNvPr id="133" name="Rectángulo 132"/>
          <p:cNvSpPr/>
          <p:nvPr/>
        </p:nvSpPr>
        <p:spPr>
          <a:xfrm>
            <a:off x="5038360" y="2619547"/>
            <a:ext cx="5956129" cy="374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convocatoria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5038360" y="3506381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135" name="CuadroTexto 134"/>
          <p:cNvSpPr txBox="1"/>
          <p:nvPr/>
        </p:nvSpPr>
        <p:spPr>
          <a:xfrm>
            <a:off x="7220134" y="3518227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7902604" y="3535055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37" name="Rectángulo 136"/>
          <p:cNvSpPr/>
          <p:nvPr/>
        </p:nvSpPr>
        <p:spPr>
          <a:xfrm>
            <a:off x="5741980" y="3526397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9449336" y="3518227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4253720" y="3939512"/>
            <a:ext cx="7311064" cy="1543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Rectángulo 139"/>
          <p:cNvSpPr/>
          <p:nvPr/>
        </p:nvSpPr>
        <p:spPr>
          <a:xfrm>
            <a:off x="5050824" y="4634050"/>
            <a:ext cx="5953836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</a:t>
            </a:r>
          </a:p>
        </p:txBody>
      </p:sp>
      <p:sp>
        <p:nvSpPr>
          <p:cNvPr id="141" name="Rectángulo 140"/>
          <p:cNvSpPr/>
          <p:nvPr/>
        </p:nvSpPr>
        <p:spPr>
          <a:xfrm>
            <a:off x="5038360" y="4162713"/>
            <a:ext cx="5956129" cy="374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convocatoria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5038360" y="5049512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143" name="CuadroTexto 142"/>
          <p:cNvSpPr txBox="1"/>
          <p:nvPr/>
        </p:nvSpPr>
        <p:spPr>
          <a:xfrm>
            <a:off x="7220134" y="5061358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7902604" y="5078186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45" name="Rectángulo 144"/>
          <p:cNvSpPr/>
          <p:nvPr/>
        </p:nvSpPr>
        <p:spPr>
          <a:xfrm>
            <a:off x="5741980" y="5069528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9449336" y="5061358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Bocadillo nube: nube 47"/>
          <p:cNvSpPr/>
          <p:nvPr/>
        </p:nvSpPr>
        <p:spPr>
          <a:xfrm>
            <a:off x="10804025" y="1652974"/>
            <a:ext cx="997739" cy="506914"/>
          </a:xfrm>
          <a:prstGeom prst="cloudCallout">
            <a:avLst>
              <a:gd name="adj1" fmla="val -76367"/>
              <a:gd name="adj2" fmla="val 3822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Lleva a HU7</a:t>
            </a:r>
          </a:p>
        </p:txBody>
      </p:sp>
    </p:spTree>
    <p:extLst>
      <p:ext uri="{BB962C8B-B14F-4D97-AF65-F5344CB8AC3E}">
        <p14:creationId xmlns:p14="http://schemas.microsoft.com/office/powerpoint/2010/main" val="7500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4253153" y="809943"/>
            <a:ext cx="7311064" cy="13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6556194" y="1122719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revista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3949" y="252584"/>
            <a:ext cx="3675592" cy="182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Convocatorias docentes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rgbClr val="FF0000"/>
                </a:solidFill>
              </a:rPr>
              <a:t>Revistas científicas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Eventos académicos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Solicitudes de investigadores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Solicitudes de evaluadores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76818" y="44941"/>
            <a:ext cx="2398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Tipo de publicación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07245" y="2250751"/>
            <a:ext cx="3708999" cy="1380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24671" y="2094611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43415" y="2436670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43415" y="2813590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46866" y="3166194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9379849" y="1794401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4362776" y="658632"/>
            <a:ext cx="29637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Resultados de la búsqueda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179217" y="3845532"/>
            <a:ext cx="3737027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32086" y="3637889"/>
            <a:ext cx="2374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Lugar de la institución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308068" y="4009753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308068" y="4408817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1283351" y="2502585"/>
            <a:ext cx="2478517" cy="216984"/>
            <a:chOff x="6489932" y="4525489"/>
            <a:chExt cx="1777636" cy="314105"/>
          </a:xfrm>
        </p:grpSpPr>
        <p:sp>
          <p:nvSpPr>
            <p:cNvPr id="84" name="Rectángulo 83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5" name="Triángulo isósceles 84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1240446" y="4053291"/>
            <a:ext cx="2478517" cy="216984"/>
            <a:chOff x="6489932" y="4525489"/>
            <a:chExt cx="1777636" cy="314105"/>
          </a:xfrm>
        </p:grpSpPr>
        <p:sp>
          <p:nvSpPr>
            <p:cNvPr id="87" name="Rectángulo 86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0" name="Triángulo isósceles 89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259316" y="4393929"/>
            <a:ext cx="2478517" cy="216984"/>
            <a:chOff x="6489932" y="4525489"/>
            <a:chExt cx="1777636" cy="314105"/>
          </a:xfrm>
        </p:grpSpPr>
        <p:sp>
          <p:nvSpPr>
            <p:cNvPr id="92" name="Rectángulo 91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3" name="Triángulo isósceles 92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283351" y="2862748"/>
            <a:ext cx="2478517" cy="216984"/>
            <a:chOff x="6489932" y="4525489"/>
            <a:chExt cx="1777636" cy="314105"/>
          </a:xfrm>
        </p:grpSpPr>
        <p:sp>
          <p:nvSpPr>
            <p:cNvPr id="95" name="Rectángulo 9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1249857" y="3222185"/>
            <a:ext cx="2478517" cy="216984"/>
            <a:chOff x="6489932" y="4525489"/>
            <a:chExt cx="1777636" cy="314105"/>
          </a:xfrm>
        </p:grpSpPr>
        <p:sp>
          <p:nvSpPr>
            <p:cNvPr id="98" name="Rectángulo 9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9" name="Triángulo isósceles 9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187538" y="5040014"/>
            <a:ext cx="3728705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440407" y="4832371"/>
            <a:ext cx="21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Institución editora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316389" y="5204235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16389" y="5603299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104" name="Grupo 103"/>
          <p:cNvGrpSpPr/>
          <p:nvPr/>
        </p:nvGrpSpPr>
        <p:grpSpPr>
          <a:xfrm>
            <a:off x="1248767" y="5247773"/>
            <a:ext cx="2478517" cy="216984"/>
            <a:chOff x="6489932" y="4525489"/>
            <a:chExt cx="1777636" cy="314105"/>
          </a:xfrm>
        </p:grpSpPr>
        <p:sp>
          <p:nvSpPr>
            <p:cNvPr id="105" name="Rectángulo 10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6" name="Triángulo isósceles 10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1267637" y="5588411"/>
            <a:ext cx="2478517" cy="216984"/>
            <a:chOff x="6489932" y="4525489"/>
            <a:chExt cx="1777636" cy="314105"/>
          </a:xfrm>
        </p:grpSpPr>
        <p:sp>
          <p:nvSpPr>
            <p:cNvPr id="108" name="Rectángulo 10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9" name="Triángulo isósceles 10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3" name="CuadroTexto 72"/>
          <p:cNvSpPr txBox="1"/>
          <p:nvPr/>
        </p:nvSpPr>
        <p:spPr>
          <a:xfrm>
            <a:off x="203631" y="6173621"/>
            <a:ext cx="107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Indexada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1423492" y="6190338"/>
            <a:ext cx="666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Si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2235170" y="6173621"/>
            <a:ext cx="832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No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6556194" y="1497559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editora</a:t>
            </a:r>
          </a:p>
        </p:txBody>
      </p:sp>
      <p:sp>
        <p:nvSpPr>
          <p:cNvPr id="45" name="Bocadillo nube: nube 44"/>
          <p:cNvSpPr/>
          <p:nvPr/>
        </p:nvSpPr>
        <p:spPr>
          <a:xfrm>
            <a:off x="8017675" y="33751"/>
            <a:ext cx="2597449" cy="1123330"/>
          </a:xfrm>
          <a:prstGeom prst="cloudCallout">
            <a:avLst>
              <a:gd name="adj1" fmla="val -90766"/>
              <a:gd name="adj2" fmla="val 15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Por default carga la búsqueda de acuerdo con las áreas de interés elegidas en el perfil</a:t>
            </a:r>
          </a:p>
        </p:txBody>
      </p:sp>
      <p:sp>
        <p:nvSpPr>
          <p:cNvPr id="2" name="Rectángulo: esquinas redondeadas 1"/>
          <p:cNvSpPr/>
          <p:nvPr/>
        </p:nvSpPr>
        <p:spPr>
          <a:xfrm>
            <a:off x="4734370" y="1122719"/>
            <a:ext cx="1418602" cy="957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Imagen o logo de la revista</a:t>
            </a:r>
          </a:p>
        </p:txBody>
      </p:sp>
      <p:sp>
        <p:nvSpPr>
          <p:cNvPr id="89" name="Rectángulo 88"/>
          <p:cNvSpPr/>
          <p:nvPr/>
        </p:nvSpPr>
        <p:spPr>
          <a:xfrm>
            <a:off x="4251942" y="2166527"/>
            <a:ext cx="7311064" cy="13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Rectángulo 109"/>
          <p:cNvSpPr/>
          <p:nvPr/>
        </p:nvSpPr>
        <p:spPr>
          <a:xfrm>
            <a:off x="6554983" y="2479303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revista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9387184" y="3150985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6554983" y="2854143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editora</a:t>
            </a:r>
          </a:p>
        </p:txBody>
      </p:sp>
      <p:sp>
        <p:nvSpPr>
          <p:cNvPr id="131" name="Rectángulo: esquinas redondeadas 130"/>
          <p:cNvSpPr/>
          <p:nvPr/>
        </p:nvSpPr>
        <p:spPr>
          <a:xfrm>
            <a:off x="4733159" y="2479303"/>
            <a:ext cx="1418602" cy="957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Imagen o logo de la revista</a:t>
            </a:r>
          </a:p>
        </p:txBody>
      </p:sp>
      <p:sp>
        <p:nvSpPr>
          <p:cNvPr id="132" name="Rectángulo 131"/>
          <p:cNvSpPr/>
          <p:nvPr/>
        </p:nvSpPr>
        <p:spPr>
          <a:xfrm>
            <a:off x="4254544" y="3507408"/>
            <a:ext cx="7311064" cy="13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Rectángulo 132"/>
          <p:cNvSpPr/>
          <p:nvPr/>
        </p:nvSpPr>
        <p:spPr>
          <a:xfrm>
            <a:off x="6557585" y="3820184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revista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9381240" y="4491866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6557585" y="4195024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editora</a:t>
            </a:r>
          </a:p>
        </p:txBody>
      </p:sp>
      <p:sp>
        <p:nvSpPr>
          <p:cNvPr id="136" name="Rectángulo: esquinas redondeadas 135"/>
          <p:cNvSpPr/>
          <p:nvPr/>
        </p:nvSpPr>
        <p:spPr>
          <a:xfrm>
            <a:off x="4735761" y="3820184"/>
            <a:ext cx="1418602" cy="957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Imagen o logo de la revista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4254544" y="4862929"/>
            <a:ext cx="7311064" cy="13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Rectángulo 137"/>
          <p:cNvSpPr/>
          <p:nvPr/>
        </p:nvSpPr>
        <p:spPr>
          <a:xfrm>
            <a:off x="6557585" y="5175705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revista</a:t>
            </a:r>
          </a:p>
        </p:txBody>
      </p:sp>
      <p:sp>
        <p:nvSpPr>
          <p:cNvPr id="139" name="CuadroTexto 138"/>
          <p:cNvSpPr txBox="1"/>
          <p:nvPr/>
        </p:nvSpPr>
        <p:spPr>
          <a:xfrm>
            <a:off x="9381240" y="5847387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6557585" y="5550545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editora</a:t>
            </a:r>
          </a:p>
        </p:txBody>
      </p:sp>
      <p:sp>
        <p:nvSpPr>
          <p:cNvPr id="141" name="Rectángulo: esquinas redondeadas 140"/>
          <p:cNvSpPr/>
          <p:nvPr/>
        </p:nvSpPr>
        <p:spPr>
          <a:xfrm>
            <a:off x="4735761" y="5175705"/>
            <a:ext cx="1418602" cy="957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Imagen o logo de la revista</a:t>
            </a:r>
          </a:p>
        </p:txBody>
      </p:sp>
      <p:sp>
        <p:nvSpPr>
          <p:cNvPr id="79" name="Bocadillo nube: nube 78"/>
          <p:cNvSpPr/>
          <p:nvPr/>
        </p:nvSpPr>
        <p:spPr>
          <a:xfrm>
            <a:off x="2675176" y="3418685"/>
            <a:ext cx="2263401" cy="644028"/>
          </a:xfrm>
          <a:prstGeom prst="cloudCallout">
            <a:avLst>
              <a:gd name="adj1" fmla="val -54528"/>
              <a:gd name="adj2" fmla="val 127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Este es un filtro para posteriormente elegir la institución</a:t>
            </a:r>
          </a:p>
        </p:txBody>
      </p:sp>
      <p:sp>
        <p:nvSpPr>
          <p:cNvPr id="48" name="Bocadillo nube: nube 47"/>
          <p:cNvSpPr/>
          <p:nvPr/>
        </p:nvSpPr>
        <p:spPr>
          <a:xfrm>
            <a:off x="10756663" y="1492905"/>
            <a:ext cx="1044272" cy="481174"/>
          </a:xfrm>
          <a:prstGeom prst="cloudCallout">
            <a:avLst>
              <a:gd name="adj1" fmla="val -77812"/>
              <a:gd name="adj2" fmla="val 377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Lleva a HU9</a:t>
            </a:r>
          </a:p>
        </p:txBody>
      </p:sp>
    </p:spTree>
    <p:extLst>
      <p:ext uri="{BB962C8B-B14F-4D97-AF65-F5344CB8AC3E}">
        <p14:creationId xmlns:p14="http://schemas.microsoft.com/office/powerpoint/2010/main" val="14376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4253152" y="809942"/>
            <a:ext cx="7482157" cy="155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6556194" y="1122719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del evento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3949" y="252584"/>
            <a:ext cx="3675592" cy="182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Convocatorias docentes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Revistas científicas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rgbClr val="FF0000"/>
                </a:solidFill>
              </a:rPr>
              <a:t>Eventos académicos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Solicitudes de investigadores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Solicitudes de evaluadores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76818" y="44941"/>
            <a:ext cx="2398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Tipo de publicación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07245" y="2250751"/>
            <a:ext cx="3708999" cy="1380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24671" y="2094611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43415" y="2436670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43415" y="2813590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46866" y="3166194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4362776" y="658632"/>
            <a:ext cx="29637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Resultados de la búsqueda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179217" y="3845532"/>
            <a:ext cx="3737027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32086" y="3637889"/>
            <a:ext cx="2374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Lugar del evento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308068" y="4009753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308068" y="4408817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1283351" y="2502585"/>
            <a:ext cx="2478517" cy="216984"/>
            <a:chOff x="6489932" y="4525489"/>
            <a:chExt cx="1777636" cy="314105"/>
          </a:xfrm>
        </p:grpSpPr>
        <p:sp>
          <p:nvSpPr>
            <p:cNvPr id="84" name="Rectángulo 83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5" name="Triángulo isósceles 84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1240446" y="4053291"/>
            <a:ext cx="2478517" cy="216984"/>
            <a:chOff x="6489932" y="4525489"/>
            <a:chExt cx="1777636" cy="314105"/>
          </a:xfrm>
        </p:grpSpPr>
        <p:sp>
          <p:nvSpPr>
            <p:cNvPr id="87" name="Rectángulo 86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0" name="Triángulo isósceles 89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259316" y="4393929"/>
            <a:ext cx="2478517" cy="216984"/>
            <a:chOff x="6489932" y="4525489"/>
            <a:chExt cx="1777636" cy="314105"/>
          </a:xfrm>
        </p:grpSpPr>
        <p:sp>
          <p:nvSpPr>
            <p:cNvPr id="92" name="Rectángulo 91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3" name="Triángulo isósceles 92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283351" y="2862748"/>
            <a:ext cx="2478517" cy="216984"/>
            <a:chOff x="6489932" y="4525489"/>
            <a:chExt cx="1777636" cy="314105"/>
          </a:xfrm>
        </p:grpSpPr>
        <p:sp>
          <p:nvSpPr>
            <p:cNvPr id="95" name="Rectángulo 9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1249857" y="3222185"/>
            <a:ext cx="2478517" cy="216984"/>
            <a:chOff x="6489932" y="4525489"/>
            <a:chExt cx="1777636" cy="314105"/>
          </a:xfrm>
        </p:grpSpPr>
        <p:sp>
          <p:nvSpPr>
            <p:cNvPr id="98" name="Rectángulo 9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9" name="Triángulo isósceles 9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187538" y="5040014"/>
            <a:ext cx="3728705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440407" y="4832371"/>
            <a:ext cx="26275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Institución organizadora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316389" y="5204235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16389" y="5603299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104" name="Grupo 103"/>
          <p:cNvGrpSpPr/>
          <p:nvPr/>
        </p:nvGrpSpPr>
        <p:grpSpPr>
          <a:xfrm>
            <a:off x="1248767" y="5247773"/>
            <a:ext cx="2478517" cy="216984"/>
            <a:chOff x="6489932" y="4525489"/>
            <a:chExt cx="1777636" cy="314105"/>
          </a:xfrm>
        </p:grpSpPr>
        <p:sp>
          <p:nvSpPr>
            <p:cNvPr id="105" name="Rectángulo 10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6" name="Triángulo isósceles 10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1267637" y="5588411"/>
            <a:ext cx="2478517" cy="216984"/>
            <a:chOff x="6489932" y="4525489"/>
            <a:chExt cx="1777636" cy="314105"/>
          </a:xfrm>
        </p:grpSpPr>
        <p:sp>
          <p:nvSpPr>
            <p:cNvPr id="108" name="Rectángulo 10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9" name="Triángulo isósceles 10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6556194" y="1497559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organizadora</a:t>
            </a:r>
          </a:p>
        </p:txBody>
      </p:sp>
      <p:sp>
        <p:nvSpPr>
          <p:cNvPr id="45" name="Bocadillo nube: nube 44"/>
          <p:cNvSpPr/>
          <p:nvPr/>
        </p:nvSpPr>
        <p:spPr>
          <a:xfrm>
            <a:off x="7503892" y="-7563"/>
            <a:ext cx="2597449" cy="1123330"/>
          </a:xfrm>
          <a:prstGeom prst="cloudCallout">
            <a:avLst>
              <a:gd name="adj1" fmla="val -71026"/>
              <a:gd name="adj2" fmla="val 232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Por default carga la búsqueda de acuerdo con las áreas de interés elegidas en el perfil</a:t>
            </a:r>
          </a:p>
        </p:txBody>
      </p:sp>
      <p:sp>
        <p:nvSpPr>
          <p:cNvPr id="2" name="Rectángulo: esquinas redondeadas 1"/>
          <p:cNvSpPr/>
          <p:nvPr/>
        </p:nvSpPr>
        <p:spPr>
          <a:xfrm>
            <a:off x="4734370" y="1122719"/>
            <a:ext cx="1418602" cy="957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Imagen o logo del evento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461052" y="1884395"/>
            <a:ext cx="67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Fecha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8617188" y="1896241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a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8949650" y="1886624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76" name="Rectángulo 75"/>
          <p:cNvSpPr/>
          <p:nvPr/>
        </p:nvSpPr>
        <p:spPr>
          <a:xfrm>
            <a:off x="7139034" y="1904411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0500035" y="1904411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Bocadillo nube: nube 47"/>
          <p:cNvSpPr/>
          <p:nvPr/>
        </p:nvSpPr>
        <p:spPr>
          <a:xfrm>
            <a:off x="10406654" y="69543"/>
            <a:ext cx="1691965" cy="1063874"/>
          </a:xfrm>
          <a:prstGeom prst="cloudCallout">
            <a:avLst>
              <a:gd name="adj1" fmla="val -61109"/>
              <a:gd name="adj2" fmla="val 1109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/>
              <a:t>Si es la misma fecha de inicio y fin, solo mostrar una</a:t>
            </a:r>
          </a:p>
        </p:txBody>
      </p:sp>
      <p:sp>
        <p:nvSpPr>
          <p:cNvPr id="81" name="Bocadillo nube: nube 80"/>
          <p:cNvSpPr/>
          <p:nvPr/>
        </p:nvSpPr>
        <p:spPr>
          <a:xfrm>
            <a:off x="11091065" y="1320257"/>
            <a:ext cx="950892" cy="600016"/>
          </a:xfrm>
          <a:prstGeom prst="cloudCallout">
            <a:avLst>
              <a:gd name="adj1" fmla="val -73978"/>
              <a:gd name="adj2" fmla="val 584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Lleva a HU11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253151" y="2361562"/>
            <a:ext cx="7482157" cy="155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Rectángulo 87"/>
          <p:cNvSpPr/>
          <p:nvPr/>
        </p:nvSpPr>
        <p:spPr>
          <a:xfrm>
            <a:off x="6556193" y="2674339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del evento</a:t>
            </a:r>
          </a:p>
        </p:txBody>
      </p:sp>
      <p:sp>
        <p:nvSpPr>
          <p:cNvPr id="111" name="Rectángulo 110"/>
          <p:cNvSpPr/>
          <p:nvPr/>
        </p:nvSpPr>
        <p:spPr>
          <a:xfrm>
            <a:off x="6556193" y="3049179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organizadora</a:t>
            </a:r>
          </a:p>
        </p:txBody>
      </p:sp>
      <p:sp>
        <p:nvSpPr>
          <p:cNvPr id="112" name="Rectángulo: esquinas redondeadas 111"/>
          <p:cNvSpPr/>
          <p:nvPr/>
        </p:nvSpPr>
        <p:spPr>
          <a:xfrm>
            <a:off x="4734369" y="2674339"/>
            <a:ext cx="1418602" cy="957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Imagen o logo del evento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6461051" y="3436015"/>
            <a:ext cx="67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Fecha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8617187" y="3447861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a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8949649" y="3438244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16" name="Rectángulo 115"/>
          <p:cNvSpPr/>
          <p:nvPr/>
        </p:nvSpPr>
        <p:spPr>
          <a:xfrm>
            <a:off x="7139033" y="3456031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10500034" y="3456031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4253151" y="3917269"/>
            <a:ext cx="7482157" cy="155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Rectángulo 118"/>
          <p:cNvSpPr/>
          <p:nvPr/>
        </p:nvSpPr>
        <p:spPr>
          <a:xfrm>
            <a:off x="6556193" y="4230046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del evento</a:t>
            </a:r>
          </a:p>
        </p:txBody>
      </p:sp>
      <p:sp>
        <p:nvSpPr>
          <p:cNvPr id="122" name="Rectángulo 121"/>
          <p:cNvSpPr/>
          <p:nvPr/>
        </p:nvSpPr>
        <p:spPr>
          <a:xfrm>
            <a:off x="6556193" y="4604886"/>
            <a:ext cx="4841518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organizadora</a:t>
            </a:r>
          </a:p>
        </p:txBody>
      </p:sp>
      <p:sp>
        <p:nvSpPr>
          <p:cNvPr id="123" name="Rectángulo: esquinas redondeadas 122"/>
          <p:cNvSpPr/>
          <p:nvPr/>
        </p:nvSpPr>
        <p:spPr>
          <a:xfrm>
            <a:off x="4734369" y="4230046"/>
            <a:ext cx="1418602" cy="957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Imagen o logo del evento</a:t>
            </a:r>
          </a:p>
        </p:txBody>
      </p:sp>
      <p:sp>
        <p:nvSpPr>
          <p:cNvPr id="124" name="CuadroTexto 123"/>
          <p:cNvSpPr txBox="1"/>
          <p:nvPr/>
        </p:nvSpPr>
        <p:spPr>
          <a:xfrm>
            <a:off x="6461051" y="4991722"/>
            <a:ext cx="67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Fecha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617187" y="500356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a</a:t>
            </a:r>
          </a:p>
        </p:txBody>
      </p:sp>
      <p:sp>
        <p:nvSpPr>
          <p:cNvPr id="126" name="Rectángulo 125"/>
          <p:cNvSpPr/>
          <p:nvPr/>
        </p:nvSpPr>
        <p:spPr>
          <a:xfrm>
            <a:off x="8949649" y="4993951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27" name="Rectángulo 126"/>
          <p:cNvSpPr/>
          <p:nvPr/>
        </p:nvSpPr>
        <p:spPr>
          <a:xfrm>
            <a:off x="7139033" y="5011738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28" name="CuadroTexto 127"/>
          <p:cNvSpPr txBox="1"/>
          <p:nvPr/>
        </p:nvSpPr>
        <p:spPr>
          <a:xfrm>
            <a:off x="10500034" y="5011738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9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4253152" y="827034"/>
            <a:ext cx="7482157" cy="155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4490571" y="1122719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solicitud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3949" y="252584"/>
            <a:ext cx="3675592" cy="182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Convocatorias docentes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Revistas científicas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Eventos académicos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rgbClr val="FF0000"/>
                </a:solidFill>
              </a:rPr>
              <a:t>Solicitudes de investigadores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/>
              <a:t>Solicitudes de evaluadores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76818" y="44941"/>
            <a:ext cx="2398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Tipo de publicación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07245" y="2250751"/>
            <a:ext cx="3708999" cy="1380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24671" y="2094611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43415" y="2436670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43415" y="2813590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46866" y="3166194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4362776" y="658632"/>
            <a:ext cx="29637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Resultados de la búsqueda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179217" y="3845532"/>
            <a:ext cx="3737027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08068" y="4009753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308068" y="4408817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1283351" y="2502585"/>
            <a:ext cx="2478517" cy="216984"/>
            <a:chOff x="6489932" y="4525489"/>
            <a:chExt cx="1777636" cy="314105"/>
          </a:xfrm>
        </p:grpSpPr>
        <p:sp>
          <p:nvSpPr>
            <p:cNvPr id="84" name="Rectángulo 83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5" name="Triángulo isósceles 84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1240446" y="4053291"/>
            <a:ext cx="2478517" cy="216984"/>
            <a:chOff x="6489932" y="4525489"/>
            <a:chExt cx="1777636" cy="314105"/>
          </a:xfrm>
        </p:grpSpPr>
        <p:sp>
          <p:nvSpPr>
            <p:cNvPr id="87" name="Rectángulo 86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0" name="Triángulo isósceles 89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259316" y="4393929"/>
            <a:ext cx="2478517" cy="216984"/>
            <a:chOff x="6489932" y="4525489"/>
            <a:chExt cx="1777636" cy="314105"/>
          </a:xfrm>
        </p:grpSpPr>
        <p:sp>
          <p:nvSpPr>
            <p:cNvPr id="92" name="Rectángulo 91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3" name="Triángulo isósceles 92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283351" y="2862748"/>
            <a:ext cx="2478517" cy="216984"/>
            <a:chOff x="6489932" y="4525489"/>
            <a:chExt cx="1777636" cy="314105"/>
          </a:xfrm>
        </p:grpSpPr>
        <p:sp>
          <p:nvSpPr>
            <p:cNvPr id="95" name="Rectángulo 9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1249857" y="3222185"/>
            <a:ext cx="2478517" cy="216984"/>
            <a:chOff x="6489932" y="4525489"/>
            <a:chExt cx="1777636" cy="314105"/>
          </a:xfrm>
        </p:grpSpPr>
        <p:sp>
          <p:nvSpPr>
            <p:cNvPr id="98" name="Rectángulo 9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9" name="Triángulo isósceles 9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187538" y="5040014"/>
            <a:ext cx="3728705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440407" y="4832371"/>
            <a:ext cx="12345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Institución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316389" y="5204235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16389" y="5603299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104" name="Grupo 103"/>
          <p:cNvGrpSpPr/>
          <p:nvPr/>
        </p:nvGrpSpPr>
        <p:grpSpPr>
          <a:xfrm>
            <a:off x="1248767" y="5247773"/>
            <a:ext cx="2478517" cy="216984"/>
            <a:chOff x="6489932" y="4525489"/>
            <a:chExt cx="1777636" cy="314105"/>
          </a:xfrm>
        </p:grpSpPr>
        <p:sp>
          <p:nvSpPr>
            <p:cNvPr id="105" name="Rectángulo 10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6" name="Triángulo isósceles 10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1267637" y="5588411"/>
            <a:ext cx="2478517" cy="216984"/>
            <a:chOff x="6489932" y="4525489"/>
            <a:chExt cx="1777636" cy="314105"/>
          </a:xfrm>
        </p:grpSpPr>
        <p:sp>
          <p:nvSpPr>
            <p:cNvPr id="108" name="Rectángulo 10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9" name="Triángulo isósceles 10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4490571" y="1497559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que publica la solicitud</a:t>
            </a:r>
          </a:p>
        </p:txBody>
      </p:sp>
      <p:sp>
        <p:nvSpPr>
          <p:cNvPr id="45" name="Bocadillo nube: nube 44"/>
          <p:cNvSpPr/>
          <p:nvPr/>
        </p:nvSpPr>
        <p:spPr>
          <a:xfrm>
            <a:off x="7503892" y="-7563"/>
            <a:ext cx="2597449" cy="1123330"/>
          </a:xfrm>
          <a:prstGeom prst="cloudCallout">
            <a:avLst>
              <a:gd name="adj1" fmla="val -71026"/>
              <a:gd name="adj2" fmla="val 232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Por default carga la búsqueda de acuerdo con las áreas de interés elegidas en el perfil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5180267" y="1896241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Vigencia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8359447" y="1896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8949650" y="1886624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76" name="Rectángulo 75"/>
          <p:cNvSpPr/>
          <p:nvPr/>
        </p:nvSpPr>
        <p:spPr>
          <a:xfrm>
            <a:off x="6827285" y="1903137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0500035" y="1904411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Bocadillo nube: nube 80"/>
          <p:cNvSpPr/>
          <p:nvPr/>
        </p:nvSpPr>
        <p:spPr>
          <a:xfrm>
            <a:off x="11091065" y="1320257"/>
            <a:ext cx="950892" cy="600016"/>
          </a:xfrm>
          <a:prstGeom prst="cloudCallout">
            <a:avLst>
              <a:gd name="adj1" fmla="val -73978"/>
              <a:gd name="adj2" fmla="val 584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Lleva a HU13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157095" y="1903137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253151" y="2385323"/>
            <a:ext cx="7482157" cy="155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Rectángulo 74"/>
          <p:cNvSpPr/>
          <p:nvPr/>
        </p:nvSpPr>
        <p:spPr>
          <a:xfrm>
            <a:off x="4490570" y="2689554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solicitud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4490570" y="3064394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que publica la solicitud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5180266" y="3463076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Vigencia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8359446" y="3463076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8949649" y="3453459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21" name="Rectángulo 120"/>
          <p:cNvSpPr/>
          <p:nvPr/>
        </p:nvSpPr>
        <p:spPr>
          <a:xfrm>
            <a:off x="6827284" y="3469972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10500034" y="3471246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6157094" y="3469972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131" name="Rectángulo 130"/>
          <p:cNvSpPr/>
          <p:nvPr/>
        </p:nvSpPr>
        <p:spPr>
          <a:xfrm>
            <a:off x="4260269" y="3939236"/>
            <a:ext cx="7482157" cy="155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Rectángulo 131"/>
          <p:cNvSpPr/>
          <p:nvPr/>
        </p:nvSpPr>
        <p:spPr>
          <a:xfrm>
            <a:off x="4497688" y="4252013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solicitud</a:t>
            </a:r>
          </a:p>
        </p:txBody>
      </p:sp>
      <p:sp>
        <p:nvSpPr>
          <p:cNvPr id="133" name="Rectángulo 132"/>
          <p:cNvSpPr/>
          <p:nvPr/>
        </p:nvSpPr>
        <p:spPr>
          <a:xfrm>
            <a:off x="4497688" y="4626853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que publica la solicitud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5187384" y="5025535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Vigencia</a:t>
            </a:r>
          </a:p>
        </p:txBody>
      </p:sp>
      <p:sp>
        <p:nvSpPr>
          <p:cNvPr id="135" name="CuadroTexto 134"/>
          <p:cNvSpPr txBox="1"/>
          <p:nvPr/>
        </p:nvSpPr>
        <p:spPr>
          <a:xfrm>
            <a:off x="8366564" y="5025535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8956767" y="5015918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37" name="Rectángulo 136"/>
          <p:cNvSpPr/>
          <p:nvPr/>
        </p:nvSpPr>
        <p:spPr>
          <a:xfrm>
            <a:off x="6834402" y="5032431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10507152" y="5033705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6164212" y="5032431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432086" y="3637889"/>
            <a:ext cx="2374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Lugar de la institución</a:t>
            </a:r>
          </a:p>
        </p:txBody>
      </p:sp>
      <p:sp>
        <p:nvSpPr>
          <p:cNvPr id="159" name="Bocadillo nube: nube 158"/>
          <p:cNvSpPr/>
          <p:nvPr/>
        </p:nvSpPr>
        <p:spPr>
          <a:xfrm>
            <a:off x="2675176" y="3418685"/>
            <a:ext cx="2263401" cy="644028"/>
          </a:xfrm>
          <a:prstGeom prst="cloudCallout">
            <a:avLst>
              <a:gd name="adj1" fmla="val -54528"/>
              <a:gd name="adj2" fmla="val 127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Este es un filtro para posteriormente elegir la institución</a:t>
            </a:r>
          </a:p>
        </p:txBody>
      </p:sp>
    </p:spTree>
    <p:extLst>
      <p:ext uri="{BB962C8B-B14F-4D97-AF65-F5344CB8AC3E}">
        <p14:creationId xmlns:p14="http://schemas.microsoft.com/office/powerpoint/2010/main" val="276503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ángulo 77"/>
          <p:cNvSpPr/>
          <p:nvPr/>
        </p:nvSpPr>
        <p:spPr>
          <a:xfrm>
            <a:off x="4253152" y="827034"/>
            <a:ext cx="7482157" cy="155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4490571" y="1122719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solicitud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23949" y="252584"/>
            <a:ext cx="3675592" cy="1827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Convocatorias docentes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Revistas científicas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Eventos académicos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dirty="0">
                <a:solidFill>
                  <a:schemeClr val="tx1"/>
                </a:solidFill>
              </a:rPr>
              <a:t>Solicitudes de investigadores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>
                <a:solidFill>
                  <a:srgbClr val="FF0000"/>
                </a:solidFill>
              </a:rPr>
              <a:t>Solicitudes de evaluadores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76818" y="44941"/>
            <a:ext cx="2398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Tipo de publicación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07245" y="2250751"/>
            <a:ext cx="3708999" cy="1380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424671" y="2094611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43415" y="2436670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43415" y="2813590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246866" y="3166194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4362776" y="658632"/>
            <a:ext cx="29637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Resultados de la búsqueda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179217" y="3845532"/>
            <a:ext cx="3737027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08068" y="4009753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308068" y="4408817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1283351" y="2502585"/>
            <a:ext cx="2478517" cy="216984"/>
            <a:chOff x="6489932" y="4525489"/>
            <a:chExt cx="1777636" cy="314105"/>
          </a:xfrm>
        </p:grpSpPr>
        <p:sp>
          <p:nvSpPr>
            <p:cNvPr id="84" name="Rectángulo 83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5" name="Triángulo isósceles 84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1240446" y="4053291"/>
            <a:ext cx="2478517" cy="216984"/>
            <a:chOff x="6489932" y="4525489"/>
            <a:chExt cx="1777636" cy="314105"/>
          </a:xfrm>
        </p:grpSpPr>
        <p:sp>
          <p:nvSpPr>
            <p:cNvPr id="87" name="Rectángulo 86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0" name="Triángulo isósceles 89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1259316" y="4393929"/>
            <a:ext cx="2478517" cy="216984"/>
            <a:chOff x="6489932" y="4525489"/>
            <a:chExt cx="1777636" cy="314105"/>
          </a:xfrm>
        </p:grpSpPr>
        <p:sp>
          <p:nvSpPr>
            <p:cNvPr id="92" name="Rectángulo 91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3" name="Triángulo isósceles 92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283351" y="2862748"/>
            <a:ext cx="2478517" cy="216984"/>
            <a:chOff x="6489932" y="4525489"/>
            <a:chExt cx="1777636" cy="314105"/>
          </a:xfrm>
        </p:grpSpPr>
        <p:sp>
          <p:nvSpPr>
            <p:cNvPr id="95" name="Rectángulo 9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6" name="Triángulo isósceles 9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1249857" y="3222185"/>
            <a:ext cx="2478517" cy="216984"/>
            <a:chOff x="6489932" y="4525489"/>
            <a:chExt cx="1777636" cy="314105"/>
          </a:xfrm>
        </p:grpSpPr>
        <p:sp>
          <p:nvSpPr>
            <p:cNvPr id="98" name="Rectángulo 9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9" name="Triángulo isósceles 9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0" name="Rectángulo 99"/>
          <p:cNvSpPr/>
          <p:nvPr/>
        </p:nvSpPr>
        <p:spPr>
          <a:xfrm>
            <a:off x="187538" y="5040014"/>
            <a:ext cx="3728705" cy="940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440407" y="4832371"/>
            <a:ext cx="12345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Institución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316389" y="5204235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País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316389" y="5603299"/>
            <a:ext cx="91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Ciudad</a:t>
            </a:r>
          </a:p>
        </p:txBody>
      </p:sp>
      <p:grpSp>
        <p:nvGrpSpPr>
          <p:cNvPr id="104" name="Grupo 103"/>
          <p:cNvGrpSpPr/>
          <p:nvPr/>
        </p:nvGrpSpPr>
        <p:grpSpPr>
          <a:xfrm>
            <a:off x="1248767" y="5247773"/>
            <a:ext cx="2478517" cy="216984"/>
            <a:chOff x="6489932" y="4525489"/>
            <a:chExt cx="1777636" cy="314105"/>
          </a:xfrm>
        </p:grpSpPr>
        <p:sp>
          <p:nvSpPr>
            <p:cNvPr id="105" name="Rectángulo 104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6" name="Triángulo isósceles 105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1267637" y="5588411"/>
            <a:ext cx="2478517" cy="216984"/>
            <a:chOff x="6489932" y="4525489"/>
            <a:chExt cx="1777636" cy="314105"/>
          </a:xfrm>
        </p:grpSpPr>
        <p:sp>
          <p:nvSpPr>
            <p:cNvPr id="108" name="Rectángulo 107"/>
            <p:cNvSpPr/>
            <p:nvPr/>
          </p:nvSpPr>
          <p:spPr>
            <a:xfrm>
              <a:off x="6489932" y="4525489"/>
              <a:ext cx="1777636" cy="3141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9" name="Triángulo isósceles 108"/>
            <p:cNvSpPr/>
            <p:nvPr/>
          </p:nvSpPr>
          <p:spPr>
            <a:xfrm rot="10800000">
              <a:off x="8103852" y="4578996"/>
              <a:ext cx="106343" cy="2142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7" name="Rectángulo 76"/>
          <p:cNvSpPr/>
          <p:nvPr/>
        </p:nvSpPr>
        <p:spPr>
          <a:xfrm>
            <a:off x="4490571" y="1497559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que publica la solicitud</a:t>
            </a:r>
          </a:p>
        </p:txBody>
      </p:sp>
      <p:sp>
        <p:nvSpPr>
          <p:cNvPr id="45" name="Bocadillo nube: nube 44"/>
          <p:cNvSpPr/>
          <p:nvPr/>
        </p:nvSpPr>
        <p:spPr>
          <a:xfrm>
            <a:off x="7503892" y="-7563"/>
            <a:ext cx="2597449" cy="1123330"/>
          </a:xfrm>
          <a:prstGeom prst="cloudCallout">
            <a:avLst>
              <a:gd name="adj1" fmla="val -71026"/>
              <a:gd name="adj2" fmla="val 232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Por default carga la búsqueda de acuerdo con las áreas de interés elegidas en el perfil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5180267" y="1896241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Vigencia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8359447" y="189624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8949650" y="1886624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76" name="Rectángulo 75"/>
          <p:cNvSpPr/>
          <p:nvPr/>
        </p:nvSpPr>
        <p:spPr>
          <a:xfrm>
            <a:off x="6827285" y="1903137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0500035" y="1904411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Bocadillo nube: nube 80"/>
          <p:cNvSpPr/>
          <p:nvPr/>
        </p:nvSpPr>
        <p:spPr>
          <a:xfrm>
            <a:off x="11091065" y="1320257"/>
            <a:ext cx="950892" cy="600016"/>
          </a:xfrm>
          <a:prstGeom prst="cloudCallout">
            <a:avLst>
              <a:gd name="adj1" fmla="val -73978"/>
              <a:gd name="adj2" fmla="val 5842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Lleva a HU13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157095" y="1903137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4253151" y="2385323"/>
            <a:ext cx="7482157" cy="155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Rectángulo 74"/>
          <p:cNvSpPr/>
          <p:nvPr/>
        </p:nvSpPr>
        <p:spPr>
          <a:xfrm>
            <a:off x="4490570" y="2689554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solicitud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4490570" y="3064394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que publica la solicitud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5180266" y="3463076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Vigencia</a:t>
            </a:r>
          </a:p>
        </p:txBody>
      </p:sp>
      <p:sp>
        <p:nvSpPr>
          <p:cNvPr id="110" name="CuadroTexto 109"/>
          <p:cNvSpPr txBox="1"/>
          <p:nvPr/>
        </p:nvSpPr>
        <p:spPr>
          <a:xfrm>
            <a:off x="8359446" y="3463076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120" name="Rectángulo 119"/>
          <p:cNvSpPr/>
          <p:nvPr/>
        </p:nvSpPr>
        <p:spPr>
          <a:xfrm>
            <a:off x="8949649" y="3453459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21" name="Rectángulo 120"/>
          <p:cNvSpPr/>
          <p:nvPr/>
        </p:nvSpPr>
        <p:spPr>
          <a:xfrm>
            <a:off x="6827284" y="3469972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10500034" y="3471246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6157094" y="3469972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131" name="Rectángulo 130"/>
          <p:cNvSpPr/>
          <p:nvPr/>
        </p:nvSpPr>
        <p:spPr>
          <a:xfrm>
            <a:off x="4260269" y="3939236"/>
            <a:ext cx="7482157" cy="1557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Rectángulo 131"/>
          <p:cNvSpPr/>
          <p:nvPr/>
        </p:nvSpPr>
        <p:spPr>
          <a:xfrm>
            <a:off x="4497688" y="4252013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Título de la solicitud</a:t>
            </a:r>
          </a:p>
        </p:txBody>
      </p:sp>
      <p:sp>
        <p:nvSpPr>
          <p:cNvPr id="133" name="Rectángulo 132"/>
          <p:cNvSpPr/>
          <p:nvPr/>
        </p:nvSpPr>
        <p:spPr>
          <a:xfrm>
            <a:off x="4497688" y="4626853"/>
            <a:ext cx="6907141" cy="28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Institución que publica la solicitud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5187384" y="5025535"/>
            <a:ext cx="88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Vigencia</a:t>
            </a:r>
          </a:p>
        </p:txBody>
      </p:sp>
      <p:sp>
        <p:nvSpPr>
          <p:cNvPr id="135" name="CuadroTexto 134"/>
          <p:cNvSpPr txBox="1"/>
          <p:nvPr/>
        </p:nvSpPr>
        <p:spPr>
          <a:xfrm>
            <a:off x="8366564" y="5025535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8956767" y="5015918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37" name="Rectángulo 136"/>
          <p:cNvSpPr/>
          <p:nvPr/>
        </p:nvSpPr>
        <p:spPr>
          <a:xfrm>
            <a:off x="6834402" y="5032431"/>
            <a:ext cx="1457004" cy="298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10507152" y="5033705"/>
            <a:ext cx="123527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u="sng" dirty="0">
                <a:solidFill>
                  <a:schemeClr val="accent6">
                    <a:lumMod val="75000"/>
                  </a:schemeClr>
                </a:solidFill>
              </a:rPr>
              <a:t>Ver detalle…</a:t>
            </a:r>
            <a:endParaRPr lang="es-CO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6164212" y="5032431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432086" y="3637889"/>
            <a:ext cx="2374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Lugar de la institución</a:t>
            </a:r>
          </a:p>
        </p:txBody>
      </p:sp>
      <p:sp>
        <p:nvSpPr>
          <p:cNvPr id="159" name="Bocadillo nube: nube 158"/>
          <p:cNvSpPr/>
          <p:nvPr/>
        </p:nvSpPr>
        <p:spPr>
          <a:xfrm>
            <a:off x="2675176" y="3418685"/>
            <a:ext cx="2263401" cy="644028"/>
          </a:xfrm>
          <a:prstGeom prst="cloudCallout">
            <a:avLst>
              <a:gd name="adj1" fmla="val -54528"/>
              <a:gd name="adj2" fmla="val 127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Este es un filtro para posteriormente elegir la institución</a:t>
            </a:r>
          </a:p>
        </p:txBody>
      </p:sp>
    </p:spTree>
    <p:extLst>
      <p:ext uri="{BB962C8B-B14F-4D97-AF65-F5344CB8AC3E}">
        <p14:creationId xmlns:p14="http://schemas.microsoft.com/office/powerpoint/2010/main" val="1231259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656</Words>
  <Application>Microsoft Office PowerPoint</Application>
  <PresentationFormat>Panorámica</PresentationFormat>
  <Paragraphs>212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Patricia Avella</dc:creator>
  <cp:lastModifiedBy>Clara Patricia Avella</cp:lastModifiedBy>
  <cp:revision>58</cp:revision>
  <dcterms:created xsi:type="dcterms:W3CDTF">2017-01-25T17:07:00Z</dcterms:created>
  <dcterms:modified xsi:type="dcterms:W3CDTF">2017-02-06T23:21:24Z</dcterms:modified>
</cp:coreProperties>
</file>