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263" r:id="rId3"/>
    <p:sldId id="304" r:id="rId4"/>
    <p:sldId id="259" r:id="rId5"/>
    <p:sldId id="311" r:id="rId6"/>
    <p:sldId id="312" r:id="rId7"/>
    <p:sldId id="301" r:id="rId8"/>
    <p:sldId id="260" r:id="rId9"/>
    <p:sldId id="297" r:id="rId10"/>
    <p:sldId id="299" r:id="rId11"/>
    <p:sldId id="300" r:id="rId12"/>
    <p:sldId id="302" r:id="rId13"/>
    <p:sldId id="303" r:id="rId14"/>
    <p:sldId id="305" r:id="rId15"/>
    <p:sldId id="308" r:id="rId16"/>
    <p:sldId id="310" r:id="rId17"/>
    <p:sldId id="306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Fira Sans Condensed Medium" panose="020B0603050000020004" pitchFamily="34" charset="0"/>
      <p:regular r:id="rId24"/>
      <p:bold r:id="rId25"/>
      <p:italic r:id="rId26"/>
      <p:boldItalic r:id="rId27"/>
    </p:embeddedFont>
    <p:embeddedFont>
      <p:font typeface="Fira Sans Extra Condensed Medium" panose="020B0604020202020204" charset="0"/>
      <p:regular r:id="rId28"/>
      <p:bold r:id="rId29"/>
      <p:italic r:id="rId30"/>
      <p:boldItalic r:id="rId31"/>
    </p:embeddedFont>
    <p:embeddedFont>
      <p:font typeface="Maven Pro" panose="020B0604020202020204" charset="0"/>
      <p:regular r:id="rId32"/>
      <p:bold r:id="rId33"/>
    </p:embeddedFont>
    <p:embeddedFont>
      <p:font typeface="Share Tech" panose="020B060402020202020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AB8B06-F732-4FFC-A9F4-C0093075421F}">
  <a:tblStyle styleId="{4FAB8B06-F732-4FFC-A9F4-C009307542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909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744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718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616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045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080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829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46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185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406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661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138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93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899189" y="2724883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306571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Mineria de datos 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err="1"/>
              <a:t>Pre-prosesamiento</a:t>
            </a:r>
            <a:endParaRPr lang="es-CL" dirty="0"/>
          </a:p>
        </p:txBody>
      </p: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65D121C-34BD-6DEA-4E1A-A94C912FA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855" y="1176564"/>
            <a:ext cx="4568898" cy="357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4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err="1"/>
              <a:t>Pre-prosesamiento</a:t>
            </a:r>
            <a:endParaRPr lang="es-CL" dirty="0"/>
          </a:p>
        </p:txBody>
      </p: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Gráfico, Histograma&#10;&#10;Descripción generada automáticamente">
            <a:extLst>
              <a:ext uri="{FF2B5EF4-FFF2-40B4-BE49-F238E27FC236}">
                <a16:creationId xmlns:a16="http://schemas.microsoft.com/office/drawing/2014/main" id="{07A6B996-CA9A-5978-D9BD-40A22DE1D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209" y="1264784"/>
            <a:ext cx="4090316" cy="317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1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870231" y="2408200"/>
            <a:ext cx="496466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925368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467918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2486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Análisis de correlación</a:t>
            </a:r>
          </a:p>
        </p:txBody>
      </p: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BF9FCA07-53BB-597A-F71A-0C386A550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089" y="989475"/>
            <a:ext cx="4403236" cy="3947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106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870231" y="2408200"/>
            <a:ext cx="496466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925368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467918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0473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Clasificación </a:t>
            </a:r>
            <a:r>
              <a:rPr lang="es-CL" dirty="0" err="1"/>
              <a:t>Naive</a:t>
            </a:r>
            <a:r>
              <a:rPr lang="es-CL" dirty="0"/>
              <a:t> Bayes Gaussiano</a:t>
            </a:r>
          </a:p>
        </p:txBody>
      </p: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042EFE-6491-3A2B-E953-940E2456F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06" y="1026193"/>
            <a:ext cx="4715650" cy="37056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22170FA-0FF6-05C2-46F8-4EA0A28DA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192" y="1303739"/>
            <a:ext cx="3503613" cy="10095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39A6997-F550-4909-90F9-C6F663692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235" y="2627519"/>
            <a:ext cx="3057525" cy="4191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B856074-8B93-7D9F-88DE-7D66BEC6F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116" y="3587572"/>
            <a:ext cx="3769689" cy="54847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6BD4179-761B-C622-E9B8-85D617EBFC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7234" y="4344740"/>
            <a:ext cx="1919937" cy="38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0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Clasificación </a:t>
            </a:r>
            <a:r>
              <a:rPr lang="es-CL" dirty="0" err="1"/>
              <a:t>Naive</a:t>
            </a:r>
            <a:r>
              <a:rPr lang="es-CL" dirty="0"/>
              <a:t> Bayes Gaussiano</a:t>
            </a:r>
          </a:p>
        </p:txBody>
      </p: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2170FA-0FF6-05C2-46F8-4EA0A28D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806" y="1227539"/>
            <a:ext cx="3503613" cy="100951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39A6997-F550-4909-90F9-C6F663692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849" y="2551319"/>
            <a:ext cx="3057525" cy="4191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B856074-8B93-7D9F-88DE-7D66BEC6F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634" y="3227355"/>
            <a:ext cx="3769689" cy="5484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037A238-D9A9-088D-8E70-9692A3E65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353" y="4032768"/>
            <a:ext cx="47244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33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870231" y="2408200"/>
            <a:ext cx="496466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925368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05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cxnSpLocks/>
          </p:cNvCxnSpPr>
          <p:nvPr/>
        </p:nvCxnSpPr>
        <p:spPr>
          <a:xfrm>
            <a:off x="6460746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6434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638150" y="2411125"/>
            <a:ext cx="3958962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638150" y="2411125"/>
            <a:ext cx="3958962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Selección de dataset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4780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54859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Selección de data set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C6CB18F6-741B-C6DA-38DB-4E1170E95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95" y="1654810"/>
            <a:ext cx="6055995" cy="1833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54859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Selección de data set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DDF1409A-EB33-9782-8618-8D669DC3D93E}"/>
              </a:ext>
            </a:extLst>
          </p:cNvPr>
          <p:cNvSpPr txBox="1"/>
          <p:nvPr/>
        </p:nvSpPr>
        <p:spPr>
          <a:xfrm>
            <a:off x="2989032" y="909756"/>
            <a:ext cx="387626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Alcohol: contenido de alcohol en el vino (en %) </a:t>
            </a:r>
          </a:p>
          <a:p>
            <a:r>
              <a:rPr lang="es-MX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Ácido málico: cantidad de ácido málico presente en el vino (en g/l) </a:t>
            </a:r>
          </a:p>
          <a:p>
            <a:r>
              <a:rPr lang="es-MX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Cenizas: contenido de cenizas en el vino (en g/l) </a:t>
            </a:r>
          </a:p>
          <a:p>
            <a:r>
              <a:rPr lang="es-MX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Alcalinidad de la ceniza: es la medida de la alcalinidad de las cenizas presentes en el vino (en mEq/l) </a:t>
            </a:r>
          </a:p>
          <a:p>
            <a:r>
              <a:rPr lang="es-MX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Magnesio: cantidad de magnesio presente en el vino (en mg/l) </a:t>
            </a:r>
          </a:p>
          <a:p>
            <a:r>
              <a:rPr lang="es-MX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Fenoles totales: concentración total de fenoles en el vino (mg/l) </a:t>
            </a:r>
          </a:p>
          <a:p>
            <a:r>
              <a:rPr lang="es-MX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Flavonoides: cantidad de flavonoides presente en el vino (mg/l) </a:t>
            </a:r>
          </a:p>
          <a:p>
            <a:r>
              <a:rPr lang="es-MX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Fenoles no flavonoides: concentración de fenoles no flavonoides en el vino(mg/l) </a:t>
            </a:r>
          </a:p>
        </p:txBody>
      </p:sp>
    </p:spTree>
    <p:extLst>
      <p:ext uri="{BB962C8B-B14F-4D97-AF65-F5344CB8AC3E}">
        <p14:creationId xmlns:p14="http://schemas.microsoft.com/office/powerpoint/2010/main" val="187622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54859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Selección de data set</a:t>
            </a:r>
          </a:p>
        </p:txBody>
      </p: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0C1652C9-0DAE-B023-DB26-1C3F7B937379}"/>
              </a:ext>
            </a:extLst>
          </p:cNvPr>
          <p:cNvSpPr txBox="1"/>
          <p:nvPr/>
        </p:nvSpPr>
        <p:spPr>
          <a:xfrm>
            <a:off x="2893124" y="989475"/>
            <a:ext cx="454859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Proantocianidinas: cantidad de proantocianidinas presentes en el vino </a:t>
            </a:r>
          </a:p>
          <a:p>
            <a:r>
              <a:rPr lang="es-MX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Intensidad de color: intensidad de color del vino medida óptimamente </a:t>
            </a:r>
          </a:p>
          <a:p>
            <a:r>
              <a:rPr lang="es-MX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Matiz: matiz de color del vino (0=rojo; 1=purpura; 2= amarillo) </a:t>
            </a:r>
          </a:p>
          <a:p>
            <a:r>
              <a:rPr lang="es-MX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OD280/OD315 de vinos diluidos: relación de la absorbancia óptica entre 280 nm y 315 para vinos diluidos </a:t>
            </a:r>
          </a:p>
          <a:p>
            <a:r>
              <a:rPr lang="es-MX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Prolina: cantidad de prolina presente en el vino (en mg/l) </a:t>
            </a:r>
          </a:p>
          <a:p>
            <a:r>
              <a:rPr lang="es-MX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Cada instancia del conjunto de datos también está asociada con una variable de salida denominada “clase”, que indica la variedad del vino. Las clases posibles son los siguientes: </a:t>
            </a:r>
          </a:p>
          <a:p>
            <a:r>
              <a:rPr lang="es-MX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Clase 0: Vinos de la variedad ‘Sepa tamarugal’ </a:t>
            </a:r>
          </a:p>
          <a:p>
            <a:r>
              <a:rPr lang="es-MX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Clase 1: Vinos de la variedad ‘Gros Colman’ </a:t>
            </a:r>
          </a:p>
          <a:p>
            <a:r>
              <a:rPr lang="es-MX" sz="1400" b="0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</a:rPr>
              <a:t>Clase 2 : vinos de variedad ‘</a:t>
            </a:r>
            <a:r>
              <a:rPr lang="es-MX" sz="1400" b="0" i="0" u="none" strike="noStrike" baseline="0" dirty="0" err="1">
                <a:solidFill>
                  <a:schemeClr val="bg1"/>
                </a:solidFill>
                <a:latin typeface="Calibri" panose="020F0502020204030204" pitchFamily="34" charset="0"/>
              </a:rPr>
              <a:t>ditisvinifelas</a:t>
            </a:r>
            <a:r>
              <a:rPr lang="es-MX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’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4978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825110" y="2116375"/>
            <a:ext cx="4964669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Pre-prosesamiento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925368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467918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9702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err="1"/>
              <a:t>Pre-prosesamiento</a:t>
            </a:r>
            <a:endParaRPr lang="es-CL" dirty="0"/>
          </a:p>
        </p:txBody>
      </p: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agen 9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4D127106-5EAC-562B-A52D-D11D17FFB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34" y="1284822"/>
            <a:ext cx="4115243" cy="330107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29600CB-22C0-2D5A-D012-8DCA1C7E7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275" y="1659472"/>
            <a:ext cx="3518076" cy="12678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 err="1"/>
              <a:t>Pre-prosesamiento</a:t>
            </a:r>
            <a:endParaRPr lang="es-CL" dirty="0"/>
          </a:p>
        </p:txBody>
      </p:sp>
      <p:sp>
        <p:nvSpPr>
          <p:cNvPr id="594" name="Google Shape;594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0D39894-7E38-1CFA-3E6D-07237FCCD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5" y="1217122"/>
            <a:ext cx="4395345" cy="351470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3479FC2-ACDA-8FB7-5D46-F78EBDB4D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1" y="1875770"/>
            <a:ext cx="3752022" cy="109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7730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309</Words>
  <Application>Microsoft Office PowerPoint</Application>
  <PresentationFormat>Presentación en pantalla (16:9)</PresentationFormat>
  <Paragraphs>40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Share Tech</vt:lpstr>
      <vt:lpstr>Arial</vt:lpstr>
      <vt:lpstr>Calibri</vt:lpstr>
      <vt:lpstr>Fira Sans Condensed Medium</vt:lpstr>
      <vt:lpstr>Maven Pro</vt:lpstr>
      <vt:lpstr>Fira Sans Extra Condensed Medium</vt:lpstr>
      <vt:lpstr>Data Science Consulting by Slidesgo</vt:lpstr>
      <vt:lpstr>Mineria de datos </vt:lpstr>
      <vt:lpstr>Introducción</vt:lpstr>
      <vt:lpstr>Selección de dataset</vt:lpstr>
      <vt:lpstr>Selección de data set</vt:lpstr>
      <vt:lpstr>Selección de data set</vt:lpstr>
      <vt:lpstr>Selección de data set</vt:lpstr>
      <vt:lpstr>Pre-prosesamiento</vt:lpstr>
      <vt:lpstr>Pre-prosesamiento</vt:lpstr>
      <vt:lpstr>Pre-prosesamiento</vt:lpstr>
      <vt:lpstr>Pre-prosesamiento</vt:lpstr>
      <vt:lpstr>Pre-prosesamiento</vt:lpstr>
      <vt:lpstr>Modelos</vt:lpstr>
      <vt:lpstr>Análisis de correlación</vt:lpstr>
      <vt:lpstr>Resultados</vt:lpstr>
      <vt:lpstr>Clasificación Naive Bayes Gaussiano</vt:lpstr>
      <vt:lpstr>Clasificación Naive Bayes Gaussiano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cp:lastModifiedBy>DIEGO HANSELL TAUCARE SUBSO</cp:lastModifiedBy>
  <cp:revision>6</cp:revision>
  <dcterms:modified xsi:type="dcterms:W3CDTF">2023-07-06T03:26:02Z</dcterms:modified>
</cp:coreProperties>
</file>