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16/04/2021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16/04/2021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16/04/2021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503" y="1283015"/>
            <a:ext cx="4966954" cy="1499675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u="sng" dirty="0">
                <a:solidFill>
                  <a:schemeClr val="tx1"/>
                </a:solidFill>
                <a:latin typeface="Pumpkin Story" panose="02000500000000000000" pitchFamily="2" charset="0"/>
              </a:rPr>
              <a:t>Presentación de </a:t>
            </a:r>
            <a:r>
              <a:rPr lang="es-ES" sz="3000" u="sng" dirty="0" err="1">
                <a:solidFill>
                  <a:schemeClr val="tx1"/>
                </a:solidFill>
                <a:latin typeface="Pumpkin Story" panose="02000500000000000000" pitchFamily="2" charset="0"/>
              </a:rPr>
              <a:t>power</a:t>
            </a:r>
            <a:r>
              <a:rPr lang="es-ES" sz="3000" u="sng" dirty="0">
                <a:solidFill>
                  <a:schemeClr val="tx1"/>
                </a:solidFill>
                <a:latin typeface="Pumpkin Story" panose="02000500000000000000" pitchFamily="2" charset="0"/>
              </a:rPr>
              <a:t> </a:t>
            </a:r>
            <a:r>
              <a:rPr lang="es-ES" sz="3000" u="sng" dirty="0" err="1">
                <a:solidFill>
                  <a:schemeClr val="tx1"/>
                </a:solidFill>
                <a:latin typeface="Pumpkin Story" panose="02000500000000000000" pitchFamily="2" charset="0"/>
              </a:rPr>
              <a:t>point</a:t>
            </a:r>
            <a:endParaRPr lang="es-ES" sz="3000" u="sng" dirty="0">
              <a:solidFill>
                <a:schemeClr val="tx1"/>
              </a:solidFill>
              <a:latin typeface="Pumpkin Story" panose="02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52" y="3151305"/>
            <a:ext cx="4486656" cy="225959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INTEGRANTES…</a:t>
            </a:r>
          </a:p>
          <a:p>
            <a:pPr rtl="0"/>
            <a:r>
              <a:rPr lang="es-ES" sz="1400" dirty="0">
                <a:solidFill>
                  <a:schemeClr val="tx1"/>
                </a:solidFill>
              </a:rPr>
              <a:t>HERNANDEZ HERNANDEZ WENDI</a:t>
            </a:r>
          </a:p>
          <a:p>
            <a:pPr rtl="0"/>
            <a:r>
              <a:rPr lang="es-ES" sz="1400" dirty="0">
                <a:solidFill>
                  <a:schemeClr val="tx1"/>
                </a:solidFill>
              </a:rPr>
              <a:t>TORRES HERNANDEZ DIEGO</a:t>
            </a:r>
          </a:p>
          <a:p>
            <a:pPr rtl="0"/>
            <a:r>
              <a:rPr lang="es-ES" sz="1400" dirty="0">
                <a:solidFill>
                  <a:schemeClr val="tx1"/>
                </a:solidFill>
              </a:rPr>
              <a:t>LOPEZ SANCHEZ OMAR </a:t>
            </a:r>
          </a:p>
          <a:p>
            <a:pPr rtl="0"/>
            <a:r>
              <a:rPr lang="es-ES" sz="1400" dirty="0">
                <a:solidFill>
                  <a:schemeClr val="tx1"/>
                </a:solidFill>
              </a:rPr>
              <a:t>PEREYRA JESUSEMANUEL</a:t>
            </a:r>
          </a:p>
          <a:p>
            <a:pPr rtl="0"/>
            <a:r>
              <a:rPr lang="es-ES" sz="1400" dirty="0">
                <a:solidFill>
                  <a:schemeClr val="tx1"/>
                </a:solidFill>
              </a:rPr>
              <a:t>CALDERON EMETERIO ANGELA</a:t>
            </a:r>
          </a:p>
          <a:p>
            <a:pPr rtl="0"/>
            <a:r>
              <a:rPr lang="es-ES" sz="1400">
                <a:solidFill>
                  <a:schemeClr val="tx1"/>
                </a:solidFill>
              </a:rPr>
              <a:t>GRUPO - 654</a:t>
            </a:r>
            <a:endParaRPr lang="es-ES" sz="1400" dirty="0">
              <a:solidFill>
                <a:schemeClr val="tx1"/>
              </a:solidFill>
            </a:endParaRPr>
          </a:p>
          <a:p>
            <a:pPr rtl="0"/>
            <a:endParaRPr lang="es-ES" sz="14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DE63CD-B4F5-4C5E-A6A9-54721E31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3377509"/>
            <a:ext cx="4671595" cy="26277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>
            <a:normAutofit/>
          </a:bodyPr>
          <a:lstStyle/>
          <a:p>
            <a:r>
              <a:rPr lang="es-MX" b="0" i="1" dirty="0">
                <a:effectLst/>
                <a:latin typeface="Pumpkin Story" panose="02000500000000000000" pitchFamily="2" charset="0"/>
              </a:rPr>
              <a:t>Product </a:t>
            </a:r>
            <a:r>
              <a:rPr lang="es-MX" b="0" i="1">
                <a:effectLst/>
                <a:latin typeface="Pumpkin Story" panose="02000500000000000000" pitchFamily="2" charset="0"/>
              </a:rPr>
              <a:t>Owner</a:t>
            </a:r>
            <a:br>
              <a:rPr lang="es-MX" b="0" i="0" dirty="0">
                <a:effectLst/>
                <a:latin typeface="Open Sans"/>
              </a:rPr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78EDDD-28DF-4207-B8B8-FCE85FAE14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75" r="8678"/>
          <a:stretch/>
        </p:blipFill>
        <p:spPr>
          <a:xfrm>
            <a:off x="538578" y="321733"/>
            <a:ext cx="4237905" cy="2734043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541058-9EE7-4ECB-8629-ACA4B73B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700" b="1">
                <a:solidFill>
                  <a:srgbClr val="FFFFFF"/>
                </a:solidFill>
                <a:latin typeface="Georgia Pro Cond Light" panose="020B0604020202020204" pitchFamily="18" charset="0"/>
              </a:rPr>
              <a:t>El Product Owner es el encargado de optimizar y maximizar el valor del producto, siendo la persona encargada de gestionar el flujo de valor del producto a través del Product Backlog. Adicionalmente, es fundamental su labor como interlocutor con los stakeholders y sponsors del proyecto, así como su faceta de altavoz de las peticiones y requerimientos de los clientes.</a:t>
            </a:r>
          </a:p>
          <a:p>
            <a:pPr>
              <a:lnSpc>
                <a:spcPct val="90000"/>
              </a:lnSpc>
            </a:pPr>
            <a:r>
              <a:rPr lang="es-MX" sz="1700" b="1">
                <a:solidFill>
                  <a:srgbClr val="FFFFFF"/>
                </a:solidFill>
                <a:latin typeface="Georgia Pro Cond Light" panose="020B0604020202020204" pitchFamily="18" charset="0"/>
              </a:rPr>
              <a:t> Tradicionalmente, se ha entendido la labor del Product Owner como un gestor de requisitos o un cliente que se encarga de gestionar el Product Backlog, pero es mucho más que eso.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1913054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MX" sz="2400" b="0" i="0" dirty="0">
                <a:solidFill>
                  <a:schemeClr val="bg1"/>
                </a:solidFill>
                <a:effectLst/>
                <a:latin typeface="Pumpkin Story" panose="02000500000000000000" pitchFamily="2" charset="0"/>
              </a:rPr>
              <a:t>Scrum Master</a:t>
            </a:r>
            <a:br>
              <a:rPr lang="es-MX" b="0" i="0" dirty="0">
                <a:solidFill>
                  <a:srgbClr val="000000"/>
                </a:solidFill>
                <a:effectLst/>
                <a:latin typeface="Open Sans"/>
              </a:rPr>
            </a:b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B86444-6FB3-44D5-90DC-CAB29720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180" y="507240"/>
            <a:ext cx="6161934" cy="2764466"/>
          </a:xfrm>
        </p:spPr>
        <p:txBody>
          <a:bodyPr>
            <a:normAutofit/>
          </a:bodyPr>
          <a:lstStyle/>
          <a:p>
            <a:r>
              <a:rPr lang="es-MX" sz="1400" b="1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El Scrum Master tiene dos funciones principales dentro del marco de trabajo: 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gestionar el proceso Scrum y ayudar a eliminar impedimentos que puedan afectar a la entrega del producto. Además, se encarga de las labores de </a:t>
            </a:r>
            <a:r>
              <a:rPr lang="es-MX" sz="1400" b="0" i="0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mentoring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y formación, coaching y de facilitar reuniones y eventos si es necesario.</a:t>
            </a:r>
          </a:p>
          <a:p>
            <a:r>
              <a:rPr lang="es-MX" sz="1400" b="1" dirty="0">
                <a:latin typeface="Georgia Pro Cond Light" panose="02040306050405020303" pitchFamily="18" charset="0"/>
              </a:rPr>
              <a:t>Gestionar el proceso Scrum: </a:t>
            </a:r>
            <a:r>
              <a:rPr lang="es-MX" sz="1400" dirty="0">
                <a:latin typeface="Georgia Pro Cond Light" panose="02040306050405020303" pitchFamily="18" charset="0"/>
              </a:rPr>
              <a:t>el Scrum Master se encarga de gestionar y asegurar que el proceso Scrum se lleva a cabo correctamente, así como de facilitar la ejecución del proceso y sus mecánicas.</a:t>
            </a:r>
          </a:p>
          <a:p>
            <a:r>
              <a:rPr lang="es-MX" sz="1400" b="1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Eliminar impedimentos: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 esta función del Scrum Master indica la necesidad de ayudar a eliminar progresiva y constantemente impedimentos que van surgiendo en la organización y que afectan a su capacidad para entregar valor, así como a la integridad de esta metodología.</a:t>
            </a:r>
            <a:endParaRPr lang="es-MX" sz="1400" dirty="0">
              <a:latin typeface="Georgia Pro Cond Light" panose="02040306050405020303" pitchFamily="18" charset="0"/>
            </a:endParaRPr>
          </a:p>
        </p:txBody>
      </p:sp>
      <p:sp>
        <p:nvSpPr>
          <p:cNvPr id="5" name="Cinta: inclinada hacia arriba 4">
            <a:extLst>
              <a:ext uri="{FF2B5EF4-FFF2-40B4-BE49-F238E27FC236}">
                <a16:creationId xmlns:a16="http://schemas.microsoft.com/office/drawing/2014/main" id="{FEA089C4-7988-4F7F-9358-96033E950E98}"/>
              </a:ext>
            </a:extLst>
          </p:cNvPr>
          <p:cNvSpPr/>
          <p:nvPr/>
        </p:nvSpPr>
        <p:spPr>
          <a:xfrm>
            <a:off x="-80493" y="2262293"/>
            <a:ext cx="4815281" cy="494950"/>
          </a:xfrm>
          <a:prstGeom prst="ribbon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5E6B9EFE-0CDE-464A-A018-702583FDBB71}"/>
              </a:ext>
            </a:extLst>
          </p:cNvPr>
          <p:cNvCxnSpPr/>
          <p:nvPr/>
        </p:nvCxnSpPr>
        <p:spPr>
          <a:xfrm>
            <a:off x="3489820" y="0"/>
            <a:ext cx="1164476" cy="98990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141E7587-67AC-4671-B562-1440BA80FBC3}"/>
              </a:ext>
            </a:extLst>
          </p:cNvPr>
          <p:cNvSpPr/>
          <p:nvPr/>
        </p:nvSpPr>
        <p:spPr>
          <a:xfrm>
            <a:off x="8389" y="4353886"/>
            <a:ext cx="4654296" cy="2504114"/>
          </a:xfrm>
          <a:custGeom>
            <a:avLst/>
            <a:gdLst>
              <a:gd name="connsiteX0" fmla="*/ 0 w 4714706"/>
              <a:gd name="connsiteY0" fmla="*/ 0 h 2601770"/>
              <a:gd name="connsiteX1" fmla="*/ 906011 w 4714706"/>
              <a:gd name="connsiteY1" fmla="*/ 654342 h 2601770"/>
              <a:gd name="connsiteX2" fmla="*/ 2030136 w 4714706"/>
              <a:gd name="connsiteY2" fmla="*/ 419450 h 2601770"/>
              <a:gd name="connsiteX3" fmla="*/ 2860646 w 4714706"/>
              <a:gd name="connsiteY3" fmla="*/ 1191237 h 2601770"/>
              <a:gd name="connsiteX4" fmla="*/ 3783435 w 4714706"/>
              <a:gd name="connsiteY4" fmla="*/ 1157681 h 2601770"/>
              <a:gd name="connsiteX5" fmla="*/ 4647501 w 4714706"/>
              <a:gd name="connsiteY5" fmla="*/ 2508308 h 2601770"/>
              <a:gd name="connsiteX6" fmla="*/ 4655890 w 4714706"/>
              <a:gd name="connsiteY6" fmla="*/ 2483142 h 2601770"/>
              <a:gd name="connsiteX7" fmla="*/ 4639112 w 4714706"/>
              <a:gd name="connsiteY7" fmla="*/ 2466364 h 260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4706" h="2601770">
                <a:moveTo>
                  <a:pt x="0" y="0"/>
                </a:moveTo>
                <a:cubicBezTo>
                  <a:pt x="283827" y="292217"/>
                  <a:pt x="567655" y="584434"/>
                  <a:pt x="906011" y="654342"/>
                </a:cubicBezTo>
                <a:cubicBezTo>
                  <a:pt x="1244367" y="724250"/>
                  <a:pt x="1704364" y="329968"/>
                  <a:pt x="2030136" y="419450"/>
                </a:cubicBezTo>
                <a:cubicBezTo>
                  <a:pt x="2355909" y="508933"/>
                  <a:pt x="2568430" y="1068199"/>
                  <a:pt x="2860646" y="1191237"/>
                </a:cubicBezTo>
                <a:cubicBezTo>
                  <a:pt x="3152862" y="1314275"/>
                  <a:pt x="3485626" y="938169"/>
                  <a:pt x="3783435" y="1157681"/>
                </a:cubicBezTo>
                <a:cubicBezTo>
                  <a:pt x="4081244" y="1377193"/>
                  <a:pt x="4502092" y="2287398"/>
                  <a:pt x="4647501" y="2508308"/>
                </a:cubicBezTo>
                <a:cubicBezTo>
                  <a:pt x="4792910" y="2729218"/>
                  <a:pt x="4657288" y="2490132"/>
                  <a:pt x="4655890" y="2483142"/>
                </a:cubicBezTo>
                <a:cubicBezTo>
                  <a:pt x="4654492" y="2476152"/>
                  <a:pt x="4646802" y="2471258"/>
                  <a:pt x="4639112" y="24663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6F675298-A75D-4812-BA89-8CC7D212BFE5}"/>
              </a:ext>
            </a:extLst>
          </p:cNvPr>
          <p:cNvSpPr/>
          <p:nvPr/>
        </p:nvSpPr>
        <p:spPr>
          <a:xfrm>
            <a:off x="2676088" y="3749246"/>
            <a:ext cx="1979802" cy="1200259"/>
          </a:xfrm>
          <a:custGeom>
            <a:avLst/>
            <a:gdLst>
              <a:gd name="connsiteX0" fmla="*/ 0 w 1979802"/>
              <a:gd name="connsiteY0" fmla="*/ 1200259 h 1200259"/>
              <a:gd name="connsiteX1" fmla="*/ 528506 w 1979802"/>
              <a:gd name="connsiteY1" fmla="*/ 1158314 h 1200259"/>
              <a:gd name="connsiteX2" fmla="*/ 704675 w 1979802"/>
              <a:gd name="connsiteY2" fmla="*/ 730475 h 1200259"/>
              <a:gd name="connsiteX3" fmla="*/ 1224793 w 1979802"/>
              <a:gd name="connsiteY3" fmla="*/ 604640 h 1200259"/>
              <a:gd name="connsiteX4" fmla="*/ 1610686 w 1979802"/>
              <a:gd name="connsiteY4" fmla="*/ 17411 h 1200259"/>
              <a:gd name="connsiteX5" fmla="*/ 1979802 w 1979802"/>
              <a:gd name="connsiteY5" fmla="*/ 143246 h 1200259"/>
              <a:gd name="connsiteX6" fmla="*/ 1979802 w 1979802"/>
              <a:gd name="connsiteY6" fmla="*/ 143246 h 12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802" h="1200259">
                <a:moveTo>
                  <a:pt x="0" y="1200259"/>
                </a:moveTo>
                <a:lnTo>
                  <a:pt x="528506" y="1158314"/>
                </a:lnTo>
                <a:cubicBezTo>
                  <a:pt x="645952" y="1080017"/>
                  <a:pt x="588627" y="822754"/>
                  <a:pt x="704675" y="730475"/>
                </a:cubicBezTo>
                <a:cubicBezTo>
                  <a:pt x="820723" y="638196"/>
                  <a:pt x="1073791" y="723484"/>
                  <a:pt x="1224793" y="604640"/>
                </a:cubicBezTo>
                <a:cubicBezTo>
                  <a:pt x="1375795" y="485796"/>
                  <a:pt x="1484851" y="94310"/>
                  <a:pt x="1610686" y="17411"/>
                </a:cubicBezTo>
                <a:cubicBezTo>
                  <a:pt x="1736521" y="-59488"/>
                  <a:pt x="1979802" y="143246"/>
                  <a:pt x="1979802" y="143246"/>
                </a:cubicBezTo>
                <a:lnTo>
                  <a:pt x="1979802" y="1432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0F30869-CEBF-42C1-9830-0B6AA7E54A78}"/>
              </a:ext>
            </a:extLst>
          </p:cNvPr>
          <p:cNvSpPr/>
          <p:nvPr/>
        </p:nvSpPr>
        <p:spPr>
          <a:xfrm>
            <a:off x="-8389" y="25167"/>
            <a:ext cx="1023457" cy="713064"/>
          </a:xfrm>
          <a:custGeom>
            <a:avLst/>
            <a:gdLst>
              <a:gd name="connsiteX0" fmla="*/ 0 w 1023457"/>
              <a:gd name="connsiteY0" fmla="*/ 0 h 713064"/>
              <a:gd name="connsiteX1" fmla="*/ 276837 w 1023457"/>
              <a:gd name="connsiteY1" fmla="*/ 520117 h 713064"/>
              <a:gd name="connsiteX2" fmla="*/ 746620 w 1023457"/>
              <a:gd name="connsiteY2" fmla="*/ 419450 h 713064"/>
              <a:gd name="connsiteX3" fmla="*/ 1023457 w 1023457"/>
              <a:gd name="connsiteY3" fmla="*/ 713064 h 713064"/>
              <a:gd name="connsiteX4" fmla="*/ 1023457 w 1023457"/>
              <a:gd name="connsiteY4" fmla="*/ 713064 h 7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457" h="713064">
                <a:moveTo>
                  <a:pt x="0" y="0"/>
                </a:moveTo>
                <a:cubicBezTo>
                  <a:pt x="76200" y="225104"/>
                  <a:pt x="152400" y="450209"/>
                  <a:pt x="276837" y="520117"/>
                </a:cubicBezTo>
                <a:cubicBezTo>
                  <a:pt x="401274" y="590025"/>
                  <a:pt x="622183" y="387292"/>
                  <a:pt x="746620" y="419450"/>
                </a:cubicBezTo>
                <a:cubicBezTo>
                  <a:pt x="871057" y="451608"/>
                  <a:pt x="1023457" y="713064"/>
                  <a:pt x="1023457" y="713064"/>
                </a:cubicBezTo>
                <a:lnTo>
                  <a:pt x="1023457" y="7130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C1089EC1-7D40-4CE2-9ADE-9449AAFA45B3}"/>
              </a:ext>
            </a:extLst>
          </p:cNvPr>
          <p:cNvSpPr/>
          <p:nvPr/>
        </p:nvSpPr>
        <p:spPr>
          <a:xfrm>
            <a:off x="3985548" y="1279151"/>
            <a:ext cx="677977" cy="608372"/>
          </a:xfrm>
          <a:custGeom>
            <a:avLst/>
            <a:gdLst>
              <a:gd name="connsiteX0" fmla="*/ 41168 w 677977"/>
              <a:gd name="connsiteY0" fmla="*/ 608372 h 608372"/>
              <a:gd name="connsiteX1" fmla="*/ 41168 w 677977"/>
              <a:gd name="connsiteY1" fmla="*/ 381869 h 608372"/>
              <a:gd name="connsiteX2" fmla="*/ 469006 w 677977"/>
              <a:gd name="connsiteY2" fmla="*/ 306368 h 608372"/>
              <a:gd name="connsiteX3" fmla="*/ 661953 w 677977"/>
              <a:gd name="connsiteY3" fmla="*/ 29532 h 608372"/>
              <a:gd name="connsiteX4" fmla="*/ 653564 w 677977"/>
              <a:gd name="connsiteY4" fmla="*/ 21143 h 6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977" h="608372">
                <a:moveTo>
                  <a:pt x="41168" y="608372"/>
                </a:moveTo>
                <a:cubicBezTo>
                  <a:pt x="5515" y="520287"/>
                  <a:pt x="-30138" y="432203"/>
                  <a:pt x="41168" y="381869"/>
                </a:cubicBezTo>
                <a:cubicBezTo>
                  <a:pt x="112474" y="331535"/>
                  <a:pt x="365542" y="365091"/>
                  <a:pt x="469006" y="306368"/>
                </a:cubicBezTo>
                <a:cubicBezTo>
                  <a:pt x="572470" y="247645"/>
                  <a:pt x="631193" y="77069"/>
                  <a:pt x="661953" y="29532"/>
                </a:cubicBezTo>
                <a:cubicBezTo>
                  <a:pt x="692713" y="-18006"/>
                  <a:pt x="673138" y="1568"/>
                  <a:pt x="653564" y="21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346F62A5-E7E8-476C-98DC-86A83829DA3E}"/>
              </a:ext>
            </a:extLst>
          </p:cNvPr>
          <p:cNvSpPr/>
          <p:nvPr/>
        </p:nvSpPr>
        <p:spPr>
          <a:xfrm>
            <a:off x="-10546" y="1273830"/>
            <a:ext cx="639720" cy="757937"/>
          </a:xfrm>
          <a:custGeom>
            <a:avLst/>
            <a:gdLst>
              <a:gd name="connsiteX0" fmla="*/ 639720 w 639720"/>
              <a:gd name="connsiteY0" fmla="*/ 613693 h 757937"/>
              <a:gd name="connsiteX1" fmla="*/ 446774 w 639720"/>
              <a:gd name="connsiteY1" fmla="*/ 756306 h 757937"/>
              <a:gd name="connsiteX2" fmla="*/ 371273 w 639720"/>
              <a:gd name="connsiteY2" fmla="*/ 529803 h 757937"/>
              <a:gd name="connsiteX3" fmla="*/ 228660 w 639720"/>
              <a:gd name="connsiteY3" fmla="*/ 454302 h 757937"/>
              <a:gd name="connsiteX4" fmla="*/ 245438 w 639720"/>
              <a:gd name="connsiteY4" fmla="*/ 110353 h 757937"/>
              <a:gd name="connsiteX5" fmla="*/ 27324 w 639720"/>
              <a:gd name="connsiteY5" fmla="*/ 9686 h 757937"/>
              <a:gd name="connsiteX6" fmla="*/ 10546 w 639720"/>
              <a:gd name="connsiteY6" fmla="*/ 9686 h 75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720" h="757937">
                <a:moveTo>
                  <a:pt x="639720" y="613693"/>
                </a:moveTo>
                <a:cubicBezTo>
                  <a:pt x="565617" y="691990"/>
                  <a:pt x="491515" y="770288"/>
                  <a:pt x="446774" y="756306"/>
                </a:cubicBezTo>
                <a:cubicBezTo>
                  <a:pt x="402033" y="742324"/>
                  <a:pt x="407625" y="580137"/>
                  <a:pt x="371273" y="529803"/>
                </a:cubicBezTo>
                <a:cubicBezTo>
                  <a:pt x="334921" y="479469"/>
                  <a:pt x="249632" y="524210"/>
                  <a:pt x="228660" y="454302"/>
                </a:cubicBezTo>
                <a:cubicBezTo>
                  <a:pt x="207688" y="384394"/>
                  <a:pt x="278994" y="184456"/>
                  <a:pt x="245438" y="110353"/>
                </a:cubicBezTo>
                <a:cubicBezTo>
                  <a:pt x="211882" y="36250"/>
                  <a:pt x="27324" y="9686"/>
                  <a:pt x="27324" y="9686"/>
                </a:cubicBezTo>
                <a:cubicBezTo>
                  <a:pt x="-11825" y="-7092"/>
                  <a:pt x="-640" y="1297"/>
                  <a:pt x="10546" y="9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1DF32C1B-0E02-4120-8067-EADC0CC7DC05}"/>
              </a:ext>
            </a:extLst>
          </p:cNvPr>
          <p:cNvSpPr/>
          <p:nvPr/>
        </p:nvSpPr>
        <p:spPr>
          <a:xfrm>
            <a:off x="4009938" y="3389449"/>
            <a:ext cx="268447" cy="368819"/>
          </a:xfrm>
          <a:custGeom>
            <a:avLst/>
            <a:gdLst>
              <a:gd name="connsiteX0" fmla="*/ 0 w 268447"/>
              <a:gd name="connsiteY0" fmla="*/ 41648 h 368819"/>
              <a:gd name="connsiteX1" fmla="*/ 176168 w 268447"/>
              <a:gd name="connsiteY1" fmla="*/ 16481 h 368819"/>
              <a:gd name="connsiteX2" fmla="*/ 92279 w 268447"/>
              <a:gd name="connsiteY2" fmla="*/ 259762 h 368819"/>
              <a:gd name="connsiteX3" fmla="*/ 268447 w 268447"/>
              <a:gd name="connsiteY3" fmla="*/ 368819 h 36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47" h="368819">
                <a:moveTo>
                  <a:pt x="0" y="41648"/>
                </a:moveTo>
                <a:cubicBezTo>
                  <a:pt x="80394" y="10888"/>
                  <a:pt x="160788" y="-19871"/>
                  <a:pt x="176168" y="16481"/>
                </a:cubicBezTo>
                <a:cubicBezTo>
                  <a:pt x="191548" y="52833"/>
                  <a:pt x="76899" y="201039"/>
                  <a:pt x="92279" y="259762"/>
                </a:cubicBezTo>
                <a:cubicBezTo>
                  <a:pt x="107659" y="318485"/>
                  <a:pt x="188053" y="343652"/>
                  <a:pt x="268447" y="3688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4874A98A-A3D6-430C-BAF1-B4A927D4F4AB}"/>
              </a:ext>
            </a:extLst>
          </p:cNvPr>
          <p:cNvSpPr/>
          <p:nvPr/>
        </p:nvSpPr>
        <p:spPr>
          <a:xfrm>
            <a:off x="-25167" y="3422708"/>
            <a:ext cx="654663" cy="914400"/>
          </a:xfrm>
          <a:custGeom>
            <a:avLst/>
            <a:gdLst>
              <a:gd name="connsiteX0" fmla="*/ 645952 w 654663"/>
              <a:gd name="connsiteY0" fmla="*/ 0 h 914400"/>
              <a:gd name="connsiteX1" fmla="*/ 503339 w 654663"/>
              <a:gd name="connsiteY1" fmla="*/ 192947 h 914400"/>
              <a:gd name="connsiteX2" fmla="*/ 654341 w 654663"/>
              <a:gd name="connsiteY2" fmla="*/ 453006 h 914400"/>
              <a:gd name="connsiteX3" fmla="*/ 453006 w 654663"/>
              <a:gd name="connsiteY3" fmla="*/ 620786 h 914400"/>
              <a:gd name="connsiteX4" fmla="*/ 494950 w 654663"/>
              <a:gd name="connsiteY4" fmla="*/ 847288 h 914400"/>
              <a:gd name="connsiteX5" fmla="*/ 0 w 654663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4663" h="914400">
                <a:moveTo>
                  <a:pt x="645952" y="0"/>
                </a:moveTo>
                <a:cubicBezTo>
                  <a:pt x="573946" y="58723"/>
                  <a:pt x="501941" y="117446"/>
                  <a:pt x="503339" y="192947"/>
                </a:cubicBezTo>
                <a:cubicBezTo>
                  <a:pt x="504737" y="268448"/>
                  <a:pt x="662730" y="381700"/>
                  <a:pt x="654341" y="453006"/>
                </a:cubicBezTo>
                <a:cubicBezTo>
                  <a:pt x="645952" y="524313"/>
                  <a:pt x="479571" y="555072"/>
                  <a:pt x="453006" y="620786"/>
                </a:cubicBezTo>
                <a:cubicBezTo>
                  <a:pt x="426441" y="686500"/>
                  <a:pt x="570451" y="798352"/>
                  <a:pt x="494950" y="847288"/>
                </a:cubicBezTo>
                <a:cubicBezTo>
                  <a:pt x="419449" y="896224"/>
                  <a:pt x="209724" y="905312"/>
                  <a:pt x="0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D1C09C-71D8-4D95-B38A-30F1146F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77" y="3137481"/>
            <a:ext cx="5964136" cy="33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tx1"/>
          </a:solidFill>
        </p:spPr>
        <p:txBody>
          <a:bodyPr vert="horz" lIns="182880" tIns="182880" rIns="182880" bIns="182880" rtlCol="0">
            <a:normAutofit/>
          </a:bodyPr>
          <a:lstStyle/>
          <a:p>
            <a:r>
              <a:rPr lang="es-MX" i="0" dirty="0">
                <a:solidFill>
                  <a:schemeClr val="bg1"/>
                </a:solidFill>
                <a:effectLst/>
                <a:latin typeface="Pumpkin Story" panose="02000500000000000000" pitchFamily="2" charset="0"/>
              </a:rPr>
              <a:t>El equipo de desarrollo</a:t>
            </a:r>
            <a:br>
              <a:rPr lang="es-MX" b="0" i="0" dirty="0">
                <a:effectLst/>
                <a:latin typeface="Open Sans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83876"/>
            <a:ext cx="3631692" cy="3101983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es-MX" sz="1700" b="0" i="0" dirty="0">
                <a:solidFill>
                  <a:schemeClr val="bg1"/>
                </a:solidFill>
                <a:effectLst/>
                <a:latin typeface="Georgia Pro Cond Light" panose="02040306050405020303" pitchFamily="18" charset="0"/>
              </a:rPr>
              <a:t>El equipo de desarrollo suele estar formado por entre 3 a 9 profesionales que </a:t>
            </a:r>
            <a:r>
              <a:rPr lang="es-MX" sz="1700" b="1" i="0" dirty="0">
                <a:solidFill>
                  <a:schemeClr val="bg1"/>
                </a:solidFill>
                <a:effectLst/>
                <a:latin typeface="Georgia Pro Cond Light" panose="02040306050405020303" pitchFamily="18" charset="0"/>
              </a:rPr>
              <a:t>se encargan de desarrollar el producto, auto-organizándose y auto-gestionándose para conseguir entregar un incremento de software</a:t>
            </a:r>
            <a:r>
              <a:rPr lang="es-MX" sz="1700" b="0" i="0" dirty="0">
                <a:solidFill>
                  <a:schemeClr val="bg1"/>
                </a:solidFill>
                <a:effectLst/>
                <a:latin typeface="Georgia Pro Cond Light" panose="02040306050405020303" pitchFamily="18" charset="0"/>
              </a:rPr>
              <a:t> al final del ciclo de desarrollo.</a:t>
            </a:r>
          </a:p>
          <a:p>
            <a:pPr rtl="0">
              <a:lnSpc>
                <a:spcPct val="90000"/>
              </a:lnSpc>
            </a:pPr>
            <a:r>
              <a:rPr lang="es-MX" sz="1700" b="1" i="0" dirty="0">
                <a:solidFill>
                  <a:schemeClr val="bg1"/>
                </a:solidFill>
                <a:effectLst/>
                <a:latin typeface="Georgia Pro Cond Light" panose="02040306050405020303" pitchFamily="18" charset="0"/>
              </a:rPr>
              <a:t>El equipo de desarrollo se encargará de crear un incremento terminado a partir de los elementos del Product Backlog seleccionados (Sprint Backlog) durante el Sprint Planning</a:t>
            </a:r>
            <a:endParaRPr lang="es-ES" sz="1700" b="1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8" name="Cinta: inclinada hacia arriba 7">
            <a:extLst>
              <a:ext uri="{FF2B5EF4-FFF2-40B4-BE49-F238E27FC236}">
                <a16:creationId xmlns:a16="http://schemas.microsoft.com/office/drawing/2014/main" id="{98EE3041-59F2-4127-BA50-8736461CCBD6}"/>
              </a:ext>
            </a:extLst>
          </p:cNvPr>
          <p:cNvSpPr/>
          <p:nvPr/>
        </p:nvSpPr>
        <p:spPr>
          <a:xfrm>
            <a:off x="1570653" y="1117973"/>
            <a:ext cx="9050694" cy="643812"/>
          </a:xfrm>
          <a:prstGeom prst="ribbon2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ergamino: vertical 11">
            <a:extLst>
              <a:ext uri="{FF2B5EF4-FFF2-40B4-BE49-F238E27FC236}">
                <a16:creationId xmlns:a16="http://schemas.microsoft.com/office/drawing/2014/main" id="{D1E10388-1FCB-4ECF-8A42-55B9A51A759C}"/>
              </a:ext>
            </a:extLst>
          </p:cNvPr>
          <p:cNvSpPr/>
          <p:nvPr/>
        </p:nvSpPr>
        <p:spPr>
          <a:xfrm>
            <a:off x="1832288" y="2392879"/>
            <a:ext cx="4429387" cy="3989259"/>
          </a:xfrm>
          <a:prstGeom prst="verticalScroll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4AD96CFC-659A-4223-94A2-331243BDB183}"/>
              </a:ext>
            </a:extLst>
          </p:cNvPr>
          <p:cNvCxnSpPr/>
          <p:nvPr/>
        </p:nvCxnSpPr>
        <p:spPr>
          <a:xfrm rot="16200000" flipH="1">
            <a:off x="10290111" y="38877"/>
            <a:ext cx="1940767" cy="1863012"/>
          </a:xfrm>
          <a:prstGeom prst="bentConnector3">
            <a:avLst>
              <a:gd name="adj1" fmla="val 307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D1E625D2-B067-417D-A018-E4BB57751414}"/>
              </a:ext>
            </a:extLst>
          </p:cNvPr>
          <p:cNvCxnSpPr/>
          <p:nvPr/>
        </p:nvCxnSpPr>
        <p:spPr>
          <a:xfrm rot="16200000" flipH="1">
            <a:off x="-94788" y="94788"/>
            <a:ext cx="1439879" cy="12503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662FBB6-C475-4606-B453-2D735ADF8F6F}"/>
              </a:ext>
            </a:extLst>
          </p:cNvPr>
          <p:cNvSpPr/>
          <p:nvPr/>
        </p:nvSpPr>
        <p:spPr>
          <a:xfrm>
            <a:off x="0" y="2584580"/>
            <a:ext cx="1679510" cy="1054717"/>
          </a:xfrm>
          <a:custGeom>
            <a:avLst/>
            <a:gdLst>
              <a:gd name="connsiteX0" fmla="*/ 0 w 1679510"/>
              <a:gd name="connsiteY0" fmla="*/ 1026367 h 1054717"/>
              <a:gd name="connsiteX1" fmla="*/ 559837 w 1679510"/>
              <a:gd name="connsiteY1" fmla="*/ 1007706 h 1054717"/>
              <a:gd name="connsiteX2" fmla="*/ 690465 w 1679510"/>
              <a:gd name="connsiteY2" fmla="*/ 587828 h 1054717"/>
              <a:gd name="connsiteX3" fmla="*/ 1222310 w 1679510"/>
              <a:gd name="connsiteY3" fmla="*/ 569167 h 1054717"/>
              <a:gd name="connsiteX4" fmla="*/ 1679510 w 1679510"/>
              <a:gd name="connsiteY4" fmla="*/ 0 h 1054717"/>
              <a:gd name="connsiteX5" fmla="*/ 1679510 w 1679510"/>
              <a:gd name="connsiteY5" fmla="*/ 0 h 1054717"/>
              <a:gd name="connsiteX6" fmla="*/ 1679510 w 1679510"/>
              <a:gd name="connsiteY6" fmla="*/ 0 h 105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9510" h="1054717">
                <a:moveTo>
                  <a:pt x="0" y="1026367"/>
                </a:moveTo>
                <a:cubicBezTo>
                  <a:pt x="222380" y="1053581"/>
                  <a:pt x="444760" y="1080796"/>
                  <a:pt x="559837" y="1007706"/>
                </a:cubicBezTo>
                <a:cubicBezTo>
                  <a:pt x="674915" y="934616"/>
                  <a:pt x="580053" y="660918"/>
                  <a:pt x="690465" y="587828"/>
                </a:cubicBezTo>
                <a:cubicBezTo>
                  <a:pt x="800877" y="514738"/>
                  <a:pt x="1057469" y="667138"/>
                  <a:pt x="1222310" y="569167"/>
                </a:cubicBezTo>
                <a:cubicBezTo>
                  <a:pt x="1387151" y="471196"/>
                  <a:pt x="1679510" y="0"/>
                  <a:pt x="1679510" y="0"/>
                </a:cubicBezTo>
                <a:lnTo>
                  <a:pt x="1679510" y="0"/>
                </a:lnTo>
                <a:lnTo>
                  <a:pt x="167951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57A4BC6-AE85-4CD6-BB7A-165001FC729C}"/>
              </a:ext>
            </a:extLst>
          </p:cNvPr>
          <p:cNvSpPr/>
          <p:nvPr/>
        </p:nvSpPr>
        <p:spPr>
          <a:xfrm>
            <a:off x="1148650" y="3191069"/>
            <a:ext cx="336069" cy="1110343"/>
          </a:xfrm>
          <a:custGeom>
            <a:avLst/>
            <a:gdLst>
              <a:gd name="connsiteX0" fmla="*/ 64330 w 336069"/>
              <a:gd name="connsiteY0" fmla="*/ 0 h 1110343"/>
              <a:gd name="connsiteX1" fmla="*/ 8346 w 336069"/>
              <a:gd name="connsiteY1" fmla="*/ 363894 h 1110343"/>
              <a:gd name="connsiteX2" fmla="*/ 222950 w 336069"/>
              <a:gd name="connsiteY2" fmla="*/ 494523 h 1110343"/>
              <a:gd name="connsiteX3" fmla="*/ 334917 w 336069"/>
              <a:gd name="connsiteY3" fmla="*/ 933062 h 1110343"/>
              <a:gd name="connsiteX4" fmla="*/ 157636 w 336069"/>
              <a:gd name="connsiteY4" fmla="*/ 1110343 h 1110343"/>
              <a:gd name="connsiteX5" fmla="*/ 157636 w 336069"/>
              <a:gd name="connsiteY5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69" h="1110343">
                <a:moveTo>
                  <a:pt x="64330" y="0"/>
                </a:moveTo>
                <a:cubicBezTo>
                  <a:pt x="23119" y="140737"/>
                  <a:pt x="-18091" y="281474"/>
                  <a:pt x="8346" y="363894"/>
                </a:cubicBezTo>
                <a:cubicBezTo>
                  <a:pt x="34783" y="446315"/>
                  <a:pt x="168522" y="399662"/>
                  <a:pt x="222950" y="494523"/>
                </a:cubicBezTo>
                <a:cubicBezTo>
                  <a:pt x="277379" y="589384"/>
                  <a:pt x="345803" y="830425"/>
                  <a:pt x="334917" y="933062"/>
                </a:cubicBezTo>
                <a:cubicBezTo>
                  <a:pt x="324031" y="1035699"/>
                  <a:pt x="157636" y="1110343"/>
                  <a:pt x="157636" y="1110343"/>
                </a:cubicBezTo>
                <a:lnTo>
                  <a:pt x="157636" y="111034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817C683F-DADA-42A3-A706-206EADBCD2F2}"/>
              </a:ext>
            </a:extLst>
          </p:cNvPr>
          <p:cNvSpPr/>
          <p:nvPr/>
        </p:nvSpPr>
        <p:spPr>
          <a:xfrm>
            <a:off x="10487608" y="2073320"/>
            <a:ext cx="1718469" cy="772517"/>
          </a:xfrm>
          <a:custGeom>
            <a:avLst/>
            <a:gdLst>
              <a:gd name="connsiteX0" fmla="*/ 0 w 1718469"/>
              <a:gd name="connsiteY0" fmla="*/ 772517 h 772517"/>
              <a:gd name="connsiteX1" fmla="*/ 83976 w 1718469"/>
              <a:gd name="connsiteY1" fmla="*/ 688541 h 772517"/>
              <a:gd name="connsiteX2" fmla="*/ 149290 w 1718469"/>
              <a:gd name="connsiteY2" fmla="*/ 445945 h 772517"/>
              <a:gd name="connsiteX3" fmla="*/ 755780 w 1718469"/>
              <a:gd name="connsiteY3" fmla="*/ 641888 h 772517"/>
              <a:gd name="connsiteX4" fmla="*/ 961053 w 1718469"/>
              <a:gd name="connsiteY4" fmla="*/ 35398 h 772517"/>
              <a:gd name="connsiteX5" fmla="*/ 1380931 w 1718469"/>
              <a:gd name="connsiteY5" fmla="*/ 82051 h 772517"/>
              <a:gd name="connsiteX6" fmla="*/ 1688841 w 1718469"/>
              <a:gd name="connsiteY6" fmla="*/ 166027 h 772517"/>
              <a:gd name="connsiteX7" fmla="*/ 1688841 w 1718469"/>
              <a:gd name="connsiteY7" fmla="*/ 184688 h 77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8469" h="772517">
                <a:moveTo>
                  <a:pt x="0" y="772517"/>
                </a:moveTo>
                <a:cubicBezTo>
                  <a:pt x="29547" y="757743"/>
                  <a:pt x="59094" y="742970"/>
                  <a:pt x="83976" y="688541"/>
                </a:cubicBezTo>
                <a:cubicBezTo>
                  <a:pt x="108858" y="634112"/>
                  <a:pt x="37323" y="453720"/>
                  <a:pt x="149290" y="445945"/>
                </a:cubicBezTo>
                <a:cubicBezTo>
                  <a:pt x="261257" y="438169"/>
                  <a:pt x="620486" y="710312"/>
                  <a:pt x="755780" y="641888"/>
                </a:cubicBezTo>
                <a:cubicBezTo>
                  <a:pt x="891074" y="573464"/>
                  <a:pt x="856861" y="128704"/>
                  <a:pt x="961053" y="35398"/>
                </a:cubicBezTo>
                <a:cubicBezTo>
                  <a:pt x="1065245" y="-57908"/>
                  <a:pt x="1259633" y="60280"/>
                  <a:pt x="1380931" y="82051"/>
                </a:cubicBezTo>
                <a:cubicBezTo>
                  <a:pt x="1502229" y="103822"/>
                  <a:pt x="1688841" y="166027"/>
                  <a:pt x="1688841" y="166027"/>
                </a:cubicBezTo>
                <a:cubicBezTo>
                  <a:pt x="1740159" y="183133"/>
                  <a:pt x="1714500" y="183910"/>
                  <a:pt x="1688841" y="1846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3B2BB48-77BF-4655-AB3E-5E93366B0131}"/>
              </a:ext>
            </a:extLst>
          </p:cNvPr>
          <p:cNvCxnSpPr/>
          <p:nvPr/>
        </p:nvCxnSpPr>
        <p:spPr>
          <a:xfrm>
            <a:off x="10487608" y="5876586"/>
            <a:ext cx="914400" cy="9144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8D317FB3-9322-4EAB-BF68-326CD63BC1F9}"/>
              </a:ext>
            </a:extLst>
          </p:cNvPr>
          <p:cNvSpPr/>
          <p:nvPr/>
        </p:nvSpPr>
        <p:spPr>
          <a:xfrm>
            <a:off x="6083559" y="5689064"/>
            <a:ext cx="737119" cy="1131614"/>
          </a:xfrm>
          <a:custGeom>
            <a:avLst/>
            <a:gdLst>
              <a:gd name="connsiteX0" fmla="*/ 737119 w 737119"/>
              <a:gd name="connsiteY0" fmla="*/ 217214 h 1131614"/>
              <a:gd name="connsiteX1" fmla="*/ 382555 w 737119"/>
              <a:gd name="connsiteY1" fmla="*/ 2609 h 1131614"/>
              <a:gd name="connsiteX2" fmla="*/ 214604 w 737119"/>
              <a:gd name="connsiteY2" fmla="*/ 347842 h 1131614"/>
              <a:gd name="connsiteX3" fmla="*/ 671804 w 737119"/>
              <a:gd name="connsiteY3" fmla="*/ 646422 h 1131614"/>
              <a:gd name="connsiteX4" fmla="*/ 0 w 737119"/>
              <a:gd name="connsiteY4" fmla="*/ 1131614 h 11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119" h="1131614">
                <a:moveTo>
                  <a:pt x="737119" y="217214"/>
                </a:moveTo>
                <a:cubicBezTo>
                  <a:pt x="603380" y="99026"/>
                  <a:pt x="469641" y="-19162"/>
                  <a:pt x="382555" y="2609"/>
                </a:cubicBezTo>
                <a:cubicBezTo>
                  <a:pt x="295469" y="24380"/>
                  <a:pt x="166396" y="240540"/>
                  <a:pt x="214604" y="347842"/>
                </a:cubicBezTo>
                <a:cubicBezTo>
                  <a:pt x="262812" y="455144"/>
                  <a:pt x="707571" y="515793"/>
                  <a:pt x="671804" y="646422"/>
                </a:cubicBezTo>
                <a:cubicBezTo>
                  <a:pt x="636037" y="777051"/>
                  <a:pt x="318018" y="954332"/>
                  <a:pt x="0" y="11316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A02B8C5-E207-4B1C-9382-B6D809DD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22" y="2596437"/>
            <a:ext cx="43148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{5BBD3545-F57B-423A-A66F-5BA4174153E2}tf66925244</Template>
  <TotalTime>127</TotalTime>
  <Words>337</Words>
  <Application>Microsoft Office PowerPoint</Application>
  <PresentationFormat>Panorámica</PresentationFormat>
  <Paragraphs>22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Georgia Pro Cond Light</vt:lpstr>
      <vt:lpstr>Gill Sans MT</vt:lpstr>
      <vt:lpstr>Open Sans</vt:lpstr>
      <vt:lpstr>Pumpkin Story</vt:lpstr>
      <vt:lpstr>Paquete</vt:lpstr>
      <vt:lpstr>Presentación de power point</vt:lpstr>
      <vt:lpstr>Product Owner </vt:lpstr>
      <vt:lpstr>Scrum Master </vt:lpstr>
      <vt:lpstr>El equipo de desarrollo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 point</dc:title>
  <dc:creator>Omar Lopez Sanchez</dc:creator>
  <cp:lastModifiedBy>Omar Lopez Sanchez</cp:lastModifiedBy>
  <cp:revision>7</cp:revision>
  <dcterms:created xsi:type="dcterms:W3CDTF">2021-04-15T22:56:35Z</dcterms:created>
  <dcterms:modified xsi:type="dcterms:W3CDTF">2021-04-16T14:28:20Z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