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7" r:id="rId4"/>
    <p:sldId id="269" r:id="rId5"/>
    <p:sldId id="258" r:id="rId6"/>
    <p:sldId id="259" r:id="rId7"/>
    <p:sldId id="263" r:id="rId8"/>
    <p:sldId id="260" r:id="rId9"/>
    <p:sldId id="262" r:id="rId10"/>
    <p:sldId id="264" r:id="rId11"/>
    <p:sldId id="265" r:id="rId12"/>
    <p:sldId id="266"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4" autoAdjust="0"/>
    <p:restoredTop sz="95407" autoAdjust="0"/>
  </p:normalViewPr>
  <p:slideViewPr>
    <p:cSldViewPr snapToGrid="0">
      <p:cViewPr>
        <p:scale>
          <a:sx n="90" d="100"/>
          <a:sy n="90" d="100"/>
        </p:scale>
        <p:origin x="97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3A10B-F32A-4137-89CF-2615F1FEA00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1F3789B-57FB-4B85-890A-E3DCEAD72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8A202DF-0414-4910-9948-3E4F5ECAA8F9}"/>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EF42F124-2A8F-4160-9772-572EF01E498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A193528-DEDE-4BE7-A590-F4391081DCE4}"/>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407235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5478A-7BEA-4B21-AB98-D81F9D3B61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F793B71-0E51-4D86-BCF3-6D8CA55EE6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13797ED-9073-4B0F-8455-80C8CBC422FF}"/>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CB6BF133-3610-45CD-84BF-6D11DF4CC96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F0A46B-F5D5-48E5-A933-576ED55573B6}"/>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10514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1C81C9-1904-4C55-B927-CBC79BD80BB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A73ED0-02EE-4A14-B81C-58982F8FE0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2F0BC5-4923-4AC7-80AD-12F1870B198C}"/>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C44970F5-7FCE-4395-8493-97AD0B02021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5F4777-7ACA-4220-830E-709E14DC9300}"/>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407509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2FF99-9C12-40A9-B770-D005BBF50E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80A59D9-CE70-4B67-9EE6-F7F7842C2E5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C071C22-BA59-4DA8-AC4E-0748F69EEA8D}"/>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1B3E7E0A-FE24-4BEE-850F-AA77C491DA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F73F067-AD92-4CC7-9F47-F0198B52ADD5}"/>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76609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53EB8-4B0D-4B1E-B18E-13C80FB954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131F0FA-9D9B-45F3-AE59-F87769A40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B199CC7-537D-406D-80EF-53824CB860F5}"/>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CB97585A-2CFF-4E7F-9B7E-FD02BF89AA6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BE7D0AD-D802-4E6B-8C86-3B1991ED9653}"/>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99151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DE083-9422-4886-A817-086DE95EA80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E33939D-6CCF-4EC0-8B83-EDDAFABFF9E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060C402-0C65-4BB9-8A90-E0484B7EBA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662E145-3E1B-4A75-9EAE-54C0A23217C7}"/>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6" name="Marcador de pie de página 5">
            <a:extLst>
              <a:ext uri="{FF2B5EF4-FFF2-40B4-BE49-F238E27FC236}">
                <a16:creationId xmlns:a16="http://schemas.microsoft.com/office/drawing/2014/main" id="{0CC5090F-001B-4007-8F9E-4E8682C5A8D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6B1C3AB-9712-4270-98B3-754879EA5E6B}"/>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145852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41713-2083-430A-8049-55BE6786D32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6DC5A36-5FA7-4330-AA4E-C47D4B487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BE0177-E469-4F24-8DDB-7E9AEA3E9FA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9B76289-EC87-4EA6-9F31-E828A8A2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722DD6-49B2-41C8-AE03-E6DB23CE5AE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EFB3852-199E-4784-9351-0EAF4A39A1F6}"/>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8" name="Marcador de pie de página 7">
            <a:extLst>
              <a:ext uri="{FF2B5EF4-FFF2-40B4-BE49-F238E27FC236}">
                <a16:creationId xmlns:a16="http://schemas.microsoft.com/office/drawing/2014/main" id="{73A09408-FFA5-4D44-87F6-656E40BDE6C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725A77F-2217-4D48-BB99-A70D530DAD61}"/>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306384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F2199-C40A-4A0D-96A7-7C2F5096C0A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FA27968-A636-444E-A2C6-918B3751FFE6}"/>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4" name="Marcador de pie de página 3">
            <a:extLst>
              <a:ext uri="{FF2B5EF4-FFF2-40B4-BE49-F238E27FC236}">
                <a16:creationId xmlns:a16="http://schemas.microsoft.com/office/drawing/2014/main" id="{F4A8EDE3-484A-4891-9D41-7B395728CAC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9CDDEA8-CA61-421E-A675-02BB27E08FA5}"/>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377192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89E4E3-F6C8-490C-BA6A-59971E4AC5C1}"/>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3" name="Marcador de pie de página 2">
            <a:extLst>
              <a:ext uri="{FF2B5EF4-FFF2-40B4-BE49-F238E27FC236}">
                <a16:creationId xmlns:a16="http://schemas.microsoft.com/office/drawing/2014/main" id="{38C866B4-B4C0-4B8F-A6E5-598E5E2647A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78CC34B-BFB2-4B2A-BC26-0984670A46DD}"/>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350518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B7A89-FC11-48C7-AB20-2281AF92C3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4252E44-534A-436F-9583-1FE4F699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6C95D9D-6A83-4726-8BEE-442A9F599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D26032-D7AB-4636-A6E4-D524DAFB9735}"/>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6" name="Marcador de pie de página 5">
            <a:extLst>
              <a:ext uri="{FF2B5EF4-FFF2-40B4-BE49-F238E27FC236}">
                <a16:creationId xmlns:a16="http://schemas.microsoft.com/office/drawing/2014/main" id="{CD18FC29-B8D0-44E2-B963-F3EDDCCB19D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AD2ABCA-2155-48F4-BBF4-BD097E5314F9}"/>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286277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6B6F1-76A9-4EAD-9A5E-29E0C284B9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33ECA14-1A6B-41CB-90EA-F0C73C107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F3163B4-6F27-4351-90DF-45CEFDB7E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DB4F16-436C-4324-9A16-5700E1570227}"/>
              </a:ext>
            </a:extLst>
          </p:cNvPr>
          <p:cNvSpPr>
            <a:spLocks noGrp="1"/>
          </p:cNvSpPr>
          <p:nvPr>
            <p:ph type="dt" sz="half" idx="10"/>
          </p:nvPr>
        </p:nvSpPr>
        <p:spPr/>
        <p:txBody>
          <a:bodyPr/>
          <a:lstStyle/>
          <a:p>
            <a:fld id="{7C3C9ADD-A057-403E-A8C3-F459C6A67C3B}" type="datetimeFigureOut">
              <a:rPr lang="es-MX" smtClean="0"/>
              <a:t>15/04/2021</a:t>
            </a:fld>
            <a:endParaRPr lang="es-MX"/>
          </a:p>
        </p:txBody>
      </p:sp>
      <p:sp>
        <p:nvSpPr>
          <p:cNvPr id="6" name="Marcador de pie de página 5">
            <a:extLst>
              <a:ext uri="{FF2B5EF4-FFF2-40B4-BE49-F238E27FC236}">
                <a16:creationId xmlns:a16="http://schemas.microsoft.com/office/drawing/2014/main" id="{E897BCD3-8F03-4FDF-BE4A-EED62DDAE18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FFBCF3E-920B-4E5D-A5B6-7CF22ACB5C8C}"/>
              </a:ext>
            </a:extLst>
          </p:cNvPr>
          <p:cNvSpPr>
            <a:spLocks noGrp="1"/>
          </p:cNvSpPr>
          <p:nvPr>
            <p:ph type="sldNum" sz="quarter" idx="12"/>
          </p:nvPr>
        </p:nvSpPr>
        <p:spPr/>
        <p:txBody>
          <a:bodyPr/>
          <a:lstStyle/>
          <a:p>
            <a:fld id="{DDAE12A7-1EEE-424F-AA6F-FCB308910B0E}" type="slidenum">
              <a:rPr lang="es-MX" smtClean="0"/>
              <a:t>‹Nº›</a:t>
            </a:fld>
            <a:endParaRPr lang="es-MX"/>
          </a:p>
        </p:txBody>
      </p:sp>
    </p:spTree>
    <p:extLst>
      <p:ext uri="{BB962C8B-B14F-4D97-AF65-F5344CB8AC3E}">
        <p14:creationId xmlns:p14="http://schemas.microsoft.com/office/powerpoint/2010/main" val="414956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08EBBF2-9A5C-442A-8276-A0FBD8CC9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222004D-BB9E-49EF-888A-0256C02B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823EA1E-D540-4F6C-800F-D0E0CAD9E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C9ADD-A057-403E-A8C3-F459C6A67C3B}" type="datetimeFigureOut">
              <a:rPr lang="es-MX" smtClean="0"/>
              <a:t>15/04/2021</a:t>
            </a:fld>
            <a:endParaRPr lang="es-MX"/>
          </a:p>
        </p:txBody>
      </p:sp>
      <p:sp>
        <p:nvSpPr>
          <p:cNvPr id="5" name="Marcador de pie de página 4">
            <a:extLst>
              <a:ext uri="{FF2B5EF4-FFF2-40B4-BE49-F238E27FC236}">
                <a16:creationId xmlns:a16="http://schemas.microsoft.com/office/drawing/2014/main" id="{E42568D4-698D-49A6-BA93-D875E61A1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B3010FD-00E1-4150-9F15-C21A9B316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E12A7-1EEE-424F-AA6F-FCB308910B0E}" type="slidenum">
              <a:rPr lang="es-MX" smtClean="0"/>
              <a:t>‹Nº›</a:t>
            </a:fld>
            <a:endParaRPr lang="es-MX"/>
          </a:p>
        </p:txBody>
      </p:sp>
    </p:spTree>
    <p:extLst>
      <p:ext uri="{BB962C8B-B14F-4D97-AF65-F5344CB8AC3E}">
        <p14:creationId xmlns:p14="http://schemas.microsoft.com/office/powerpoint/2010/main" val="296530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economipedia.com/definiciones/poblacion-estadistica.html" TargetMode="External"/><Relationship Id="rId7" Type="http://schemas.openxmlformats.org/officeDocument/2006/relationships/image" Target="../media/image12.png"/><Relationship Id="rId2" Type="http://schemas.openxmlformats.org/officeDocument/2006/relationships/hyperlink" Target="https://economipedia.com/definiciones/muestra-estadistica.html" TargetMode="Externa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economipedia.com/definiciones/variable-estadistica.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conomipedia.com/definiciones/frecuencia-absoluta.html" TargetMode="External"/><Relationship Id="rId7" Type="http://schemas.microsoft.com/office/2007/relationships/hdphoto" Target="../media/hdphoto1.wdp"/><Relationship Id="rId2" Type="http://schemas.openxmlformats.org/officeDocument/2006/relationships/hyperlink" Target="https://economipedia.com/definiciones/estadistica.html"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economipedia.com/definiciones/muestra-estadistica.html" TargetMode="External"/><Relationship Id="rId4" Type="http://schemas.openxmlformats.org/officeDocument/2006/relationships/hyperlink" Target="https://economipedia.com/definiciones/poblacion-estadistica.html"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economipedia.com/definiciones/frecuencia-absoluta.html" TargetMode="External"/><Relationship Id="rId2" Type="http://schemas.openxmlformats.org/officeDocument/2006/relationships/hyperlink" Target="https://economipedia.com/definiciones/muestra.html"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cono&#10;&#10;Descripción generada automáticamente">
            <a:extLst>
              <a:ext uri="{FF2B5EF4-FFF2-40B4-BE49-F238E27FC236}">
                <a16:creationId xmlns:a16="http://schemas.microsoft.com/office/drawing/2014/main" id="{C7FC900E-8B0E-40CD-AAC2-0432ADBECEB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64718" y="-2664718"/>
            <a:ext cx="6862564" cy="12192000"/>
          </a:xfrm>
          <a:prstGeom prst="rect">
            <a:avLst/>
          </a:prstGeom>
        </p:spPr>
      </p:pic>
      <p:sp>
        <p:nvSpPr>
          <p:cNvPr id="11" name="CuadroTexto 10">
            <a:extLst>
              <a:ext uri="{FF2B5EF4-FFF2-40B4-BE49-F238E27FC236}">
                <a16:creationId xmlns:a16="http://schemas.microsoft.com/office/drawing/2014/main" id="{4ECDD909-B966-46CE-8703-1F8A68121969}"/>
              </a:ext>
            </a:extLst>
          </p:cNvPr>
          <p:cNvSpPr txBox="1"/>
          <p:nvPr/>
        </p:nvSpPr>
        <p:spPr>
          <a:xfrm>
            <a:off x="130098" y="471930"/>
            <a:ext cx="11931804" cy="4339650"/>
          </a:xfrm>
          <a:prstGeom prst="rect">
            <a:avLst/>
          </a:prstGeom>
          <a:noFill/>
        </p:spPr>
        <p:txBody>
          <a:bodyPr wrap="square" rtlCol="0">
            <a:spAutoFit/>
          </a:bodyPr>
          <a:lstStyle/>
          <a:p>
            <a:pPr algn="ctr"/>
            <a:r>
              <a:rPr lang="es-419" sz="13800" dirty="0">
                <a:ln w="57150">
                  <a:solidFill>
                    <a:schemeClr val="bg1">
                      <a:lumMod val="50000"/>
                    </a:schemeClr>
                  </a:solidFill>
                </a:ln>
                <a:solidFill>
                  <a:schemeClr val="bg1"/>
                </a:solidFill>
                <a:latin typeface="Better Together" panose="02000506000000020004" pitchFamily="2" charset="0"/>
              </a:rPr>
              <a:t>ACTIVIDAD TRANSVERSAL</a:t>
            </a:r>
          </a:p>
        </p:txBody>
      </p:sp>
      <p:sp>
        <p:nvSpPr>
          <p:cNvPr id="2" name="CuadroTexto 1">
            <a:extLst>
              <a:ext uri="{FF2B5EF4-FFF2-40B4-BE49-F238E27FC236}">
                <a16:creationId xmlns:a16="http://schemas.microsoft.com/office/drawing/2014/main" id="{CBD70E85-08CE-4297-9704-6481DAC97554}"/>
              </a:ext>
            </a:extLst>
          </p:cNvPr>
          <p:cNvSpPr txBox="1"/>
          <p:nvPr/>
        </p:nvSpPr>
        <p:spPr>
          <a:xfrm>
            <a:off x="3085171" y="4670192"/>
            <a:ext cx="6021657" cy="1846659"/>
          </a:xfrm>
          <a:prstGeom prst="rect">
            <a:avLst/>
          </a:prstGeom>
          <a:noFill/>
        </p:spPr>
        <p:txBody>
          <a:bodyPr wrap="square" rtlCol="0">
            <a:spAutoFit/>
          </a:bodyPr>
          <a:lstStyle/>
          <a:p>
            <a:pPr algn="ctr"/>
            <a:r>
              <a:rPr lang="es-MX" sz="2400" dirty="0">
                <a:latin typeface="Cooper Black" panose="0208090404030B020404" pitchFamily="18" charset="0"/>
              </a:rPr>
              <a:t>LOS POLOS :</a:t>
            </a:r>
          </a:p>
          <a:p>
            <a:pPr algn="ctr"/>
            <a:r>
              <a:rPr lang="es-MX" dirty="0">
                <a:latin typeface="Cooper Black" panose="0208090404030B020404" pitchFamily="18" charset="0"/>
              </a:rPr>
              <a:t>HERNANDEZ </a:t>
            </a:r>
            <a:r>
              <a:rPr lang="es-MX" dirty="0" err="1">
                <a:latin typeface="Cooper Black" panose="0208090404030B020404" pitchFamily="18" charset="0"/>
              </a:rPr>
              <a:t>HERNANDEZ</a:t>
            </a:r>
            <a:r>
              <a:rPr lang="es-MX" dirty="0">
                <a:latin typeface="Cooper Black" panose="0208090404030B020404" pitchFamily="18" charset="0"/>
              </a:rPr>
              <a:t> WENDI</a:t>
            </a:r>
          </a:p>
          <a:p>
            <a:pPr algn="ctr"/>
            <a:r>
              <a:rPr lang="es-MX" dirty="0">
                <a:latin typeface="Cooper Black" panose="0208090404030B020404" pitchFamily="18" charset="0"/>
              </a:rPr>
              <a:t>CALDERON EMETERIO ANGELA</a:t>
            </a:r>
          </a:p>
          <a:p>
            <a:pPr algn="ctr"/>
            <a:r>
              <a:rPr lang="es-MX" dirty="0">
                <a:latin typeface="Cooper Black" panose="0208090404030B020404" pitchFamily="18" charset="0"/>
              </a:rPr>
              <a:t>LOPEZ SANCHEZ OMAR</a:t>
            </a:r>
          </a:p>
          <a:p>
            <a:pPr algn="ctr"/>
            <a:r>
              <a:rPr lang="es-MX" dirty="0">
                <a:latin typeface="Cooper Black" panose="0208090404030B020404" pitchFamily="18" charset="0"/>
              </a:rPr>
              <a:t>MARTINEZ PEREYRA JESUS EMANUEL</a:t>
            </a:r>
          </a:p>
          <a:p>
            <a:pPr algn="ctr"/>
            <a:r>
              <a:rPr lang="es-MX" dirty="0">
                <a:latin typeface="Cooper Black" panose="0208090404030B020404" pitchFamily="18" charset="0"/>
              </a:rPr>
              <a:t>TORRES HERNANDEZ DIEGO</a:t>
            </a:r>
            <a:endParaRPr lang="es-AR" dirty="0">
              <a:latin typeface="Cooper Black" panose="0208090404030B020404" pitchFamily="18" charset="0"/>
            </a:endParaRPr>
          </a:p>
        </p:txBody>
      </p:sp>
    </p:spTree>
    <p:extLst>
      <p:ext uri="{BB962C8B-B14F-4D97-AF65-F5344CB8AC3E}">
        <p14:creationId xmlns:p14="http://schemas.microsoft.com/office/powerpoint/2010/main" val="400186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A0FB4C-4477-47F4-A72B-531D056DAE2D}"/>
              </a:ext>
            </a:extLst>
          </p:cNvPr>
          <p:cNvSpPr/>
          <p:nvPr/>
        </p:nvSpPr>
        <p:spPr>
          <a:xfrm>
            <a:off x="3346174" y="0"/>
            <a:ext cx="54996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5A32E32F-E691-4217-A7DE-7D863EDB8C08}"/>
              </a:ext>
            </a:extLst>
          </p:cNvPr>
          <p:cNvSpPr txBox="1"/>
          <p:nvPr/>
        </p:nvSpPr>
        <p:spPr>
          <a:xfrm>
            <a:off x="1170878" y="0"/>
            <a:ext cx="7449014" cy="1323439"/>
          </a:xfrm>
          <a:prstGeom prst="rect">
            <a:avLst/>
          </a:prstGeom>
          <a:noFill/>
        </p:spPr>
        <p:txBody>
          <a:bodyPr wrap="square" rtlCol="0">
            <a:spAutoFit/>
          </a:bodyPr>
          <a:lstStyle/>
          <a:p>
            <a:r>
              <a:rPr lang="es-419" sz="8000" dirty="0">
                <a:solidFill>
                  <a:schemeClr val="tx1">
                    <a:lumMod val="50000"/>
                    <a:lumOff val="50000"/>
                  </a:schemeClr>
                </a:solidFill>
                <a:latin typeface="Cheria" panose="02000500000000000000" pitchFamily="2" charset="0"/>
              </a:rPr>
              <a:t>HISTOGRAMA</a:t>
            </a:r>
            <a:endParaRPr lang="es-MX" sz="8000" dirty="0">
              <a:solidFill>
                <a:schemeClr val="tx1">
                  <a:lumMod val="50000"/>
                  <a:lumOff val="50000"/>
                </a:schemeClr>
              </a:solidFill>
              <a:latin typeface="Cheria" panose="02000500000000000000" pitchFamily="2" charset="0"/>
            </a:endParaRPr>
          </a:p>
        </p:txBody>
      </p:sp>
      <p:sp>
        <p:nvSpPr>
          <p:cNvPr id="6" name="CuadroTexto 5">
            <a:extLst>
              <a:ext uri="{FF2B5EF4-FFF2-40B4-BE49-F238E27FC236}">
                <a16:creationId xmlns:a16="http://schemas.microsoft.com/office/drawing/2014/main" id="{4A1B9E13-3AFA-4839-807C-62B7FE976F51}"/>
              </a:ext>
            </a:extLst>
          </p:cNvPr>
          <p:cNvSpPr txBox="1"/>
          <p:nvPr/>
        </p:nvSpPr>
        <p:spPr>
          <a:xfrm>
            <a:off x="349890" y="1442711"/>
            <a:ext cx="11570764" cy="2739211"/>
          </a:xfrm>
          <a:prstGeom prst="rect">
            <a:avLst/>
          </a:prstGeom>
          <a:noFill/>
        </p:spPr>
        <p:txBody>
          <a:bodyPr wrap="square" rtlCol="0">
            <a:spAutoFit/>
          </a:bodyPr>
          <a:lstStyle/>
          <a:p>
            <a:r>
              <a:rPr lang="es-MX" sz="2000" dirty="0">
                <a:latin typeface="Century Gothic" panose="020B0502020202020204" pitchFamily="34" charset="0"/>
              </a:rPr>
              <a:t>El histograma es la representación gráfica de un grupo de datos estadísticos. Estos, agrupados en intervalos numéricos o en función de valores absolutos.</a:t>
            </a:r>
          </a:p>
          <a:p>
            <a:r>
              <a:rPr lang="es-MX" sz="2000" dirty="0">
                <a:latin typeface="Century Gothic" panose="020B0502020202020204" pitchFamily="34" charset="0"/>
              </a:rPr>
              <a:t>El histograma es entonces un gráfico que permite mostrar cómo se distribuyen los datos de una </a:t>
            </a:r>
            <a:r>
              <a:rPr lang="es-MX" sz="2000" dirty="0">
                <a:latin typeface="Century Gothic" panose="020B0502020202020204" pitchFamily="34" charset="0"/>
                <a:hlinkClick r:id="rId2">
                  <a:extLst>
                    <a:ext uri="{A12FA001-AC4F-418D-AE19-62706E023703}">
                      <ahyp:hlinkClr xmlns:ahyp="http://schemas.microsoft.com/office/drawing/2018/hyperlinkcolor" val="tx"/>
                    </a:ext>
                  </a:extLst>
                </a:hlinkClick>
              </a:rPr>
              <a:t>muestra estadística</a:t>
            </a:r>
            <a:r>
              <a:rPr lang="es-MX" sz="2000" dirty="0">
                <a:latin typeface="Century Gothic" panose="020B0502020202020204" pitchFamily="34" charset="0"/>
              </a:rPr>
              <a:t> o de una </a:t>
            </a:r>
            <a:r>
              <a:rPr lang="es-MX" sz="2000" dirty="0">
                <a:latin typeface="Century Gothic" panose="020B0502020202020204" pitchFamily="34" charset="0"/>
                <a:hlinkClick r:id="rId3">
                  <a:extLst>
                    <a:ext uri="{A12FA001-AC4F-418D-AE19-62706E023703}">
                      <ahyp:hlinkClr xmlns:ahyp="http://schemas.microsoft.com/office/drawing/2018/hyperlinkcolor" val="tx"/>
                    </a:ext>
                  </a:extLst>
                </a:hlinkClick>
              </a:rPr>
              <a:t>población</a:t>
            </a:r>
            <a:r>
              <a:rPr lang="es-MX" sz="2000" dirty="0">
                <a:latin typeface="Century Gothic" panose="020B0502020202020204" pitchFamily="34" charset="0"/>
              </a:rPr>
              <a:t>. Esto, respecto a alguna variable numérica.</a:t>
            </a:r>
          </a:p>
          <a:p>
            <a:r>
              <a:rPr lang="es-MX" sz="2000" dirty="0">
                <a:latin typeface="Century Gothic" panose="020B0502020202020204" pitchFamily="34" charset="0"/>
              </a:rPr>
              <a:t>En el histograma se suelen usar barras, cuya altura dependerá de la frecuencia de los datos, que corresponde al eje Y. En tanto, en el eje X podemos observar la </a:t>
            </a:r>
            <a:r>
              <a:rPr lang="es-MX" sz="2000" dirty="0">
                <a:latin typeface="Century Gothic" panose="020B0502020202020204" pitchFamily="34" charset="0"/>
                <a:hlinkClick r:id="rId4">
                  <a:extLst>
                    <a:ext uri="{A12FA001-AC4F-418D-AE19-62706E023703}">
                      <ahyp:hlinkClr xmlns:ahyp="http://schemas.microsoft.com/office/drawing/2018/hyperlinkcolor" val="tx"/>
                    </a:ext>
                  </a:extLst>
                </a:hlinkClick>
              </a:rPr>
              <a:t>variable</a:t>
            </a:r>
            <a:r>
              <a:rPr lang="es-MX" sz="2000" dirty="0">
                <a:latin typeface="Century Gothic" panose="020B0502020202020204" pitchFamily="34" charset="0"/>
              </a:rPr>
              <a:t> de estudio</a:t>
            </a:r>
          </a:p>
          <a:p>
            <a:endParaRPr lang="es-MX" sz="3200" dirty="0">
              <a:latin typeface="Abylandia Letter Oficial" panose="02000503000000000000" pitchFamily="2" charset="0"/>
            </a:endParaRPr>
          </a:p>
        </p:txBody>
      </p:sp>
      <p:pic>
        <p:nvPicPr>
          <p:cNvPr id="7" name="Imagen 6">
            <a:extLst>
              <a:ext uri="{FF2B5EF4-FFF2-40B4-BE49-F238E27FC236}">
                <a16:creationId xmlns:a16="http://schemas.microsoft.com/office/drawing/2014/main" id="{74339861-B185-41D3-976D-FC4CE52FEED5}"/>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28261" y="4338222"/>
            <a:ext cx="7284817" cy="2519777"/>
          </a:xfrm>
          <a:prstGeom prst="rect">
            <a:avLst/>
          </a:prstGeom>
        </p:spPr>
      </p:pic>
      <p:pic>
        <p:nvPicPr>
          <p:cNvPr id="8" name="Imagen 7">
            <a:extLst>
              <a:ext uri="{FF2B5EF4-FFF2-40B4-BE49-F238E27FC236}">
                <a16:creationId xmlns:a16="http://schemas.microsoft.com/office/drawing/2014/main" id="{B16866BB-A703-48E0-9426-A9CBDF111D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6556" y="3709965"/>
            <a:ext cx="4079884" cy="3267307"/>
          </a:xfrm>
          <a:prstGeom prst="rect">
            <a:avLst/>
          </a:prstGeom>
        </p:spPr>
      </p:pic>
    </p:spTree>
    <p:extLst>
      <p:ext uri="{BB962C8B-B14F-4D97-AF65-F5344CB8AC3E}">
        <p14:creationId xmlns:p14="http://schemas.microsoft.com/office/powerpoint/2010/main" val="116566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E44DF38B-A4F8-4DD8-8A4B-A928750C6C6C}"/>
              </a:ext>
            </a:extLst>
          </p:cNvPr>
          <p:cNvSpPr/>
          <p:nvPr/>
        </p:nvSpPr>
        <p:spPr>
          <a:xfrm>
            <a:off x="2528356" y="203729"/>
            <a:ext cx="7967365" cy="6450541"/>
          </a:xfrm>
          <a:custGeom>
            <a:avLst/>
            <a:gdLst>
              <a:gd name="connsiteX0" fmla="*/ 1618472 w 6639339"/>
              <a:gd name="connsiteY0" fmla="*/ 6004888 h 5526157"/>
              <a:gd name="connsiteX1" fmla="*/ 1434860 w 6639339"/>
              <a:gd name="connsiteY1" fmla="*/ 5037609 h 5526157"/>
              <a:gd name="connsiteX2" fmla="*/ 721082 w 6639339"/>
              <a:gd name="connsiteY2" fmla="*/ 1043636 h 5526157"/>
              <a:gd name="connsiteX3" fmla="*/ 4631743 w 6639339"/>
              <a:gd name="connsiteY3" fmla="*/ 224977 h 5526157"/>
              <a:gd name="connsiteX4" fmla="*/ 6329174 w 6639339"/>
              <a:gd name="connsiteY4" fmla="*/ 3929270 h 5526157"/>
              <a:gd name="connsiteX5" fmla="*/ 2595796 w 6639339"/>
              <a:gd name="connsiteY5" fmla="*/ 5459667 h 5526157"/>
              <a:gd name="connsiteX6" fmla="*/ 1618472 w 6639339"/>
              <a:gd name="connsiteY6" fmla="*/ 6004888 h 5526157"/>
              <a:gd name="connsiteX0" fmla="*/ 1618723 w 6210138"/>
              <a:gd name="connsiteY0" fmla="*/ 5986120 h 5986120"/>
              <a:gd name="connsiteX1" fmla="*/ 1435111 w 6210138"/>
              <a:gd name="connsiteY1" fmla="*/ 5018841 h 5986120"/>
              <a:gd name="connsiteX2" fmla="*/ 721333 w 6210138"/>
              <a:gd name="connsiteY2" fmla="*/ 1024868 h 5986120"/>
              <a:gd name="connsiteX3" fmla="*/ 4631994 w 6210138"/>
              <a:gd name="connsiteY3" fmla="*/ 206209 h 5986120"/>
              <a:gd name="connsiteX4" fmla="*/ 5958364 w 6210138"/>
              <a:gd name="connsiteY4" fmla="*/ 3724971 h 5986120"/>
              <a:gd name="connsiteX5" fmla="*/ 2596047 w 6210138"/>
              <a:gd name="connsiteY5" fmla="*/ 5440899 h 5986120"/>
              <a:gd name="connsiteX6" fmla="*/ 1618723 w 6210138"/>
              <a:gd name="connsiteY6" fmla="*/ 5986120 h 5986120"/>
              <a:gd name="connsiteX0" fmla="*/ 1364624 w 5947764"/>
              <a:gd name="connsiteY0" fmla="*/ 5928147 h 5928147"/>
              <a:gd name="connsiteX1" fmla="*/ 1181012 w 5947764"/>
              <a:gd name="connsiteY1" fmla="*/ 4960868 h 5928147"/>
              <a:gd name="connsiteX2" fmla="*/ 904555 w 5947764"/>
              <a:gd name="connsiteY2" fmla="*/ 1192182 h 5928147"/>
              <a:gd name="connsiteX3" fmla="*/ 4377895 w 5947764"/>
              <a:gd name="connsiteY3" fmla="*/ 148236 h 5928147"/>
              <a:gd name="connsiteX4" fmla="*/ 5704265 w 5947764"/>
              <a:gd name="connsiteY4" fmla="*/ 3666998 h 5928147"/>
              <a:gd name="connsiteX5" fmla="*/ 2341948 w 5947764"/>
              <a:gd name="connsiteY5" fmla="*/ 5382926 h 5928147"/>
              <a:gd name="connsiteX6" fmla="*/ 1364624 w 5947764"/>
              <a:gd name="connsiteY6" fmla="*/ 5928147 h 5928147"/>
              <a:gd name="connsiteX0" fmla="*/ 1481508 w 6068603"/>
              <a:gd name="connsiteY0" fmla="*/ 5967197 h 5967197"/>
              <a:gd name="connsiteX1" fmla="*/ 1297896 w 6068603"/>
              <a:gd name="connsiteY1" fmla="*/ 4999918 h 5967197"/>
              <a:gd name="connsiteX2" fmla="*/ 809405 w 6068603"/>
              <a:gd name="connsiteY2" fmla="*/ 1072206 h 5967197"/>
              <a:gd name="connsiteX3" fmla="*/ 4494779 w 6068603"/>
              <a:gd name="connsiteY3" fmla="*/ 187286 h 5967197"/>
              <a:gd name="connsiteX4" fmla="*/ 5821149 w 6068603"/>
              <a:gd name="connsiteY4" fmla="*/ 3706048 h 5967197"/>
              <a:gd name="connsiteX5" fmla="*/ 2458832 w 6068603"/>
              <a:gd name="connsiteY5" fmla="*/ 5421976 h 5967197"/>
              <a:gd name="connsiteX6" fmla="*/ 1481508 w 6068603"/>
              <a:gd name="connsiteY6" fmla="*/ 5967197 h 5967197"/>
              <a:gd name="connsiteX0" fmla="*/ 1245005 w 5890061"/>
              <a:gd name="connsiteY0" fmla="*/ 5916737 h 5916737"/>
              <a:gd name="connsiteX1" fmla="*/ 1061393 w 5890061"/>
              <a:gd name="connsiteY1" fmla="*/ 4949458 h 5916737"/>
              <a:gd name="connsiteX2" fmla="*/ 572902 w 5890061"/>
              <a:gd name="connsiteY2" fmla="*/ 1021746 h 5916737"/>
              <a:gd name="connsiteX3" fmla="*/ 4642589 w 5890061"/>
              <a:gd name="connsiteY3" fmla="*/ 163330 h 5916737"/>
              <a:gd name="connsiteX4" fmla="*/ 5584646 w 5890061"/>
              <a:gd name="connsiteY4" fmla="*/ 3655588 h 5916737"/>
              <a:gd name="connsiteX5" fmla="*/ 2222329 w 5890061"/>
              <a:gd name="connsiteY5" fmla="*/ 5371516 h 5916737"/>
              <a:gd name="connsiteX6" fmla="*/ 1245005 w 5890061"/>
              <a:gd name="connsiteY6" fmla="*/ 5916737 h 5916737"/>
              <a:gd name="connsiteX0" fmla="*/ 1235116 w 5853439"/>
              <a:gd name="connsiteY0" fmla="*/ 5595927 h 5595927"/>
              <a:gd name="connsiteX1" fmla="*/ 1051504 w 5853439"/>
              <a:gd name="connsiteY1" fmla="*/ 4628648 h 5595927"/>
              <a:gd name="connsiteX2" fmla="*/ 563013 w 5853439"/>
              <a:gd name="connsiteY2" fmla="*/ 700936 h 5595927"/>
              <a:gd name="connsiteX3" fmla="*/ 4473674 w 5853439"/>
              <a:gd name="connsiteY3" fmla="*/ 240085 h 5595927"/>
              <a:gd name="connsiteX4" fmla="*/ 5574757 w 5853439"/>
              <a:gd name="connsiteY4" fmla="*/ 3334778 h 5595927"/>
              <a:gd name="connsiteX5" fmla="*/ 2212440 w 5853439"/>
              <a:gd name="connsiteY5" fmla="*/ 5050706 h 5595927"/>
              <a:gd name="connsiteX6" fmla="*/ 1235116 w 5853439"/>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274251 w 5915250"/>
              <a:gd name="connsiteY5" fmla="*/ 5050706 h 5595927"/>
              <a:gd name="connsiteX6" fmla="*/ 1296927 w 5915250"/>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340512 w 5915250"/>
              <a:gd name="connsiteY5" fmla="*/ 5236236 h 5595927"/>
              <a:gd name="connsiteX6" fmla="*/ 1296927 w 5915250"/>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287503 w 5915250"/>
              <a:gd name="connsiteY5" fmla="*/ 4878427 h 5595927"/>
              <a:gd name="connsiteX6" fmla="*/ 1296927 w 5915250"/>
              <a:gd name="connsiteY6" fmla="*/ 5595927 h 5595927"/>
              <a:gd name="connsiteX0" fmla="*/ 1292235 w 5898740"/>
              <a:gd name="connsiteY0" fmla="*/ 5974234 h 5974234"/>
              <a:gd name="connsiteX1" fmla="*/ 1002606 w 5898740"/>
              <a:gd name="connsiteY1" fmla="*/ 5006955 h 5974234"/>
              <a:gd name="connsiteX2" fmla="*/ 620132 w 5898740"/>
              <a:gd name="connsiteY2" fmla="*/ 1079243 h 5974234"/>
              <a:gd name="connsiteX3" fmla="*/ 4451280 w 5898740"/>
              <a:gd name="connsiteY3" fmla="*/ 154566 h 5974234"/>
              <a:gd name="connsiteX4" fmla="*/ 5631876 w 5898740"/>
              <a:gd name="connsiteY4" fmla="*/ 3713085 h 5974234"/>
              <a:gd name="connsiteX5" fmla="*/ 2282811 w 5898740"/>
              <a:gd name="connsiteY5" fmla="*/ 5256734 h 5974234"/>
              <a:gd name="connsiteX6" fmla="*/ 1292235 w 5898740"/>
              <a:gd name="connsiteY6" fmla="*/ 5974234 h 5974234"/>
              <a:gd name="connsiteX0" fmla="*/ 1292235 w 6182902"/>
              <a:gd name="connsiteY0" fmla="*/ 5992753 h 5992753"/>
              <a:gd name="connsiteX1" fmla="*/ 1002606 w 6182902"/>
              <a:gd name="connsiteY1" fmla="*/ 5025474 h 5992753"/>
              <a:gd name="connsiteX2" fmla="*/ 620132 w 6182902"/>
              <a:gd name="connsiteY2" fmla="*/ 1097762 h 5992753"/>
              <a:gd name="connsiteX3" fmla="*/ 4451280 w 6182902"/>
              <a:gd name="connsiteY3" fmla="*/ 173085 h 5992753"/>
              <a:gd name="connsiteX4" fmla="*/ 5949929 w 6182902"/>
              <a:gd name="connsiteY4" fmla="*/ 3996647 h 5992753"/>
              <a:gd name="connsiteX5" fmla="*/ 2282811 w 6182902"/>
              <a:gd name="connsiteY5" fmla="*/ 5275253 h 5992753"/>
              <a:gd name="connsiteX6" fmla="*/ 1292235 w 6182902"/>
              <a:gd name="connsiteY6" fmla="*/ 5992753 h 5992753"/>
              <a:gd name="connsiteX0" fmla="*/ 1369490 w 6262878"/>
              <a:gd name="connsiteY0" fmla="*/ 6008246 h 6008246"/>
              <a:gd name="connsiteX1" fmla="*/ 1079861 w 6262878"/>
              <a:gd name="connsiteY1" fmla="*/ 5040967 h 6008246"/>
              <a:gd name="connsiteX2" fmla="*/ 538361 w 6262878"/>
              <a:gd name="connsiteY2" fmla="*/ 1046994 h 6008246"/>
              <a:gd name="connsiteX3" fmla="*/ 4528535 w 6262878"/>
              <a:gd name="connsiteY3" fmla="*/ 188578 h 6008246"/>
              <a:gd name="connsiteX4" fmla="*/ 6027184 w 6262878"/>
              <a:gd name="connsiteY4" fmla="*/ 4012140 h 6008246"/>
              <a:gd name="connsiteX5" fmla="*/ 2360066 w 6262878"/>
              <a:gd name="connsiteY5" fmla="*/ 5290746 h 6008246"/>
              <a:gd name="connsiteX6" fmla="*/ 1369490 w 6262878"/>
              <a:gd name="connsiteY6" fmla="*/ 6008246 h 600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2878" h="6008246">
                <a:moveTo>
                  <a:pt x="1369490" y="6008246"/>
                </a:moveTo>
                <a:lnTo>
                  <a:pt x="1079861" y="5040967"/>
                </a:lnTo>
                <a:cubicBezTo>
                  <a:pt x="-502325" y="4132665"/>
                  <a:pt x="-36418" y="1855725"/>
                  <a:pt x="538361" y="1046994"/>
                </a:cubicBezTo>
                <a:cubicBezTo>
                  <a:pt x="1113140" y="238263"/>
                  <a:pt x="3613731" y="-305613"/>
                  <a:pt x="4528535" y="188578"/>
                </a:cubicBezTo>
                <a:cubicBezTo>
                  <a:pt x="5443339" y="682769"/>
                  <a:pt x="6817123" y="2599876"/>
                  <a:pt x="6027184" y="4012140"/>
                </a:cubicBezTo>
                <a:cubicBezTo>
                  <a:pt x="5369032" y="5188792"/>
                  <a:pt x="3881915" y="5573766"/>
                  <a:pt x="2360066" y="5290746"/>
                </a:cubicBezTo>
                <a:lnTo>
                  <a:pt x="1369490" y="6008246"/>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D1685CBF-0801-47B4-8B3E-35A5E73066EF}"/>
              </a:ext>
            </a:extLst>
          </p:cNvPr>
          <p:cNvSpPr txBox="1"/>
          <p:nvPr/>
        </p:nvSpPr>
        <p:spPr>
          <a:xfrm>
            <a:off x="3088888" y="1512461"/>
            <a:ext cx="7406833" cy="2000548"/>
          </a:xfrm>
          <a:prstGeom prst="rect">
            <a:avLst/>
          </a:prstGeom>
          <a:noFill/>
        </p:spPr>
        <p:txBody>
          <a:bodyPr wrap="square" rtlCol="0">
            <a:spAutoFit/>
          </a:bodyPr>
          <a:lstStyle/>
          <a:p>
            <a:r>
              <a:rPr lang="es-MX" sz="2000" dirty="0">
                <a:latin typeface="Century Gothic" panose="020B0502020202020204" pitchFamily="34" charset="0"/>
              </a:rPr>
              <a:t>Polígono de frecuencia es el nombre que recibe una clase de gráfico que se crea a partir de un histograma de frecuencia. Estos histogramas emplean columnas verticales para reflejar frecuencias): el polígono de frecuencia es realizado uniendo los puntos de mayor altura de estas columnas</a:t>
            </a:r>
            <a:r>
              <a:rPr lang="es-MX" sz="2400" dirty="0"/>
              <a:t>.</a:t>
            </a:r>
            <a:endParaRPr lang="es-MX" sz="2400" dirty="0">
              <a:latin typeface="Abylandia Letter Oficial" panose="02000503000000000000" pitchFamily="2" charset="0"/>
            </a:endParaRPr>
          </a:p>
        </p:txBody>
      </p:sp>
      <p:sp>
        <p:nvSpPr>
          <p:cNvPr id="4" name="CuadroTexto 3">
            <a:extLst>
              <a:ext uri="{FF2B5EF4-FFF2-40B4-BE49-F238E27FC236}">
                <a16:creationId xmlns:a16="http://schemas.microsoft.com/office/drawing/2014/main" id="{39E018D6-50EE-47F1-8E4C-2EC263B897FB}"/>
              </a:ext>
            </a:extLst>
          </p:cNvPr>
          <p:cNvSpPr txBox="1"/>
          <p:nvPr/>
        </p:nvSpPr>
        <p:spPr>
          <a:xfrm>
            <a:off x="146824" y="0"/>
            <a:ext cx="11898351" cy="1323439"/>
          </a:xfrm>
          <a:prstGeom prst="rect">
            <a:avLst/>
          </a:prstGeom>
          <a:noFill/>
        </p:spPr>
        <p:txBody>
          <a:bodyPr wrap="square" rtlCol="0">
            <a:spAutoFit/>
          </a:bodyPr>
          <a:lstStyle/>
          <a:p>
            <a:r>
              <a:rPr lang="es-419" sz="8000" dirty="0">
                <a:solidFill>
                  <a:schemeClr val="tx1">
                    <a:lumMod val="50000"/>
                    <a:lumOff val="50000"/>
                  </a:schemeClr>
                </a:solidFill>
                <a:latin typeface="Cheria" panose="02000500000000000000" pitchFamily="2" charset="0"/>
              </a:rPr>
              <a:t>POLIGONO DE FRECUENCIA</a:t>
            </a:r>
            <a:endParaRPr lang="es-MX" sz="8000" dirty="0">
              <a:solidFill>
                <a:schemeClr val="tx1">
                  <a:lumMod val="50000"/>
                  <a:lumOff val="50000"/>
                </a:schemeClr>
              </a:solidFill>
              <a:latin typeface="Cheria" panose="02000500000000000000" pitchFamily="2" charset="0"/>
            </a:endParaRPr>
          </a:p>
        </p:txBody>
      </p:sp>
      <p:pic>
        <p:nvPicPr>
          <p:cNvPr id="2050" name="Picture 2" descr="Polígono de frecuencias">
            <a:extLst>
              <a:ext uri="{FF2B5EF4-FFF2-40B4-BE49-F238E27FC236}">
                <a16:creationId xmlns:a16="http://schemas.microsoft.com/office/drawing/2014/main" id="{B43CC21D-3D14-425A-A4C7-DDBF6F4AA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1434" y="3428999"/>
            <a:ext cx="5630107" cy="300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1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agrama de flujo: terminador 8">
            <a:extLst>
              <a:ext uri="{FF2B5EF4-FFF2-40B4-BE49-F238E27FC236}">
                <a16:creationId xmlns:a16="http://schemas.microsoft.com/office/drawing/2014/main" id="{A985B72D-8980-4840-B9FA-C1ECC2A59FE0}"/>
              </a:ext>
            </a:extLst>
          </p:cNvPr>
          <p:cNvSpPr/>
          <p:nvPr/>
        </p:nvSpPr>
        <p:spPr>
          <a:xfrm>
            <a:off x="3468029" y="113712"/>
            <a:ext cx="6657278" cy="878747"/>
          </a:xfrm>
          <a:prstGeom prst="flowChartTermina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solidFill>
                  <a:schemeClr val="bg1"/>
                </a:solidFill>
                <a:latin typeface="Cheria" panose="02000500000000000000" pitchFamily="2" charset="0"/>
              </a:rPr>
              <a:t>TABLA DE LOS 10 ESTADOS</a:t>
            </a:r>
          </a:p>
        </p:txBody>
      </p:sp>
      <p:graphicFrame>
        <p:nvGraphicFramePr>
          <p:cNvPr id="10" name="Tabla 10">
            <a:extLst>
              <a:ext uri="{FF2B5EF4-FFF2-40B4-BE49-F238E27FC236}">
                <a16:creationId xmlns:a16="http://schemas.microsoft.com/office/drawing/2014/main" id="{6B3EB7EA-B216-4A33-9265-370FF37CCD79}"/>
              </a:ext>
            </a:extLst>
          </p:cNvPr>
          <p:cNvGraphicFramePr>
            <a:graphicFrameLocks noGrp="1"/>
          </p:cNvGraphicFramePr>
          <p:nvPr>
            <p:extLst>
              <p:ext uri="{D42A27DB-BD31-4B8C-83A1-F6EECF244321}">
                <p14:modId xmlns:p14="http://schemas.microsoft.com/office/powerpoint/2010/main" val="4004159611"/>
              </p:ext>
            </p:extLst>
          </p:nvPr>
        </p:nvGraphicFramePr>
        <p:xfrm>
          <a:off x="3133343" y="1135447"/>
          <a:ext cx="3334259" cy="4993640"/>
        </p:xfrm>
        <a:graphic>
          <a:graphicData uri="http://schemas.openxmlformats.org/drawingml/2006/table">
            <a:tbl>
              <a:tblPr firstRow="1" bandRow="1">
                <a:tableStyleId>{F5AB1C69-6EDB-4FF4-983F-18BD219EF322}</a:tableStyleId>
              </a:tblPr>
              <a:tblGrid>
                <a:gridCol w="1499618">
                  <a:extLst>
                    <a:ext uri="{9D8B030D-6E8A-4147-A177-3AD203B41FA5}">
                      <a16:colId xmlns:a16="http://schemas.microsoft.com/office/drawing/2014/main" val="3617332837"/>
                    </a:ext>
                  </a:extLst>
                </a:gridCol>
                <a:gridCol w="1834641">
                  <a:extLst>
                    <a:ext uri="{9D8B030D-6E8A-4147-A177-3AD203B41FA5}">
                      <a16:colId xmlns:a16="http://schemas.microsoft.com/office/drawing/2014/main" val="2928947728"/>
                    </a:ext>
                  </a:extLst>
                </a:gridCol>
              </a:tblGrid>
              <a:tr h="370840">
                <a:tc>
                  <a:txBody>
                    <a:bodyPr/>
                    <a:lstStyle/>
                    <a:p>
                      <a:pPr algn="ctr"/>
                      <a:r>
                        <a:rPr lang="es-MX" dirty="0"/>
                        <a:t>ESTADO</a:t>
                      </a:r>
                      <a:endParaRPr lang="es-AR" dirty="0"/>
                    </a:p>
                  </a:txBody>
                  <a:tcPr/>
                </a:tc>
                <a:tc>
                  <a:txBody>
                    <a:bodyPr/>
                    <a:lstStyle/>
                    <a:p>
                      <a:pPr algn="ctr"/>
                      <a:r>
                        <a:rPr lang="es-MX" dirty="0"/>
                        <a:t>NO. DE CONTAGIOS DIARIOS</a:t>
                      </a:r>
                      <a:endParaRPr lang="es-AR" dirty="0"/>
                    </a:p>
                  </a:txBody>
                  <a:tcPr/>
                </a:tc>
                <a:extLst>
                  <a:ext uri="{0D108BD9-81ED-4DB2-BD59-A6C34878D82A}">
                    <a16:rowId xmlns:a16="http://schemas.microsoft.com/office/drawing/2014/main" val="3776232883"/>
                  </a:ext>
                </a:extLst>
              </a:tr>
              <a:tr h="370840">
                <a:tc>
                  <a:txBody>
                    <a:bodyPr/>
                    <a:lstStyle/>
                    <a:p>
                      <a:pPr algn="ctr"/>
                      <a:r>
                        <a:rPr lang="es-MX" dirty="0"/>
                        <a:t>CDM</a:t>
                      </a:r>
                      <a:endParaRPr lang="es-AR" dirty="0"/>
                    </a:p>
                  </a:txBody>
                  <a:tcPr/>
                </a:tc>
                <a:tc>
                  <a:txBody>
                    <a:bodyPr/>
                    <a:lstStyle/>
                    <a:p>
                      <a:pPr algn="ctr"/>
                      <a:r>
                        <a:rPr lang="es-MX" dirty="0"/>
                        <a:t>297.345</a:t>
                      </a:r>
                      <a:endParaRPr lang="es-AR" dirty="0"/>
                    </a:p>
                  </a:txBody>
                  <a:tcPr/>
                </a:tc>
                <a:extLst>
                  <a:ext uri="{0D108BD9-81ED-4DB2-BD59-A6C34878D82A}">
                    <a16:rowId xmlns:a16="http://schemas.microsoft.com/office/drawing/2014/main" val="2700556271"/>
                  </a:ext>
                </a:extLst>
              </a:tr>
              <a:tr h="370840">
                <a:tc>
                  <a:txBody>
                    <a:bodyPr/>
                    <a:lstStyle/>
                    <a:p>
                      <a:pPr algn="ctr"/>
                      <a:r>
                        <a:rPr lang="es-MX" dirty="0"/>
                        <a:t>EDOMX</a:t>
                      </a:r>
                      <a:endParaRPr lang="es-AR" dirty="0"/>
                    </a:p>
                  </a:txBody>
                  <a:tcPr/>
                </a:tc>
                <a:tc>
                  <a:txBody>
                    <a:bodyPr/>
                    <a:lstStyle/>
                    <a:p>
                      <a:pPr algn="ctr"/>
                      <a:r>
                        <a:rPr lang="es-MX" dirty="0"/>
                        <a:t>135.837</a:t>
                      </a:r>
                      <a:endParaRPr lang="es-AR" dirty="0"/>
                    </a:p>
                  </a:txBody>
                  <a:tcPr/>
                </a:tc>
                <a:extLst>
                  <a:ext uri="{0D108BD9-81ED-4DB2-BD59-A6C34878D82A}">
                    <a16:rowId xmlns:a16="http://schemas.microsoft.com/office/drawing/2014/main" val="331870924"/>
                  </a:ext>
                </a:extLst>
              </a:tr>
              <a:tr h="370840">
                <a:tc>
                  <a:txBody>
                    <a:bodyPr/>
                    <a:lstStyle/>
                    <a:p>
                      <a:pPr algn="ctr"/>
                      <a:r>
                        <a:rPr lang="es-MX" dirty="0"/>
                        <a:t>NL</a:t>
                      </a:r>
                      <a:endParaRPr lang="es-AR" dirty="0"/>
                    </a:p>
                  </a:txBody>
                  <a:tcPr/>
                </a:tc>
                <a:tc>
                  <a:txBody>
                    <a:bodyPr/>
                    <a:lstStyle/>
                    <a:p>
                      <a:pPr algn="ctr"/>
                      <a:r>
                        <a:rPr lang="es-MX" dirty="0"/>
                        <a:t>78.362</a:t>
                      </a:r>
                      <a:endParaRPr lang="es-AR" dirty="0"/>
                    </a:p>
                  </a:txBody>
                  <a:tcPr/>
                </a:tc>
                <a:extLst>
                  <a:ext uri="{0D108BD9-81ED-4DB2-BD59-A6C34878D82A}">
                    <a16:rowId xmlns:a16="http://schemas.microsoft.com/office/drawing/2014/main" val="1474375191"/>
                  </a:ext>
                </a:extLst>
              </a:tr>
              <a:tr h="370840">
                <a:tc>
                  <a:txBody>
                    <a:bodyPr/>
                    <a:lstStyle/>
                    <a:p>
                      <a:pPr algn="ctr"/>
                      <a:r>
                        <a:rPr lang="es-MX" dirty="0"/>
                        <a:t>GUANAJUATO</a:t>
                      </a:r>
                      <a:endParaRPr lang="es-AR" dirty="0"/>
                    </a:p>
                  </a:txBody>
                  <a:tcPr/>
                </a:tc>
                <a:tc>
                  <a:txBody>
                    <a:bodyPr/>
                    <a:lstStyle/>
                    <a:p>
                      <a:pPr algn="ctr"/>
                      <a:r>
                        <a:rPr lang="es-MX" dirty="0"/>
                        <a:t>77.557</a:t>
                      </a:r>
                      <a:endParaRPr lang="es-AR" dirty="0"/>
                    </a:p>
                  </a:txBody>
                  <a:tcPr/>
                </a:tc>
                <a:extLst>
                  <a:ext uri="{0D108BD9-81ED-4DB2-BD59-A6C34878D82A}">
                    <a16:rowId xmlns:a16="http://schemas.microsoft.com/office/drawing/2014/main" val="1985047222"/>
                  </a:ext>
                </a:extLst>
              </a:tr>
              <a:tr h="370840">
                <a:tc>
                  <a:txBody>
                    <a:bodyPr/>
                    <a:lstStyle/>
                    <a:p>
                      <a:pPr algn="ctr"/>
                      <a:r>
                        <a:rPr lang="es-MX" dirty="0"/>
                        <a:t>SONORA</a:t>
                      </a:r>
                      <a:endParaRPr lang="es-AR" dirty="0"/>
                    </a:p>
                  </a:txBody>
                  <a:tcPr/>
                </a:tc>
                <a:tc>
                  <a:txBody>
                    <a:bodyPr/>
                    <a:lstStyle/>
                    <a:p>
                      <a:pPr algn="ctr"/>
                      <a:r>
                        <a:rPr lang="es-MX" dirty="0"/>
                        <a:t>49.063</a:t>
                      </a:r>
                      <a:endParaRPr lang="es-AR" dirty="0"/>
                    </a:p>
                  </a:txBody>
                  <a:tcPr/>
                </a:tc>
                <a:extLst>
                  <a:ext uri="{0D108BD9-81ED-4DB2-BD59-A6C34878D82A}">
                    <a16:rowId xmlns:a16="http://schemas.microsoft.com/office/drawing/2014/main" val="942435138"/>
                  </a:ext>
                </a:extLst>
              </a:tr>
              <a:tr h="370840">
                <a:tc>
                  <a:txBody>
                    <a:bodyPr/>
                    <a:lstStyle/>
                    <a:p>
                      <a:pPr algn="ctr"/>
                      <a:r>
                        <a:rPr lang="es-MX" dirty="0"/>
                        <a:t>JALISCO</a:t>
                      </a:r>
                      <a:endParaRPr lang="es-AR" dirty="0"/>
                    </a:p>
                  </a:txBody>
                  <a:tcPr/>
                </a:tc>
                <a:tc>
                  <a:txBody>
                    <a:bodyPr/>
                    <a:lstStyle/>
                    <a:p>
                      <a:pPr algn="ctr"/>
                      <a:r>
                        <a:rPr lang="es-MX" dirty="0"/>
                        <a:t>48.726</a:t>
                      </a:r>
                      <a:endParaRPr lang="es-AR" dirty="0"/>
                    </a:p>
                  </a:txBody>
                  <a:tcPr/>
                </a:tc>
                <a:extLst>
                  <a:ext uri="{0D108BD9-81ED-4DB2-BD59-A6C34878D82A}">
                    <a16:rowId xmlns:a16="http://schemas.microsoft.com/office/drawing/2014/main" val="3281116804"/>
                  </a:ext>
                </a:extLst>
              </a:tr>
              <a:tr h="370840">
                <a:tc>
                  <a:txBody>
                    <a:bodyPr/>
                    <a:lstStyle/>
                    <a:p>
                      <a:pPr algn="ctr"/>
                      <a:r>
                        <a:rPr lang="es-MX" dirty="0"/>
                        <a:t>COAHUILA</a:t>
                      </a:r>
                      <a:endParaRPr lang="es-AR" dirty="0"/>
                    </a:p>
                  </a:txBody>
                  <a:tcPr/>
                </a:tc>
                <a:tc>
                  <a:txBody>
                    <a:bodyPr/>
                    <a:lstStyle/>
                    <a:p>
                      <a:pPr algn="ctr"/>
                      <a:r>
                        <a:rPr lang="es-MX" dirty="0"/>
                        <a:t>47.132</a:t>
                      </a:r>
                      <a:endParaRPr lang="es-AR" dirty="0"/>
                    </a:p>
                  </a:txBody>
                  <a:tcPr/>
                </a:tc>
                <a:extLst>
                  <a:ext uri="{0D108BD9-81ED-4DB2-BD59-A6C34878D82A}">
                    <a16:rowId xmlns:a16="http://schemas.microsoft.com/office/drawing/2014/main" val="1223200728"/>
                  </a:ext>
                </a:extLst>
              </a:tr>
              <a:tr h="370840">
                <a:tc>
                  <a:txBody>
                    <a:bodyPr/>
                    <a:lstStyle/>
                    <a:p>
                      <a:pPr algn="ctr"/>
                      <a:r>
                        <a:rPr lang="es-MX" dirty="0"/>
                        <a:t>PUEBLA</a:t>
                      </a:r>
                      <a:endParaRPr lang="es-AR" dirty="0"/>
                    </a:p>
                  </a:txBody>
                  <a:tcPr/>
                </a:tc>
                <a:tc>
                  <a:txBody>
                    <a:bodyPr/>
                    <a:lstStyle/>
                    <a:p>
                      <a:pPr algn="ctr"/>
                      <a:r>
                        <a:rPr lang="es-MX" dirty="0"/>
                        <a:t>44.549</a:t>
                      </a:r>
                      <a:endParaRPr lang="es-AR" dirty="0"/>
                    </a:p>
                  </a:txBody>
                  <a:tcPr/>
                </a:tc>
                <a:extLst>
                  <a:ext uri="{0D108BD9-81ED-4DB2-BD59-A6C34878D82A}">
                    <a16:rowId xmlns:a16="http://schemas.microsoft.com/office/drawing/2014/main" val="2097221044"/>
                  </a:ext>
                </a:extLst>
              </a:tr>
              <a:tr h="370840">
                <a:tc>
                  <a:txBody>
                    <a:bodyPr/>
                    <a:lstStyle/>
                    <a:p>
                      <a:pPr algn="ctr"/>
                      <a:r>
                        <a:rPr lang="es-MX" dirty="0"/>
                        <a:t>VERACRUZ</a:t>
                      </a:r>
                      <a:endParaRPr lang="es-AR" dirty="0"/>
                    </a:p>
                  </a:txBody>
                  <a:tcPr/>
                </a:tc>
                <a:tc>
                  <a:txBody>
                    <a:bodyPr/>
                    <a:lstStyle/>
                    <a:p>
                      <a:pPr algn="ctr"/>
                      <a:r>
                        <a:rPr lang="es-MX" dirty="0"/>
                        <a:t>42.156</a:t>
                      </a:r>
                      <a:endParaRPr lang="es-AR" dirty="0"/>
                    </a:p>
                  </a:txBody>
                  <a:tcPr/>
                </a:tc>
                <a:extLst>
                  <a:ext uri="{0D108BD9-81ED-4DB2-BD59-A6C34878D82A}">
                    <a16:rowId xmlns:a16="http://schemas.microsoft.com/office/drawing/2014/main" val="3396258620"/>
                  </a:ext>
                </a:extLst>
              </a:tr>
              <a:tr h="370840">
                <a:tc>
                  <a:txBody>
                    <a:bodyPr/>
                    <a:lstStyle/>
                    <a:p>
                      <a:pPr algn="ctr"/>
                      <a:r>
                        <a:rPr lang="es-MX" dirty="0"/>
                        <a:t>TABASCO</a:t>
                      </a:r>
                      <a:endParaRPr lang="es-AR" dirty="0"/>
                    </a:p>
                  </a:txBody>
                  <a:tcPr/>
                </a:tc>
                <a:tc>
                  <a:txBody>
                    <a:bodyPr/>
                    <a:lstStyle/>
                    <a:p>
                      <a:pPr algn="ctr"/>
                      <a:r>
                        <a:rPr lang="es-MX" dirty="0"/>
                        <a:t>42.112</a:t>
                      </a:r>
                      <a:endParaRPr lang="es-AR" dirty="0"/>
                    </a:p>
                  </a:txBody>
                  <a:tcPr/>
                </a:tc>
                <a:extLst>
                  <a:ext uri="{0D108BD9-81ED-4DB2-BD59-A6C34878D82A}">
                    <a16:rowId xmlns:a16="http://schemas.microsoft.com/office/drawing/2014/main" val="2792969151"/>
                  </a:ext>
                </a:extLst>
              </a:tr>
              <a:tr h="370840">
                <a:tc>
                  <a:txBody>
                    <a:bodyPr/>
                    <a:lstStyle/>
                    <a:p>
                      <a:pPr algn="ctr"/>
                      <a:r>
                        <a:rPr lang="es-MX" dirty="0">
                          <a:solidFill>
                            <a:srgbClr val="FF0000"/>
                          </a:solidFill>
                        </a:rPr>
                        <a:t>TOTAL:</a:t>
                      </a:r>
                      <a:endParaRPr lang="es-AR" dirty="0">
                        <a:solidFill>
                          <a:srgbClr val="FF0000"/>
                        </a:solidFill>
                      </a:endParaRPr>
                    </a:p>
                  </a:txBody>
                  <a:tcPr/>
                </a:tc>
                <a:tc>
                  <a:txBody>
                    <a:bodyPr/>
                    <a:lstStyle/>
                    <a:p>
                      <a:pPr algn="ctr"/>
                      <a:r>
                        <a:rPr lang="es-MX" dirty="0">
                          <a:solidFill>
                            <a:srgbClr val="FF0000"/>
                          </a:solidFill>
                        </a:rPr>
                        <a:t>862.8</a:t>
                      </a:r>
                      <a:endParaRPr lang="es-AR" dirty="0">
                        <a:solidFill>
                          <a:srgbClr val="FF0000"/>
                        </a:solidFill>
                      </a:endParaRPr>
                    </a:p>
                  </a:txBody>
                  <a:tcPr/>
                </a:tc>
                <a:extLst>
                  <a:ext uri="{0D108BD9-81ED-4DB2-BD59-A6C34878D82A}">
                    <a16:rowId xmlns:a16="http://schemas.microsoft.com/office/drawing/2014/main" val="3764453242"/>
                  </a:ext>
                </a:extLst>
              </a:tr>
            </a:tbl>
          </a:graphicData>
        </a:graphic>
      </p:graphicFrame>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B952CCC2-2CBA-4855-AE57-4282A1D73DFD}"/>
                  </a:ext>
                </a:extLst>
              </p:cNvPr>
              <p:cNvSpPr txBox="1"/>
              <p:nvPr/>
            </p:nvSpPr>
            <p:spPr>
              <a:xfrm>
                <a:off x="6988598" y="3244334"/>
                <a:ext cx="325424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862.8</m:t>
                      </m:r>
                      <m:r>
                        <a:rPr lang="es-MX" b="0" i="1" smtClean="0">
                          <a:latin typeface="Cambria Math" panose="02040503050406030204" pitchFamily="18" charset="0"/>
                          <a:ea typeface="Cambria Math" panose="02040503050406030204" pitchFamily="18" charset="0"/>
                        </a:rPr>
                        <m:t>÷10=86.3</m:t>
                      </m:r>
                    </m:oMath>
                  </m:oMathPara>
                </a14:m>
                <a:endParaRPr lang="es-AR" dirty="0"/>
              </a:p>
            </p:txBody>
          </p:sp>
        </mc:Choice>
        <mc:Fallback>
          <p:sp>
            <p:nvSpPr>
              <p:cNvPr id="11" name="CuadroTexto 10">
                <a:extLst>
                  <a:ext uri="{FF2B5EF4-FFF2-40B4-BE49-F238E27FC236}">
                    <a16:creationId xmlns:a16="http://schemas.microsoft.com/office/drawing/2014/main" id="{B952CCC2-2CBA-4855-AE57-4282A1D73DFD}"/>
                  </a:ext>
                </a:extLst>
              </p:cNvPr>
              <p:cNvSpPr txBox="1">
                <a:spLocks noRot="1" noChangeAspect="1" noMove="1" noResize="1" noEditPoints="1" noAdjustHandles="1" noChangeArrowheads="1" noChangeShapeType="1" noTextEdit="1"/>
              </p:cNvSpPr>
              <p:nvPr/>
            </p:nvSpPr>
            <p:spPr>
              <a:xfrm>
                <a:off x="6988598" y="3244334"/>
                <a:ext cx="3254244" cy="369332"/>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52980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cono&#10;&#10;Descripción generada automáticamente">
            <a:extLst>
              <a:ext uri="{FF2B5EF4-FFF2-40B4-BE49-F238E27FC236}">
                <a16:creationId xmlns:a16="http://schemas.microsoft.com/office/drawing/2014/main" id="{C7FC900E-8B0E-40CD-AAC2-0432ADBECEB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64718" y="-2664718"/>
            <a:ext cx="6862564" cy="12192000"/>
          </a:xfrm>
          <a:prstGeom prst="rect">
            <a:avLst/>
          </a:prstGeom>
        </p:spPr>
      </p:pic>
      <p:sp>
        <p:nvSpPr>
          <p:cNvPr id="11" name="CuadroTexto 10">
            <a:extLst>
              <a:ext uri="{FF2B5EF4-FFF2-40B4-BE49-F238E27FC236}">
                <a16:creationId xmlns:a16="http://schemas.microsoft.com/office/drawing/2014/main" id="{4ECDD909-B966-46CE-8703-1F8A68121969}"/>
              </a:ext>
            </a:extLst>
          </p:cNvPr>
          <p:cNvSpPr txBox="1"/>
          <p:nvPr/>
        </p:nvSpPr>
        <p:spPr>
          <a:xfrm>
            <a:off x="260196" y="753744"/>
            <a:ext cx="11931804" cy="2800767"/>
          </a:xfrm>
          <a:prstGeom prst="rect">
            <a:avLst/>
          </a:prstGeom>
          <a:noFill/>
        </p:spPr>
        <p:txBody>
          <a:bodyPr wrap="square" rtlCol="0">
            <a:spAutoFit/>
          </a:bodyPr>
          <a:lstStyle/>
          <a:p>
            <a:pPr algn="ctr"/>
            <a:r>
              <a:rPr lang="es-419" sz="8800" dirty="0">
                <a:ln w="57150">
                  <a:solidFill>
                    <a:schemeClr val="bg1">
                      <a:lumMod val="50000"/>
                    </a:schemeClr>
                  </a:solidFill>
                </a:ln>
                <a:solidFill>
                  <a:schemeClr val="bg1"/>
                </a:solidFill>
                <a:latin typeface="DK Millefeuille" pitchFamily="50" charset="0"/>
              </a:rPr>
              <a:t>ANTECEDENTES Y DATOS DEL COVID-19 </a:t>
            </a:r>
          </a:p>
        </p:txBody>
      </p:sp>
      <p:sp>
        <p:nvSpPr>
          <p:cNvPr id="12" name="CuadroTexto 11">
            <a:extLst>
              <a:ext uri="{FF2B5EF4-FFF2-40B4-BE49-F238E27FC236}">
                <a16:creationId xmlns:a16="http://schemas.microsoft.com/office/drawing/2014/main" id="{114A05F9-8463-4830-8F2B-BF11E91548ED}"/>
              </a:ext>
            </a:extLst>
          </p:cNvPr>
          <p:cNvSpPr txBox="1"/>
          <p:nvPr/>
        </p:nvSpPr>
        <p:spPr>
          <a:xfrm>
            <a:off x="2872778" y="3786128"/>
            <a:ext cx="7300331" cy="1200329"/>
          </a:xfrm>
          <a:prstGeom prst="rect">
            <a:avLst/>
          </a:prstGeom>
          <a:noFill/>
        </p:spPr>
        <p:txBody>
          <a:bodyPr wrap="square" rtlCol="0">
            <a:spAutoFit/>
          </a:bodyPr>
          <a:lstStyle/>
          <a:p>
            <a:r>
              <a:rPr lang="es-419" sz="7200" dirty="0">
                <a:solidFill>
                  <a:schemeClr val="bg2">
                    <a:lumMod val="25000"/>
                  </a:schemeClr>
                </a:solidFill>
                <a:latin typeface="Better Together" panose="02000506000000020004" pitchFamily="2" charset="0"/>
              </a:rPr>
              <a:t>INICIOS DE LA PANDEMIA</a:t>
            </a:r>
            <a:r>
              <a:rPr lang="es-419" sz="2000" dirty="0">
                <a:latin typeface="Better Together" panose="02000506000000020004" pitchFamily="2" charset="0"/>
              </a:rPr>
              <a:t> </a:t>
            </a:r>
            <a:endParaRPr lang="es-MX" sz="2000" dirty="0">
              <a:latin typeface="Better Together" panose="02000506000000020004" pitchFamily="2" charset="0"/>
            </a:endParaRPr>
          </a:p>
        </p:txBody>
      </p:sp>
    </p:spTree>
    <p:extLst>
      <p:ext uri="{BB962C8B-B14F-4D97-AF65-F5344CB8AC3E}">
        <p14:creationId xmlns:p14="http://schemas.microsoft.com/office/powerpoint/2010/main" val="304233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A0FB4C-4477-47F4-A72B-531D056DAE2D}"/>
              </a:ext>
            </a:extLst>
          </p:cNvPr>
          <p:cNvSpPr/>
          <p:nvPr/>
        </p:nvSpPr>
        <p:spPr>
          <a:xfrm>
            <a:off x="3074505" y="0"/>
            <a:ext cx="54996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5A12FD66-8A42-4730-BE26-14CEEF4181AF}"/>
              </a:ext>
            </a:extLst>
          </p:cNvPr>
          <p:cNvSpPr txBox="1"/>
          <p:nvPr/>
        </p:nvSpPr>
        <p:spPr>
          <a:xfrm>
            <a:off x="3074505" y="800075"/>
            <a:ext cx="5611917" cy="4216539"/>
          </a:xfrm>
          <a:prstGeom prst="rect">
            <a:avLst/>
          </a:prstGeom>
          <a:noFill/>
        </p:spPr>
        <p:txBody>
          <a:bodyPr wrap="square" rtlCol="0">
            <a:spAutoFit/>
          </a:bodyPr>
          <a:lstStyle/>
          <a:p>
            <a:r>
              <a:rPr lang="es-MX" sz="2400" b="1" dirty="0">
                <a:latin typeface="Century Gothic" panose="020B0502020202020204" pitchFamily="34" charset="0"/>
              </a:rPr>
              <a:t>Antecedentes y Inicios de la pandemia</a:t>
            </a:r>
          </a:p>
          <a:p>
            <a:r>
              <a:rPr lang="es-MX" sz="2000" dirty="0">
                <a:latin typeface="Century Gothic" panose="020B0502020202020204" pitchFamily="34" charset="0"/>
              </a:rPr>
              <a:t>El primer caso de COVID-19 se detectó en México el 27 de febrero de 2020. El 30 de abril, 64 días después de este primer diagnóstico, el número de pacientes aumentó exponencialmente, alcanzando un total de 19.224 casos confirmados y 1.859 (9,67%) fallecidos. En respuesta a este brote global, resumimos el estado actual del conocimiento sobre COVID-19 en México.</a:t>
            </a:r>
          </a:p>
          <a:p>
            <a:endParaRPr lang="es-MX" sz="2000" dirty="0">
              <a:latin typeface="Abylandia Letter Oficial" panose="02000503000000000000" pitchFamily="2" charset="0"/>
            </a:endParaRPr>
          </a:p>
        </p:txBody>
      </p:sp>
      <p:pic>
        <p:nvPicPr>
          <p:cNvPr id="5" name="Imagen 4">
            <a:extLst>
              <a:ext uri="{FF2B5EF4-FFF2-40B4-BE49-F238E27FC236}">
                <a16:creationId xmlns:a16="http://schemas.microsoft.com/office/drawing/2014/main" id="{E76A1547-69F7-48A7-9EA7-EC0D3887D2C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035827" y="3970174"/>
            <a:ext cx="8348869" cy="2887826"/>
          </a:xfrm>
          <a:prstGeom prst="rect">
            <a:avLst/>
          </a:prstGeom>
        </p:spPr>
      </p:pic>
    </p:spTree>
    <p:extLst>
      <p:ext uri="{BB962C8B-B14F-4D97-AF65-F5344CB8AC3E}">
        <p14:creationId xmlns:p14="http://schemas.microsoft.com/office/powerpoint/2010/main" val="26016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A0FB4C-4477-47F4-A72B-531D056DAE2D}"/>
              </a:ext>
            </a:extLst>
          </p:cNvPr>
          <p:cNvSpPr/>
          <p:nvPr/>
        </p:nvSpPr>
        <p:spPr>
          <a:xfrm>
            <a:off x="3074505" y="0"/>
            <a:ext cx="54996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 name="Imagen 4">
            <a:extLst>
              <a:ext uri="{FF2B5EF4-FFF2-40B4-BE49-F238E27FC236}">
                <a16:creationId xmlns:a16="http://schemas.microsoft.com/office/drawing/2014/main" id="{E76A1547-69F7-48A7-9EA7-EC0D3887D2C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035827" y="3970174"/>
            <a:ext cx="8348869" cy="2887826"/>
          </a:xfrm>
          <a:prstGeom prst="rect">
            <a:avLst/>
          </a:prstGeom>
        </p:spPr>
      </p:pic>
      <p:sp>
        <p:nvSpPr>
          <p:cNvPr id="6" name="CuadroTexto 5">
            <a:extLst>
              <a:ext uri="{FF2B5EF4-FFF2-40B4-BE49-F238E27FC236}">
                <a16:creationId xmlns:a16="http://schemas.microsoft.com/office/drawing/2014/main" id="{AD0CF8AA-8963-4556-9158-232F414CEDC6}"/>
              </a:ext>
            </a:extLst>
          </p:cNvPr>
          <p:cNvSpPr txBox="1"/>
          <p:nvPr/>
        </p:nvSpPr>
        <p:spPr>
          <a:xfrm>
            <a:off x="634685" y="243441"/>
            <a:ext cx="10379292" cy="4708981"/>
          </a:xfrm>
          <a:prstGeom prst="rect">
            <a:avLst/>
          </a:prstGeom>
          <a:noFill/>
        </p:spPr>
        <p:txBody>
          <a:bodyPr wrap="square" rtlCol="0">
            <a:spAutoFit/>
          </a:bodyPr>
          <a:lstStyle/>
          <a:p>
            <a:r>
              <a:rPr lang="es-MX" sz="1400" dirty="0">
                <a:latin typeface="Century Gothic" panose="020B0502020202020204" pitchFamily="34" charset="0"/>
              </a:rPr>
              <a:t>La COVID-19 constituye una emergencia sanitaria mundial. Hasta el 30 de abril de 2020 se han aplicado rigurosos esfuerzos a escala mundial para la contención del virus por medio de la cuarentena obligatoria en algunos países. Hasta el día de hoy, cuatro meses después de la aparición del virus, se tienen en el mundo 3.090.445 casos confirmados por laboratorio de COVID-19 y más de 217.769 personas fallecidas. Por tal motivo, el rápido crecimiento que ha tenido el número de contagios a escala mundial es muy preocupante.</a:t>
            </a:r>
          </a:p>
          <a:p>
            <a:r>
              <a:rPr lang="es-MX" sz="1400" dirty="0">
                <a:latin typeface="Century Gothic" panose="020B0502020202020204" pitchFamily="34" charset="0"/>
              </a:rPr>
              <a:t>El primer caso de COVID-19 se detectó en México el 27 de febrero del 2020. Sesenta y cuatro días después del primer caso diagnosticado, el número de casos aumentó rápidamente, siguiendo una tendencia de crecimiento exponencial. El número total de casos de COVID-19 en México es de 19.224, incluidos 1.859 fallecidos al 30 de abril de 2020.</a:t>
            </a:r>
          </a:p>
          <a:p>
            <a:r>
              <a:rPr lang="es-MX" sz="1400" dirty="0">
                <a:latin typeface="Century Gothic" panose="020B0502020202020204" pitchFamily="34" charset="0"/>
              </a:rPr>
              <a:t>Indudablemente se necesita más investigación para ayudar a definir el mecanismo exacto de transmisión de persona a persona. Es evidente que el potencial pandémico de COVID-19 exige una vigilancia rigurosa y una monitorización continua para rastrear con precisión futuros brotes, así como su evolución, transmisibilidad y patogenicidad del huésped. Los factores antes mencionados son de gran importancia ya que esto podrá definir la tasa real de letalidad, que podría variar en función de diferentes características como: la edad promedio de la población, el género, comorbilidades presentes (que muchas veces varían de un país a otro) y la cantidad de pruebas realizadas a la población. Por esta razón, es importante que la información del virus fluya de nación a nación para poder dimensionar las afectaciones que pueda tener en un futuro este nuevo virus.</a:t>
            </a:r>
          </a:p>
          <a:p>
            <a:r>
              <a:rPr lang="es-MX" sz="1400" dirty="0">
                <a:latin typeface="Century Gothic" panose="020B0502020202020204" pitchFamily="34" charset="0"/>
              </a:rPr>
              <a:t>En respuesta a este brote mundial, resumimos el estado actual del conocimiento en torno a COVID-19 en México hasta el mes de abril de 2020. Esta información tiene valor para comprender la expansión de la enfermedad y el efecto de las medidas de contención.</a:t>
            </a:r>
          </a:p>
          <a:p>
            <a:endParaRPr lang="es-MX" sz="2000" dirty="0">
              <a:latin typeface="Abylandia Letter Oficial" panose="02000503000000000000" pitchFamily="2" charset="0"/>
            </a:endParaRPr>
          </a:p>
        </p:txBody>
      </p:sp>
    </p:spTree>
    <p:extLst>
      <p:ext uri="{BB962C8B-B14F-4D97-AF65-F5344CB8AC3E}">
        <p14:creationId xmlns:p14="http://schemas.microsoft.com/office/powerpoint/2010/main" val="336366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A0FB4C-4477-47F4-A72B-531D056DAE2D}"/>
              </a:ext>
            </a:extLst>
          </p:cNvPr>
          <p:cNvSpPr/>
          <p:nvPr/>
        </p:nvSpPr>
        <p:spPr>
          <a:xfrm>
            <a:off x="3346174" y="0"/>
            <a:ext cx="54996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5A32E32F-E691-4217-A7DE-7D863EDB8C08}"/>
              </a:ext>
            </a:extLst>
          </p:cNvPr>
          <p:cNvSpPr txBox="1"/>
          <p:nvPr/>
        </p:nvSpPr>
        <p:spPr>
          <a:xfrm>
            <a:off x="1789043" y="331306"/>
            <a:ext cx="4399883" cy="1323439"/>
          </a:xfrm>
          <a:prstGeom prst="rect">
            <a:avLst/>
          </a:prstGeom>
          <a:noFill/>
        </p:spPr>
        <p:txBody>
          <a:bodyPr wrap="square" rtlCol="0">
            <a:spAutoFit/>
          </a:bodyPr>
          <a:lstStyle/>
          <a:p>
            <a:r>
              <a:rPr lang="es-419" sz="8000" dirty="0">
                <a:solidFill>
                  <a:schemeClr val="tx1">
                    <a:lumMod val="50000"/>
                    <a:lumOff val="50000"/>
                  </a:schemeClr>
                </a:solidFill>
                <a:latin typeface="Cheria" panose="02000500000000000000" pitchFamily="2" charset="0"/>
              </a:rPr>
              <a:t>MUESTRA</a:t>
            </a:r>
            <a:endParaRPr lang="es-MX" sz="8000" dirty="0">
              <a:solidFill>
                <a:schemeClr val="tx1">
                  <a:lumMod val="50000"/>
                  <a:lumOff val="50000"/>
                </a:schemeClr>
              </a:solidFill>
              <a:latin typeface="Cheria" panose="02000500000000000000" pitchFamily="2" charset="0"/>
            </a:endParaRPr>
          </a:p>
        </p:txBody>
      </p:sp>
      <p:pic>
        <p:nvPicPr>
          <p:cNvPr id="5" name="Imagen 4">
            <a:extLst>
              <a:ext uri="{FF2B5EF4-FFF2-40B4-BE49-F238E27FC236}">
                <a16:creationId xmlns:a16="http://schemas.microsoft.com/office/drawing/2014/main" id="{33C8C25A-39DA-44D4-ADCD-3566CFC85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13" y="1767779"/>
            <a:ext cx="3346174" cy="3322442"/>
          </a:xfrm>
          <a:prstGeom prst="rect">
            <a:avLst/>
          </a:prstGeom>
        </p:spPr>
      </p:pic>
      <p:sp>
        <p:nvSpPr>
          <p:cNvPr id="6" name="CuadroTexto 5">
            <a:extLst>
              <a:ext uri="{FF2B5EF4-FFF2-40B4-BE49-F238E27FC236}">
                <a16:creationId xmlns:a16="http://schemas.microsoft.com/office/drawing/2014/main" id="{4A1B9E13-3AFA-4839-807C-62B7FE976F51}"/>
              </a:ext>
            </a:extLst>
          </p:cNvPr>
          <p:cNvSpPr txBox="1"/>
          <p:nvPr/>
        </p:nvSpPr>
        <p:spPr>
          <a:xfrm>
            <a:off x="646771" y="1442711"/>
            <a:ext cx="10917043" cy="2585323"/>
          </a:xfrm>
          <a:prstGeom prst="rect">
            <a:avLst/>
          </a:prstGeom>
          <a:noFill/>
        </p:spPr>
        <p:txBody>
          <a:bodyPr wrap="square" rtlCol="0">
            <a:spAutoFit/>
          </a:bodyPr>
          <a:lstStyle/>
          <a:p>
            <a:r>
              <a:rPr lang="es-MX" dirty="0">
                <a:latin typeface="Century Gothic" panose="020B0502020202020204" pitchFamily="34" charset="0"/>
              </a:rPr>
              <a:t>Muestra es una porción de la totalidad de un fenómeno, producto o actividad que se considera representativa del total también llamada una muestra representativa.</a:t>
            </a:r>
          </a:p>
          <a:p>
            <a:r>
              <a:rPr lang="es-MX" dirty="0">
                <a:latin typeface="Century Gothic" panose="020B0502020202020204" pitchFamily="34" charset="0"/>
              </a:rPr>
              <a:t>Muestra viene de mostrar siendo que da a conocer a los interesados o públicos objetivos resultados, productos o servicios que ejemplifican o sirve como demostración de un tipo de evento, calidad o la estandarización.</a:t>
            </a:r>
          </a:p>
          <a:p>
            <a:r>
              <a:rPr lang="es-MX" dirty="0">
                <a:latin typeface="Century Gothic" panose="020B0502020202020204" pitchFamily="34" charset="0"/>
              </a:rPr>
              <a:t>En estadísticas, la muestra es una porción extraída mediante métodos específicos que representan los resultados de una totalidad llamada población usando la probabilidad como, por ejemplo, “la muestra estadística de 100 personas que se someten a una encuesta para conocer la satisfacción de un producto”.</a:t>
            </a:r>
          </a:p>
        </p:txBody>
      </p:sp>
      <p:pic>
        <p:nvPicPr>
          <p:cNvPr id="7" name="Imagen 6">
            <a:extLst>
              <a:ext uri="{FF2B5EF4-FFF2-40B4-BE49-F238E27FC236}">
                <a16:creationId xmlns:a16="http://schemas.microsoft.com/office/drawing/2014/main" id="{74339861-B185-41D3-976D-FC4CE52FEED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606825" y="3970174"/>
            <a:ext cx="8348869" cy="2887826"/>
          </a:xfrm>
          <a:prstGeom prst="rect">
            <a:avLst/>
          </a:prstGeom>
        </p:spPr>
      </p:pic>
    </p:spTree>
    <p:extLst>
      <p:ext uri="{BB962C8B-B14F-4D97-AF65-F5344CB8AC3E}">
        <p14:creationId xmlns:p14="http://schemas.microsoft.com/office/powerpoint/2010/main" val="186075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ovalado 1">
            <a:extLst>
              <a:ext uri="{FF2B5EF4-FFF2-40B4-BE49-F238E27FC236}">
                <a16:creationId xmlns:a16="http://schemas.microsoft.com/office/drawing/2014/main" id="{E44DF38B-A4F8-4DD8-8A4B-A928750C6C6C}"/>
              </a:ext>
            </a:extLst>
          </p:cNvPr>
          <p:cNvSpPr/>
          <p:nvPr/>
        </p:nvSpPr>
        <p:spPr>
          <a:xfrm>
            <a:off x="2528356" y="203729"/>
            <a:ext cx="7967365" cy="6450541"/>
          </a:xfrm>
          <a:custGeom>
            <a:avLst/>
            <a:gdLst>
              <a:gd name="connsiteX0" fmla="*/ 1618472 w 6639339"/>
              <a:gd name="connsiteY0" fmla="*/ 6004888 h 5526157"/>
              <a:gd name="connsiteX1" fmla="*/ 1434860 w 6639339"/>
              <a:gd name="connsiteY1" fmla="*/ 5037609 h 5526157"/>
              <a:gd name="connsiteX2" fmla="*/ 721082 w 6639339"/>
              <a:gd name="connsiteY2" fmla="*/ 1043636 h 5526157"/>
              <a:gd name="connsiteX3" fmla="*/ 4631743 w 6639339"/>
              <a:gd name="connsiteY3" fmla="*/ 224977 h 5526157"/>
              <a:gd name="connsiteX4" fmla="*/ 6329174 w 6639339"/>
              <a:gd name="connsiteY4" fmla="*/ 3929270 h 5526157"/>
              <a:gd name="connsiteX5" fmla="*/ 2595796 w 6639339"/>
              <a:gd name="connsiteY5" fmla="*/ 5459667 h 5526157"/>
              <a:gd name="connsiteX6" fmla="*/ 1618472 w 6639339"/>
              <a:gd name="connsiteY6" fmla="*/ 6004888 h 5526157"/>
              <a:gd name="connsiteX0" fmla="*/ 1618723 w 6210138"/>
              <a:gd name="connsiteY0" fmla="*/ 5986120 h 5986120"/>
              <a:gd name="connsiteX1" fmla="*/ 1435111 w 6210138"/>
              <a:gd name="connsiteY1" fmla="*/ 5018841 h 5986120"/>
              <a:gd name="connsiteX2" fmla="*/ 721333 w 6210138"/>
              <a:gd name="connsiteY2" fmla="*/ 1024868 h 5986120"/>
              <a:gd name="connsiteX3" fmla="*/ 4631994 w 6210138"/>
              <a:gd name="connsiteY3" fmla="*/ 206209 h 5986120"/>
              <a:gd name="connsiteX4" fmla="*/ 5958364 w 6210138"/>
              <a:gd name="connsiteY4" fmla="*/ 3724971 h 5986120"/>
              <a:gd name="connsiteX5" fmla="*/ 2596047 w 6210138"/>
              <a:gd name="connsiteY5" fmla="*/ 5440899 h 5986120"/>
              <a:gd name="connsiteX6" fmla="*/ 1618723 w 6210138"/>
              <a:gd name="connsiteY6" fmla="*/ 5986120 h 5986120"/>
              <a:gd name="connsiteX0" fmla="*/ 1364624 w 5947764"/>
              <a:gd name="connsiteY0" fmla="*/ 5928147 h 5928147"/>
              <a:gd name="connsiteX1" fmla="*/ 1181012 w 5947764"/>
              <a:gd name="connsiteY1" fmla="*/ 4960868 h 5928147"/>
              <a:gd name="connsiteX2" fmla="*/ 904555 w 5947764"/>
              <a:gd name="connsiteY2" fmla="*/ 1192182 h 5928147"/>
              <a:gd name="connsiteX3" fmla="*/ 4377895 w 5947764"/>
              <a:gd name="connsiteY3" fmla="*/ 148236 h 5928147"/>
              <a:gd name="connsiteX4" fmla="*/ 5704265 w 5947764"/>
              <a:gd name="connsiteY4" fmla="*/ 3666998 h 5928147"/>
              <a:gd name="connsiteX5" fmla="*/ 2341948 w 5947764"/>
              <a:gd name="connsiteY5" fmla="*/ 5382926 h 5928147"/>
              <a:gd name="connsiteX6" fmla="*/ 1364624 w 5947764"/>
              <a:gd name="connsiteY6" fmla="*/ 5928147 h 5928147"/>
              <a:gd name="connsiteX0" fmla="*/ 1481508 w 6068603"/>
              <a:gd name="connsiteY0" fmla="*/ 5967197 h 5967197"/>
              <a:gd name="connsiteX1" fmla="*/ 1297896 w 6068603"/>
              <a:gd name="connsiteY1" fmla="*/ 4999918 h 5967197"/>
              <a:gd name="connsiteX2" fmla="*/ 809405 w 6068603"/>
              <a:gd name="connsiteY2" fmla="*/ 1072206 h 5967197"/>
              <a:gd name="connsiteX3" fmla="*/ 4494779 w 6068603"/>
              <a:gd name="connsiteY3" fmla="*/ 187286 h 5967197"/>
              <a:gd name="connsiteX4" fmla="*/ 5821149 w 6068603"/>
              <a:gd name="connsiteY4" fmla="*/ 3706048 h 5967197"/>
              <a:gd name="connsiteX5" fmla="*/ 2458832 w 6068603"/>
              <a:gd name="connsiteY5" fmla="*/ 5421976 h 5967197"/>
              <a:gd name="connsiteX6" fmla="*/ 1481508 w 6068603"/>
              <a:gd name="connsiteY6" fmla="*/ 5967197 h 5967197"/>
              <a:gd name="connsiteX0" fmla="*/ 1245005 w 5890061"/>
              <a:gd name="connsiteY0" fmla="*/ 5916737 h 5916737"/>
              <a:gd name="connsiteX1" fmla="*/ 1061393 w 5890061"/>
              <a:gd name="connsiteY1" fmla="*/ 4949458 h 5916737"/>
              <a:gd name="connsiteX2" fmla="*/ 572902 w 5890061"/>
              <a:gd name="connsiteY2" fmla="*/ 1021746 h 5916737"/>
              <a:gd name="connsiteX3" fmla="*/ 4642589 w 5890061"/>
              <a:gd name="connsiteY3" fmla="*/ 163330 h 5916737"/>
              <a:gd name="connsiteX4" fmla="*/ 5584646 w 5890061"/>
              <a:gd name="connsiteY4" fmla="*/ 3655588 h 5916737"/>
              <a:gd name="connsiteX5" fmla="*/ 2222329 w 5890061"/>
              <a:gd name="connsiteY5" fmla="*/ 5371516 h 5916737"/>
              <a:gd name="connsiteX6" fmla="*/ 1245005 w 5890061"/>
              <a:gd name="connsiteY6" fmla="*/ 5916737 h 5916737"/>
              <a:gd name="connsiteX0" fmla="*/ 1235116 w 5853439"/>
              <a:gd name="connsiteY0" fmla="*/ 5595927 h 5595927"/>
              <a:gd name="connsiteX1" fmla="*/ 1051504 w 5853439"/>
              <a:gd name="connsiteY1" fmla="*/ 4628648 h 5595927"/>
              <a:gd name="connsiteX2" fmla="*/ 563013 w 5853439"/>
              <a:gd name="connsiteY2" fmla="*/ 700936 h 5595927"/>
              <a:gd name="connsiteX3" fmla="*/ 4473674 w 5853439"/>
              <a:gd name="connsiteY3" fmla="*/ 240085 h 5595927"/>
              <a:gd name="connsiteX4" fmla="*/ 5574757 w 5853439"/>
              <a:gd name="connsiteY4" fmla="*/ 3334778 h 5595927"/>
              <a:gd name="connsiteX5" fmla="*/ 2212440 w 5853439"/>
              <a:gd name="connsiteY5" fmla="*/ 5050706 h 5595927"/>
              <a:gd name="connsiteX6" fmla="*/ 1235116 w 5853439"/>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274251 w 5915250"/>
              <a:gd name="connsiteY5" fmla="*/ 5050706 h 5595927"/>
              <a:gd name="connsiteX6" fmla="*/ 1296927 w 5915250"/>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340512 w 5915250"/>
              <a:gd name="connsiteY5" fmla="*/ 5236236 h 5595927"/>
              <a:gd name="connsiteX6" fmla="*/ 1296927 w 5915250"/>
              <a:gd name="connsiteY6" fmla="*/ 5595927 h 5595927"/>
              <a:gd name="connsiteX0" fmla="*/ 1296927 w 5915250"/>
              <a:gd name="connsiteY0" fmla="*/ 5595927 h 5595927"/>
              <a:gd name="connsiteX1" fmla="*/ 1007298 w 5915250"/>
              <a:gd name="connsiteY1" fmla="*/ 4628648 h 5595927"/>
              <a:gd name="connsiteX2" fmla="*/ 624824 w 5915250"/>
              <a:gd name="connsiteY2" fmla="*/ 700936 h 5595927"/>
              <a:gd name="connsiteX3" fmla="*/ 4535485 w 5915250"/>
              <a:gd name="connsiteY3" fmla="*/ 240085 h 5595927"/>
              <a:gd name="connsiteX4" fmla="*/ 5636568 w 5915250"/>
              <a:gd name="connsiteY4" fmla="*/ 3334778 h 5595927"/>
              <a:gd name="connsiteX5" fmla="*/ 2287503 w 5915250"/>
              <a:gd name="connsiteY5" fmla="*/ 4878427 h 5595927"/>
              <a:gd name="connsiteX6" fmla="*/ 1296927 w 5915250"/>
              <a:gd name="connsiteY6" fmla="*/ 5595927 h 5595927"/>
              <a:gd name="connsiteX0" fmla="*/ 1292235 w 5898740"/>
              <a:gd name="connsiteY0" fmla="*/ 5974234 h 5974234"/>
              <a:gd name="connsiteX1" fmla="*/ 1002606 w 5898740"/>
              <a:gd name="connsiteY1" fmla="*/ 5006955 h 5974234"/>
              <a:gd name="connsiteX2" fmla="*/ 620132 w 5898740"/>
              <a:gd name="connsiteY2" fmla="*/ 1079243 h 5974234"/>
              <a:gd name="connsiteX3" fmla="*/ 4451280 w 5898740"/>
              <a:gd name="connsiteY3" fmla="*/ 154566 h 5974234"/>
              <a:gd name="connsiteX4" fmla="*/ 5631876 w 5898740"/>
              <a:gd name="connsiteY4" fmla="*/ 3713085 h 5974234"/>
              <a:gd name="connsiteX5" fmla="*/ 2282811 w 5898740"/>
              <a:gd name="connsiteY5" fmla="*/ 5256734 h 5974234"/>
              <a:gd name="connsiteX6" fmla="*/ 1292235 w 5898740"/>
              <a:gd name="connsiteY6" fmla="*/ 5974234 h 5974234"/>
              <a:gd name="connsiteX0" fmla="*/ 1292235 w 6182902"/>
              <a:gd name="connsiteY0" fmla="*/ 5992753 h 5992753"/>
              <a:gd name="connsiteX1" fmla="*/ 1002606 w 6182902"/>
              <a:gd name="connsiteY1" fmla="*/ 5025474 h 5992753"/>
              <a:gd name="connsiteX2" fmla="*/ 620132 w 6182902"/>
              <a:gd name="connsiteY2" fmla="*/ 1097762 h 5992753"/>
              <a:gd name="connsiteX3" fmla="*/ 4451280 w 6182902"/>
              <a:gd name="connsiteY3" fmla="*/ 173085 h 5992753"/>
              <a:gd name="connsiteX4" fmla="*/ 5949929 w 6182902"/>
              <a:gd name="connsiteY4" fmla="*/ 3996647 h 5992753"/>
              <a:gd name="connsiteX5" fmla="*/ 2282811 w 6182902"/>
              <a:gd name="connsiteY5" fmla="*/ 5275253 h 5992753"/>
              <a:gd name="connsiteX6" fmla="*/ 1292235 w 6182902"/>
              <a:gd name="connsiteY6" fmla="*/ 5992753 h 5992753"/>
              <a:gd name="connsiteX0" fmla="*/ 1369490 w 6262878"/>
              <a:gd name="connsiteY0" fmla="*/ 6008246 h 6008246"/>
              <a:gd name="connsiteX1" fmla="*/ 1079861 w 6262878"/>
              <a:gd name="connsiteY1" fmla="*/ 5040967 h 6008246"/>
              <a:gd name="connsiteX2" fmla="*/ 538361 w 6262878"/>
              <a:gd name="connsiteY2" fmla="*/ 1046994 h 6008246"/>
              <a:gd name="connsiteX3" fmla="*/ 4528535 w 6262878"/>
              <a:gd name="connsiteY3" fmla="*/ 188578 h 6008246"/>
              <a:gd name="connsiteX4" fmla="*/ 6027184 w 6262878"/>
              <a:gd name="connsiteY4" fmla="*/ 4012140 h 6008246"/>
              <a:gd name="connsiteX5" fmla="*/ 2360066 w 6262878"/>
              <a:gd name="connsiteY5" fmla="*/ 5290746 h 6008246"/>
              <a:gd name="connsiteX6" fmla="*/ 1369490 w 6262878"/>
              <a:gd name="connsiteY6" fmla="*/ 6008246 h 600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2878" h="6008246">
                <a:moveTo>
                  <a:pt x="1369490" y="6008246"/>
                </a:moveTo>
                <a:lnTo>
                  <a:pt x="1079861" y="5040967"/>
                </a:lnTo>
                <a:cubicBezTo>
                  <a:pt x="-502325" y="4132665"/>
                  <a:pt x="-36418" y="1855725"/>
                  <a:pt x="538361" y="1046994"/>
                </a:cubicBezTo>
                <a:cubicBezTo>
                  <a:pt x="1113140" y="238263"/>
                  <a:pt x="3613731" y="-305613"/>
                  <a:pt x="4528535" y="188578"/>
                </a:cubicBezTo>
                <a:cubicBezTo>
                  <a:pt x="5443339" y="682769"/>
                  <a:pt x="6817123" y="2599876"/>
                  <a:pt x="6027184" y="4012140"/>
                </a:cubicBezTo>
                <a:cubicBezTo>
                  <a:pt x="5369032" y="5188792"/>
                  <a:pt x="3881915" y="5573766"/>
                  <a:pt x="2360066" y="5290746"/>
                </a:cubicBezTo>
                <a:lnTo>
                  <a:pt x="1369490" y="6008246"/>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D1685CBF-0801-47B4-8B3E-35A5E73066EF}"/>
              </a:ext>
            </a:extLst>
          </p:cNvPr>
          <p:cNvSpPr txBox="1"/>
          <p:nvPr/>
        </p:nvSpPr>
        <p:spPr>
          <a:xfrm>
            <a:off x="2680108" y="1566316"/>
            <a:ext cx="7663859" cy="2308324"/>
          </a:xfrm>
          <a:prstGeom prst="rect">
            <a:avLst/>
          </a:prstGeom>
          <a:noFill/>
        </p:spPr>
        <p:txBody>
          <a:bodyPr wrap="square" rtlCol="0">
            <a:spAutoFit/>
          </a:bodyPr>
          <a:lstStyle/>
          <a:p>
            <a:r>
              <a:rPr lang="es-MX" sz="2000" dirty="0">
                <a:latin typeface="Century Gothic" panose="020B0502020202020204" pitchFamily="34" charset="0"/>
              </a:rPr>
              <a:t>La frecuencia absoluta es una medida estadística que nos da información acerca de la cantidad de veces que se repite un suceso al realizar un número determinado de experimentos aleatorios. Esta medida se representa mediante las letras fi. La letra f se refiere a la palabra frecuencia y la letra i se refiere a la realización i-</a:t>
            </a:r>
            <a:r>
              <a:rPr lang="es-MX" sz="2000" dirty="0" err="1">
                <a:latin typeface="Century Gothic" panose="020B0502020202020204" pitchFamily="34" charset="0"/>
              </a:rPr>
              <a:t>ésima</a:t>
            </a:r>
            <a:r>
              <a:rPr lang="es-MX" sz="2000" dirty="0">
                <a:latin typeface="Century Gothic" panose="020B0502020202020204" pitchFamily="34" charset="0"/>
              </a:rPr>
              <a:t> del experimento aleatorio</a:t>
            </a:r>
            <a:r>
              <a:rPr lang="es-MX" sz="2400" dirty="0"/>
              <a:t>.</a:t>
            </a:r>
            <a:endParaRPr lang="es-MX" sz="2400" dirty="0">
              <a:latin typeface="Abylandia Letter Oficial" panose="02000503000000000000" pitchFamily="2" charset="0"/>
            </a:endParaRPr>
          </a:p>
        </p:txBody>
      </p:sp>
      <p:sp>
        <p:nvSpPr>
          <p:cNvPr id="4" name="CuadroTexto 3">
            <a:extLst>
              <a:ext uri="{FF2B5EF4-FFF2-40B4-BE49-F238E27FC236}">
                <a16:creationId xmlns:a16="http://schemas.microsoft.com/office/drawing/2014/main" id="{643D17B9-F761-4F5F-B17D-D57E2AC10187}"/>
              </a:ext>
            </a:extLst>
          </p:cNvPr>
          <p:cNvSpPr txBox="1"/>
          <p:nvPr/>
        </p:nvSpPr>
        <p:spPr>
          <a:xfrm>
            <a:off x="851907" y="0"/>
            <a:ext cx="10488186" cy="1323439"/>
          </a:xfrm>
          <a:prstGeom prst="rect">
            <a:avLst/>
          </a:prstGeom>
          <a:noFill/>
        </p:spPr>
        <p:txBody>
          <a:bodyPr wrap="square" rtlCol="0">
            <a:spAutoFit/>
          </a:bodyPr>
          <a:lstStyle/>
          <a:p>
            <a:r>
              <a:rPr lang="es-419" sz="8000" dirty="0">
                <a:solidFill>
                  <a:schemeClr val="tx1">
                    <a:lumMod val="50000"/>
                    <a:lumOff val="50000"/>
                  </a:schemeClr>
                </a:solidFill>
                <a:latin typeface="Cheria" panose="02000500000000000000" pitchFamily="2" charset="0"/>
              </a:rPr>
              <a:t>FRECUENCIA ABSOLUTA </a:t>
            </a:r>
            <a:endParaRPr lang="es-MX" sz="8000" dirty="0">
              <a:solidFill>
                <a:schemeClr val="tx1">
                  <a:lumMod val="50000"/>
                  <a:lumOff val="50000"/>
                </a:schemeClr>
              </a:solidFill>
              <a:latin typeface="Cheria" panose="02000500000000000000" pitchFamily="2" charset="0"/>
            </a:endParaRPr>
          </a:p>
        </p:txBody>
      </p:sp>
      <p:pic>
        <p:nvPicPr>
          <p:cNvPr id="7" name="Imagen 6">
            <a:extLst>
              <a:ext uri="{FF2B5EF4-FFF2-40B4-BE49-F238E27FC236}">
                <a16:creationId xmlns:a16="http://schemas.microsoft.com/office/drawing/2014/main" id="{A6EE9652-FEA2-4289-A74E-3E3BEC432114}"/>
              </a:ext>
            </a:extLst>
          </p:cNvPr>
          <p:cNvPicPr>
            <a:picLocks noChangeAspect="1"/>
          </p:cNvPicPr>
          <p:nvPr/>
        </p:nvPicPr>
        <p:blipFill rotWithShape="1">
          <a:blip r:embed="rId2"/>
          <a:srcRect l="15712" t="36048" r="45964" b="5941"/>
          <a:stretch/>
        </p:blipFill>
        <p:spPr>
          <a:xfrm>
            <a:off x="5490735" y="3978008"/>
            <a:ext cx="4853232" cy="2832409"/>
          </a:xfrm>
          <a:prstGeom prst="rect">
            <a:avLst/>
          </a:prstGeom>
        </p:spPr>
      </p:pic>
      <p:pic>
        <p:nvPicPr>
          <p:cNvPr id="9" name="Imagen 8">
            <a:extLst>
              <a:ext uri="{FF2B5EF4-FFF2-40B4-BE49-F238E27FC236}">
                <a16:creationId xmlns:a16="http://schemas.microsoft.com/office/drawing/2014/main" id="{AD24BD9F-5568-469B-8EAA-E25DE0ECAB33}"/>
              </a:ext>
            </a:extLst>
          </p:cNvPr>
          <p:cNvPicPr>
            <a:picLocks noChangeAspect="1"/>
          </p:cNvPicPr>
          <p:nvPr/>
        </p:nvPicPr>
        <p:blipFill rotWithShape="1">
          <a:blip r:embed="rId3"/>
          <a:srcRect l="13813" t="41225" r="41006" b="15772"/>
          <a:stretch/>
        </p:blipFill>
        <p:spPr>
          <a:xfrm>
            <a:off x="190301" y="4030788"/>
            <a:ext cx="4676105" cy="2726850"/>
          </a:xfrm>
          <a:prstGeom prst="rect">
            <a:avLst/>
          </a:prstGeom>
        </p:spPr>
      </p:pic>
    </p:spTree>
    <p:extLst>
      <p:ext uri="{BB962C8B-B14F-4D97-AF65-F5344CB8AC3E}">
        <p14:creationId xmlns:p14="http://schemas.microsoft.com/office/powerpoint/2010/main" val="241545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4A0FB4C-4477-47F4-A72B-531D056DAE2D}"/>
              </a:ext>
            </a:extLst>
          </p:cNvPr>
          <p:cNvSpPr/>
          <p:nvPr/>
        </p:nvSpPr>
        <p:spPr>
          <a:xfrm>
            <a:off x="3074505" y="0"/>
            <a:ext cx="54996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CuadroTexto 2">
            <a:extLst>
              <a:ext uri="{FF2B5EF4-FFF2-40B4-BE49-F238E27FC236}">
                <a16:creationId xmlns:a16="http://schemas.microsoft.com/office/drawing/2014/main" id="{5A12FD66-8A42-4730-BE26-14CEEF4181AF}"/>
              </a:ext>
            </a:extLst>
          </p:cNvPr>
          <p:cNvSpPr txBox="1"/>
          <p:nvPr/>
        </p:nvSpPr>
        <p:spPr>
          <a:xfrm>
            <a:off x="624468" y="1400312"/>
            <a:ext cx="11151219" cy="3447098"/>
          </a:xfrm>
          <a:prstGeom prst="rect">
            <a:avLst/>
          </a:prstGeom>
          <a:noFill/>
        </p:spPr>
        <p:txBody>
          <a:bodyPr wrap="square" rtlCol="0">
            <a:spAutoFit/>
          </a:bodyPr>
          <a:lstStyle/>
          <a:p>
            <a:r>
              <a:rPr lang="es-MX" sz="1600" dirty="0">
                <a:latin typeface="Century Gothic" panose="020B0502020202020204" pitchFamily="34" charset="0"/>
              </a:rPr>
              <a:t>La frecuencia relativa es una medida </a:t>
            </a:r>
            <a:r>
              <a:rPr lang="es-MX" sz="1600" dirty="0">
                <a:latin typeface="Century Gothic" panose="020B0502020202020204" pitchFamily="34" charset="0"/>
                <a:hlinkClick r:id="rId2">
                  <a:extLst>
                    <a:ext uri="{A12FA001-AC4F-418D-AE19-62706E023703}">
                      <ahyp:hlinkClr xmlns:ahyp="http://schemas.microsoft.com/office/drawing/2018/hyperlinkcolor" val="tx"/>
                    </a:ext>
                  </a:extLst>
                </a:hlinkClick>
              </a:rPr>
              <a:t>estadística</a:t>
            </a:r>
            <a:r>
              <a:rPr lang="es-MX" sz="1600" dirty="0">
                <a:latin typeface="Century Gothic" panose="020B0502020202020204" pitchFamily="34" charset="0"/>
              </a:rPr>
              <a:t> que se calcula como el cociente de la </a:t>
            </a:r>
            <a:r>
              <a:rPr lang="es-MX" sz="1600" dirty="0">
                <a:latin typeface="Century Gothic" panose="020B0502020202020204" pitchFamily="34" charset="0"/>
                <a:hlinkClick r:id="rId3">
                  <a:extLst>
                    <a:ext uri="{A12FA001-AC4F-418D-AE19-62706E023703}">
                      <ahyp:hlinkClr xmlns:ahyp="http://schemas.microsoft.com/office/drawing/2018/hyperlinkcolor" val="tx"/>
                    </a:ext>
                  </a:extLst>
                </a:hlinkClick>
              </a:rPr>
              <a:t>frecuencia absoluta</a:t>
            </a:r>
            <a:r>
              <a:rPr lang="es-MX" sz="1600" dirty="0">
                <a:latin typeface="Century Gothic" panose="020B0502020202020204" pitchFamily="34" charset="0"/>
              </a:rPr>
              <a:t> de algún valor de la </a:t>
            </a:r>
            <a:r>
              <a:rPr lang="es-MX" sz="1600" dirty="0">
                <a:latin typeface="Century Gothic" panose="020B0502020202020204" pitchFamily="34" charset="0"/>
                <a:hlinkClick r:id="rId4">
                  <a:extLst>
                    <a:ext uri="{A12FA001-AC4F-418D-AE19-62706E023703}">
                      <ahyp:hlinkClr xmlns:ahyp="http://schemas.microsoft.com/office/drawing/2018/hyperlinkcolor" val="tx"/>
                    </a:ext>
                  </a:extLst>
                </a:hlinkClick>
              </a:rPr>
              <a:t>población</a:t>
            </a:r>
            <a:r>
              <a:rPr lang="es-MX" sz="1600" dirty="0">
                <a:latin typeface="Century Gothic" panose="020B0502020202020204" pitchFamily="34" charset="0"/>
              </a:rPr>
              <a:t>/</a:t>
            </a:r>
            <a:r>
              <a:rPr lang="es-MX" sz="1600" dirty="0">
                <a:latin typeface="Century Gothic" panose="020B0502020202020204" pitchFamily="34" charset="0"/>
                <a:hlinkClick r:id="rId5">
                  <a:extLst>
                    <a:ext uri="{A12FA001-AC4F-418D-AE19-62706E023703}">
                      <ahyp:hlinkClr xmlns:ahyp="http://schemas.microsoft.com/office/drawing/2018/hyperlinkcolor" val="tx"/>
                    </a:ext>
                  </a:extLst>
                </a:hlinkClick>
              </a:rPr>
              <a:t>muestra </a:t>
            </a:r>
            <a:r>
              <a:rPr lang="es-MX" sz="1600" dirty="0">
                <a:latin typeface="Century Gothic" panose="020B0502020202020204" pitchFamily="34" charset="0"/>
              </a:rPr>
              <a:t>(fi) entre el total de valores que componen la población/muestra (N).</a:t>
            </a:r>
            <a:br>
              <a:rPr lang="es-MX" sz="1600" dirty="0">
                <a:latin typeface="Century Gothic" panose="020B0502020202020204" pitchFamily="34" charset="0"/>
              </a:rPr>
            </a:br>
            <a:endParaRPr lang="es-MX" sz="1600" dirty="0">
              <a:latin typeface="Century Gothic" panose="020B0502020202020204" pitchFamily="34" charset="0"/>
            </a:endParaRPr>
          </a:p>
          <a:p>
            <a:r>
              <a:rPr lang="es-MX" sz="1600" dirty="0">
                <a:latin typeface="Century Gothic" panose="020B0502020202020204" pitchFamily="34" charset="0"/>
              </a:rPr>
              <a:t>Para calcular la frecuencia relativa antes es necesario calcular la frecuencia absoluta. Sin ella no podríamos obtener la frecuencia relativa. La frecuencia relativa se representa con las letras hi y su fórmula de cálculo es la siguiente:</a:t>
            </a:r>
          </a:p>
          <a:p>
            <a:endParaRPr lang="es-MX" dirty="0">
              <a:latin typeface="Century Gothic" panose="020B0502020202020204" pitchFamily="34" charset="0"/>
            </a:endParaRPr>
          </a:p>
          <a:p>
            <a:endParaRPr lang="es-MX" dirty="0">
              <a:latin typeface="Century Gothic" panose="020B0502020202020204" pitchFamily="34" charset="0"/>
            </a:endParaRPr>
          </a:p>
          <a:p>
            <a:r>
              <a:rPr lang="es-MX" dirty="0">
                <a:latin typeface="Century Gothic" panose="020B0502020202020204" pitchFamily="34" charset="0"/>
              </a:rPr>
              <a:t>hi    = Frecuencia relativa de la observación i-</a:t>
            </a:r>
            <a:r>
              <a:rPr lang="es-MX" dirty="0" err="1">
                <a:latin typeface="Century Gothic" panose="020B0502020202020204" pitchFamily="34" charset="0"/>
              </a:rPr>
              <a:t>ésima</a:t>
            </a:r>
            <a:endParaRPr lang="es-MX" dirty="0">
              <a:latin typeface="Century Gothic" panose="020B0502020202020204" pitchFamily="34" charset="0"/>
            </a:endParaRPr>
          </a:p>
          <a:p>
            <a:r>
              <a:rPr lang="es-MX" dirty="0">
                <a:latin typeface="Century Gothic" panose="020B0502020202020204" pitchFamily="34" charset="0"/>
              </a:rPr>
              <a:t>fi     = Frecuencia absoluta de la observación i-</a:t>
            </a:r>
            <a:r>
              <a:rPr lang="es-MX" dirty="0" err="1">
                <a:latin typeface="Century Gothic" panose="020B0502020202020204" pitchFamily="34" charset="0"/>
              </a:rPr>
              <a:t>ésima</a:t>
            </a:r>
            <a:endParaRPr lang="es-MX" dirty="0">
              <a:latin typeface="Century Gothic" panose="020B0502020202020204" pitchFamily="34" charset="0"/>
            </a:endParaRPr>
          </a:p>
          <a:p>
            <a:r>
              <a:rPr lang="es-MX" dirty="0">
                <a:latin typeface="Century Gothic" panose="020B0502020202020204" pitchFamily="34" charset="0"/>
              </a:rPr>
              <a:t>N    = Número total de observaciones de la muestra</a:t>
            </a:r>
          </a:p>
          <a:p>
            <a:endParaRPr lang="es-MX" sz="3200" dirty="0">
              <a:latin typeface="Abylandia Letter Oficial" panose="02000503000000000000" pitchFamily="2" charset="0"/>
            </a:endParaRPr>
          </a:p>
        </p:txBody>
      </p:sp>
      <p:pic>
        <p:nvPicPr>
          <p:cNvPr id="5" name="Imagen 4">
            <a:extLst>
              <a:ext uri="{FF2B5EF4-FFF2-40B4-BE49-F238E27FC236}">
                <a16:creationId xmlns:a16="http://schemas.microsoft.com/office/drawing/2014/main" id="{E76A1547-69F7-48A7-9EA7-EC0D3887D2C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196468" y="4127142"/>
            <a:ext cx="7895064" cy="2730857"/>
          </a:xfrm>
          <a:prstGeom prst="rect">
            <a:avLst/>
          </a:prstGeom>
        </p:spPr>
      </p:pic>
      <p:sp>
        <p:nvSpPr>
          <p:cNvPr id="6" name="CuadroTexto 5">
            <a:extLst>
              <a:ext uri="{FF2B5EF4-FFF2-40B4-BE49-F238E27FC236}">
                <a16:creationId xmlns:a16="http://schemas.microsoft.com/office/drawing/2014/main" id="{6C56A019-E128-4AE8-97C6-A12556CC63B6}"/>
              </a:ext>
            </a:extLst>
          </p:cNvPr>
          <p:cNvSpPr txBox="1"/>
          <p:nvPr/>
        </p:nvSpPr>
        <p:spPr>
          <a:xfrm>
            <a:off x="1218716" y="76873"/>
            <a:ext cx="9754568" cy="1323439"/>
          </a:xfrm>
          <a:prstGeom prst="rect">
            <a:avLst/>
          </a:prstGeom>
          <a:noFill/>
        </p:spPr>
        <p:txBody>
          <a:bodyPr wrap="square" rtlCol="0">
            <a:spAutoFit/>
          </a:bodyPr>
          <a:lstStyle/>
          <a:p>
            <a:r>
              <a:rPr lang="es-419" sz="8000" dirty="0">
                <a:solidFill>
                  <a:schemeClr val="tx1">
                    <a:lumMod val="50000"/>
                    <a:lumOff val="50000"/>
                  </a:schemeClr>
                </a:solidFill>
                <a:latin typeface="Cheria" panose="02000500000000000000" pitchFamily="2" charset="0"/>
              </a:rPr>
              <a:t>FRECUENCIA RELATIVA</a:t>
            </a:r>
            <a:endParaRPr lang="es-MX" sz="8000" dirty="0">
              <a:solidFill>
                <a:schemeClr val="tx1">
                  <a:lumMod val="50000"/>
                  <a:lumOff val="50000"/>
                </a:schemeClr>
              </a:solidFill>
              <a:latin typeface="Cheria" panose="02000500000000000000" pitchFamily="2" charset="0"/>
            </a:endParaRPr>
          </a:p>
        </p:txBody>
      </p:sp>
      <p:pic>
        <p:nvPicPr>
          <p:cNvPr id="9" name="Imagen 8">
            <a:extLst>
              <a:ext uri="{FF2B5EF4-FFF2-40B4-BE49-F238E27FC236}">
                <a16:creationId xmlns:a16="http://schemas.microsoft.com/office/drawing/2014/main" id="{965C7043-C3ED-485C-A7BF-1208B11573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7656" y="2790736"/>
            <a:ext cx="943107" cy="638264"/>
          </a:xfrm>
          <a:prstGeom prst="rect">
            <a:avLst/>
          </a:prstGeom>
        </p:spPr>
      </p:pic>
      <p:pic>
        <p:nvPicPr>
          <p:cNvPr id="11" name="Imagen 10">
            <a:extLst>
              <a:ext uri="{FF2B5EF4-FFF2-40B4-BE49-F238E27FC236}">
                <a16:creationId xmlns:a16="http://schemas.microsoft.com/office/drawing/2014/main" id="{B40F5682-6BA6-43B7-A6DA-9D3956E3D854}"/>
              </a:ext>
            </a:extLst>
          </p:cNvPr>
          <p:cNvPicPr>
            <a:picLocks noChangeAspect="1"/>
          </p:cNvPicPr>
          <p:nvPr/>
        </p:nvPicPr>
        <p:blipFill rotWithShape="1">
          <a:blip r:embed="rId9"/>
          <a:srcRect l="22317" t="20419" r="42927" b="8618"/>
          <a:stretch/>
        </p:blipFill>
        <p:spPr>
          <a:xfrm>
            <a:off x="7237141" y="2948802"/>
            <a:ext cx="3458979" cy="3734795"/>
          </a:xfrm>
          <a:prstGeom prst="rect">
            <a:avLst/>
          </a:prstGeom>
        </p:spPr>
      </p:pic>
    </p:spTree>
    <p:extLst>
      <p:ext uri="{BB962C8B-B14F-4D97-AF65-F5344CB8AC3E}">
        <p14:creationId xmlns:p14="http://schemas.microsoft.com/office/powerpoint/2010/main" val="76085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68CEEBA1-A7F2-412E-94E3-46792955FA60}"/>
              </a:ext>
            </a:extLst>
          </p:cNvPr>
          <p:cNvSpPr/>
          <p:nvPr/>
        </p:nvSpPr>
        <p:spPr>
          <a:xfrm>
            <a:off x="1070518" y="491608"/>
            <a:ext cx="9873960" cy="599840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CuadroTexto 5">
            <a:extLst>
              <a:ext uri="{FF2B5EF4-FFF2-40B4-BE49-F238E27FC236}">
                <a16:creationId xmlns:a16="http://schemas.microsoft.com/office/drawing/2014/main" id="{BC99F7A2-7F93-4ED6-8905-577AAA2C173D}"/>
              </a:ext>
            </a:extLst>
          </p:cNvPr>
          <p:cNvSpPr txBox="1"/>
          <p:nvPr/>
        </p:nvSpPr>
        <p:spPr>
          <a:xfrm>
            <a:off x="1079102" y="1861008"/>
            <a:ext cx="9873960" cy="2246769"/>
          </a:xfrm>
          <a:prstGeom prst="rect">
            <a:avLst/>
          </a:prstGeom>
          <a:noFill/>
        </p:spPr>
        <p:txBody>
          <a:bodyPr wrap="square" rtlCol="0">
            <a:spAutoFit/>
          </a:bodyPr>
          <a:lstStyle/>
          <a:p>
            <a:r>
              <a:rPr lang="es-MX" dirty="0">
                <a:latin typeface="Century Gothic" panose="020B0502020202020204" pitchFamily="34" charset="0"/>
              </a:rPr>
              <a:t>La frecuencia absoluta acumulada es el resultado de ir sumando las frecuencias absolutas de las observaciones o valores de una población o </a:t>
            </a:r>
            <a:r>
              <a:rPr lang="es-MX" dirty="0">
                <a:latin typeface="Century Gothic" panose="020B0502020202020204" pitchFamily="34" charset="0"/>
                <a:hlinkClick r:id="rId2">
                  <a:extLst>
                    <a:ext uri="{A12FA001-AC4F-418D-AE19-62706E023703}">
                      <ahyp:hlinkClr xmlns:ahyp="http://schemas.microsoft.com/office/drawing/2018/hyperlinkcolor" val="tx"/>
                    </a:ext>
                  </a:extLst>
                </a:hlinkClick>
              </a:rPr>
              <a:t>muestra</a:t>
            </a:r>
            <a:r>
              <a:rPr lang="es-MX" dirty="0">
                <a:latin typeface="Century Gothic" panose="020B0502020202020204" pitchFamily="34" charset="0"/>
              </a:rPr>
              <a:t>. Esta se representa por las siglas Fi.</a:t>
            </a:r>
          </a:p>
          <a:p>
            <a:r>
              <a:rPr lang="es-MX" dirty="0">
                <a:latin typeface="Century Gothic" panose="020B0502020202020204" pitchFamily="34" charset="0"/>
              </a:rPr>
              <a:t>Para calcular la frecuencia absoluta acumulada, hay que calcular primero la </a:t>
            </a:r>
            <a:r>
              <a:rPr lang="es-MX" dirty="0">
                <a:latin typeface="Century Gothic" panose="020B0502020202020204" pitchFamily="34" charset="0"/>
                <a:hlinkClick r:id="rId3">
                  <a:extLst>
                    <a:ext uri="{A12FA001-AC4F-418D-AE19-62706E023703}">
                      <ahyp:hlinkClr xmlns:ahyp="http://schemas.microsoft.com/office/drawing/2018/hyperlinkcolor" val="tx"/>
                    </a:ext>
                  </a:extLst>
                </a:hlinkClick>
              </a:rPr>
              <a:t>frecuencia absoluta </a:t>
            </a:r>
            <a:r>
              <a:rPr lang="es-MX" dirty="0">
                <a:latin typeface="Century Gothic" panose="020B0502020202020204" pitchFamily="34" charset="0"/>
              </a:rPr>
              <a:t>(fi) de la población o muestra. Para ello, los datos se ordenan de menor a mayor y se colocan en una tabla.</a:t>
            </a:r>
          </a:p>
          <a:p>
            <a:endParaRPr lang="es-MX" sz="3200" dirty="0">
              <a:latin typeface="Abylandia Letter Oficial" panose="02000503000000000000" pitchFamily="2" charset="0"/>
            </a:endParaRPr>
          </a:p>
        </p:txBody>
      </p:sp>
      <p:sp>
        <p:nvSpPr>
          <p:cNvPr id="9" name="Diagrama de flujo: terminador 8">
            <a:extLst>
              <a:ext uri="{FF2B5EF4-FFF2-40B4-BE49-F238E27FC236}">
                <a16:creationId xmlns:a16="http://schemas.microsoft.com/office/drawing/2014/main" id="{A985B72D-8980-4840-B9FA-C1ECC2A59FE0}"/>
              </a:ext>
            </a:extLst>
          </p:cNvPr>
          <p:cNvSpPr/>
          <p:nvPr/>
        </p:nvSpPr>
        <p:spPr>
          <a:xfrm>
            <a:off x="1906858" y="113712"/>
            <a:ext cx="8218449" cy="1369400"/>
          </a:xfrm>
          <a:prstGeom prst="flowChartTerminator">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Cheria" panose="02000500000000000000" pitchFamily="2" charset="0"/>
              </a:rPr>
              <a:t>FRECUENCIA ABSOLUTA ACUMULADA</a:t>
            </a:r>
          </a:p>
        </p:txBody>
      </p:sp>
      <p:pic>
        <p:nvPicPr>
          <p:cNvPr id="11" name="Imagen 10">
            <a:extLst>
              <a:ext uri="{FF2B5EF4-FFF2-40B4-BE49-F238E27FC236}">
                <a16:creationId xmlns:a16="http://schemas.microsoft.com/office/drawing/2014/main" id="{92167112-01B3-4AE6-BC86-095EE0091B79}"/>
              </a:ext>
            </a:extLst>
          </p:cNvPr>
          <p:cNvPicPr>
            <a:picLocks noChangeAspect="1"/>
          </p:cNvPicPr>
          <p:nvPr/>
        </p:nvPicPr>
        <p:blipFill rotWithShape="1">
          <a:blip r:embed="rId4"/>
          <a:srcRect l="15640" t="27136" r="50000" b="18049"/>
          <a:stretch/>
        </p:blipFill>
        <p:spPr>
          <a:xfrm>
            <a:off x="7002965" y="3237590"/>
            <a:ext cx="3824869" cy="3432320"/>
          </a:xfrm>
          <a:prstGeom prst="rect">
            <a:avLst/>
          </a:prstGeom>
        </p:spPr>
      </p:pic>
      <p:pic>
        <p:nvPicPr>
          <p:cNvPr id="13" name="Imagen 12">
            <a:extLst>
              <a:ext uri="{FF2B5EF4-FFF2-40B4-BE49-F238E27FC236}">
                <a16:creationId xmlns:a16="http://schemas.microsoft.com/office/drawing/2014/main" id="{54E6961B-7F5C-41D8-BD91-6D2656BFE52A}"/>
              </a:ext>
            </a:extLst>
          </p:cNvPr>
          <p:cNvPicPr>
            <a:picLocks noChangeAspect="1"/>
          </p:cNvPicPr>
          <p:nvPr/>
        </p:nvPicPr>
        <p:blipFill rotWithShape="1">
          <a:blip r:embed="rId5"/>
          <a:srcRect l="14634" t="28943" r="40092" b="19024"/>
          <a:stretch/>
        </p:blipFill>
        <p:spPr>
          <a:xfrm>
            <a:off x="650489" y="3555999"/>
            <a:ext cx="4538547" cy="2934011"/>
          </a:xfrm>
          <a:prstGeom prst="rect">
            <a:avLst/>
          </a:prstGeom>
        </p:spPr>
      </p:pic>
    </p:spTree>
    <p:extLst>
      <p:ext uri="{BB962C8B-B14F-4D97-AF65-F5344CB8AC3E}">
        <p14:creationId xmlns:p14="http://schemas.microsoft.com/office/powerpoint/2010/main" val="229697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A4DF72E-2A90-46AD-8EC0-B43CACD840CE}"/>
              </a:ext>
            </a:extLst>
          </p:cNvPr>
          <p:cNvSpPr/>
          <p:nvPr/>
        </p:nvSpPr>
        <p:spPr>
          <a:xfrm>
            <a:off x="927652" y="2604052"/>
            <a:ext cx="3352800" cy="3352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3" name="Imagen 2">
            <a:extLst>
              <a:ext uri="{FF2B5EF4-FFF2-40B4-BE49-F238E27FC236}">
                <a16:creationId xmlns:a16="http://schemas.microsoft.com/office/drawing/2014/main" id="{6378E25C-AE45-4344-B8B0-BF365B2F3AC5}"/>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0" y="3505200"/>
            <a:ext cx="3352800" cy="3352800"/>
          </a:xfrm>
          <a:prstGeom prst="rect">
            <a:avLst/>
          </a:prstGeom>
        </p:spPr>
      </p:pic>
      <p:sp>
        <p:nvSpPr>
          <p:cNvPr id="5" name="CuadroTexto 4">
            <a:extLst>
              <a:ext uri="{FF2B5EF4-FFF2-40B4-BE49-F238E27FC236}">
                <a16:creationId xmlns:a16="http://schemas.microsoft.com/office/drawing/2014/main" id="{2FC38A1F-0E97-4B8A-A697-AB34A6F80019}"/>
              </a:ext>
            </a:extLst>
          </p:cNvPr>
          <p:cNvSpPr txBox="1"/>
          <p:nvPr/>
        </p:nvSpPr>
        <p:spPr>
          <a:xfrm>
            <a:off x="7270595" y="187148"/>
            <a:ext cx="4647392" cy="2739211"/>
          </a:xfrm>
          <a:prstGeom prst="rect">
            <a:avLst/>
          </a:prstGeom>
          <a:noFill/>
        </p:spPr>
        <p:txBody>
          <a:bodyPr wrap="square" rtlCol="0">
            <a:spAutoFit/>
          </a:bodyPr>
          <a:lstStyle/>
          <a:p>
            <a:r>
              <a:rPr lang="es-MX" sz="2000" dirty="0">
                <a:latin typeface="Century Gothic" panose="020B0502020202020204" pitchFamily="34" charset="0"/>
              </a:rPr>
              <a:t>La frecuencia relativa acumulada es el cociente entre la frecuencia acumulada de un determinado valor y el número total de datos.</a:t>
            </a:r>
          </a:p>
          <a:p>
            <a:r>
              <a:rPr lang="es-MX" sz="2000" dirty="0">
                <a:latin typeface="Century Gothic" panose="020B0502020202020204" pitchFamily="34" charset="0"/>
              </a:rPr>
              <a:t>Se representa por N</a:t>
            </a:r>
            <a:r>
              <a:rPr lang="es-MX" sz="2000" baseline="-25000" dirty="0">
                <a:latin typeface="Century Gothic" panose="020B0502020202020204" pitchFamily="34" charset="0"/>
              </a:rPr>
              <a:t>i</a:t>
            </a:r>
            <a:r>
              <a:rPr lang="es-MX" sz="2000" dirty="0">
                <a:latin typeface="Century Gothic" panose="020B0502020202020204" pitchFamily="34" charset="0"/>
              </a:rPr>
              <a:t>.</a:t>
            </a:r>
          </a:p>
          <a:p>
            <a:r>
              <a:rPr lang="es-MX" sz="2000" dirty="0">
                <a:latin typeface="Century Gothic" panose="020B0502020202020204" pitchFamily="34" charset="0"/>
              </a:rPr>
              <a:t>Se puede expresar en tantos por ciento.</a:t>
            </a:r>
          </a:p>
          <a:p>
            <a:endParaRPr lang="es-MX" sz="3200" dirty="0">
              <a:latin typeface="Abylandia Letter Oficial" panose="02000503000000000000" pitchFamily="2" charset="0"/>
            </a:endParaRPr>
          </a:p>
        </p:txBody>
      </p:sp>
      <p:sp>
        <p:nvSpPr>
          <p:cNvPr id="7" name="CuadroTexto 6">
            <a:extLst>
              <a:ext uri="{FF2B5EF4-FFF2-40B4-BE49-F238E27FC236}">
                <a16:creationId xmlns:a16="http://schemas.microsoft.com/office/drawing/2014/main" id="{EBFBD63B-8AA9-4F84-995E-A5B6CD34E009}"/>
              </a:ext>
            </a:extLst>
          </p:cNvPr>
          <p:cNvSpPr txBox="1"/>
          <p:nvPr/>
        </p:nvSpPr>
        <p:spPr>
          <a:xfrm>
            <a:off x="274013" y="0"/>
            <a:ext cx="8012878" cy="2800767"/>
          </a:xfrm>
          <a:prstGeom prst="rect">
            <a:avLst/>
          </a:prstGeom>
          <a:noFill/>
        </p:spPr>
        <p:txBody>
          <a:bodyPr wrap="square" rtlCol="0">
            <a:spAutoFit/>
          </a:bodyPr>
          <a:lstStyle/>
          <a:p>
            <a:r>
              <a:rPr lang="es-419" sz="8800" dirty="0">
                <a:solidFill>
                  <a:schemeClr val="tx1">
                    <a:lumMod val="50000"/>
                    <a:lumOff val="50000"/>
                  </a:schemeClr>
                </a:solidFill>
                <a:latin typeface="Better Together" panose="02000506000000020004" pitchFamily="2" charset="0"/>
              </a:rPr>
              <a:t>Frecuencia relativa acumulada</a:t>
            </a:r>
            <a:endParaRPr lang="es-MX" sz="8800" dirty="0">
              <a:solidFill>
                <a:schemeClr val="tx1">
                  <a:lumMod val="50000"/>
                  <a:lumOff val="50000"/>
                </a:schemeClr>
              </a:solidFill>
              <a:latin typeface="Better Together" panose="02000506000000020004" pitchFamily="2" charset="0"/>
            </a:endParaRPr>
          </a:p>
        </p:txBody>
      </p:sp>
      <p:pic>
        <p:nvPicPr>
          <p:cNvPr id="8" name="Imagen 7">
            <a:extLst>
              <a:ext uri="{FF2B5EF4-FFF2-40B4-BE49-F238E27FC236}">
                <a16:creationId xmlns:a16="http://schemas.microsoft.com/office/drawing/2014/main" id="{2EDC40E2-8AA0-4FBA-89CC-289213D5DB01}"/>
              </a:ext>
            </a:extLst>
          </p:cNvPr>
          <p:cNvPicPr>
            <a:picLocks noChangeAspect="1"/>
          </p:cNvPicPr>
          <p:nvPr/>
        </p:nvPicPr>
        <p:blipFill rotWithShape="1">
          <a:blip r:embed="rId4"/>
          <a:srcRect l="14893" t="40840" r="32029" b="21189"/>
          <a:stretch/>
        </p:blipFill>
        <p:spPr>
          <a:xfrm>
            <a:off x="4675878" y="3429000"/>
            <a:ext cx="6960198" cy="2800766"/>
          </a:xfrm>
          <a:prstGeom prst="rect">
            <a:avLst/>
          </a:prstGeom>
        </p:spPr>
      </p:pic>
    </p:spTree>
    <p:extLst>
      <p:ext uri="{BB962C8B-B14F-4D97-AF65-F5344CB8AC3E}">
        <p14:creationId xmlns:p14="http://schemas.microsoft.com/office/powerpoint/2010/main" val="9874029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1037</Words>
  <Application>Microsoft Office PowerPoint</Application>
  <PresentationFormat>Panorámica</PresentationFormat>
  <Paragraphs>68</Paragraphs>
  <Slides>12</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12</vt:i4>
      </vt:variant>
    </vt:vector>
  </HeadingPairs>
  <TitlesOfParts>
    <vt:vector size="23" baseType="lpstr">
      <vt:lpstr>Abylandia Letter Oficial</vt:lpstr>
      <vt:lpstr>Arial</vt:lpstr>
      <vt:lpstr>Better Together</vt:lpstr>
      <vt:lpstr>Calibri</vt:lpstr>
      <vt:lpstr>Calibri Light</vt:lpstr>
      <vt:lpstr>Cambria Math</vt:lpstr>
      <vt:lpstr>Century Gothic</vt:lpstr>
      <vt:lpstr>Cheria</vt:lpstr>
      <vt:lpstr>Cooper Black</vt:lpstr>
      <vt:lpstr>DK Millefeuille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MILDRED GONZALEZ PAXTIAN</dc:creator>
  <cp:lastModifiedBy>Angela Calderon Emeterio</cp:lastModifiedBy>
  <cp:revision>31</cp:revision>
  <dcterms:created xsi:type="dcterms:W3CDTF">2020-12-14T03:16:54Z</dcterms:created>
  <dcterms:modified xsi:type="dcterms:W3CDTF">2021-04-15T20:51:46Z</dcterms:modified>
</cp:coreProperties>
</file>