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98" r:id="rId5"/>
    <p:sldId id="283" r:id="rId6"/>
    <p:sldId id="292" r:id="rId7"/>
    <p:sldId id="305" r:id="rId8"/>
    <p:sldId id="293" r:id="rId9"/>
    <p:sldId id="294" r:id="rId10"/>
    <p:sldId id="300" r:id="rId11"/>
    <p:sldId id="306" r:id="rId12"/>
    <p:sldId id="303" r:id="rId13"/>
    <p:sldId id="308" r:id="rId14"/>
    <p:sldId id="307" r:id="rId15"/>
    <p:sldId id="301" r:id="rId16"/>
    <p:sldId id="297" r:id="rId17"/>
    <p:sldId id="309" r:id="rId18"/>
    <p:sldId id="311" r:id="rId19"/>
    <p:sldId id="312" r:id="rId20"/>
    <p:sldId id="310" r:id="rId21"/>
    <p:sldId id="304" r:id="rId22"/>
    <p:sldId id="296" r:id="rId2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7D5A3-A86B-455E-A328-7A593E9B4959}" v="505" dt="2024-02-12T16:30:19.210"/>
    <p1510:client id="{94ECCCEA-9E8A-E13A-FFC8-F7AA045BB86F}" v="94" dt="2024-02-12T15:39:48.369"/>
  </p1510:revLst>
</p1510:revInfo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6" autoAdjust="0"/>
    <p:restoredTop sz="94574" autoAdjust="0"/>
  </p:normalViewPr>
  <p:slideViewPr>
    <p:cSldViewPr snapToGrid="0">
      <p:cViewPr varScale="1">
        <p:scale>
          <a:sx n="86" d="100"/>
          <a:sy n="86" d="100"/>
        </p:scale>
        <p:origin x="547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0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C787AE-A2C6-4A28-BCC7-4D89EB21DEE5}" type="datetime1">
              <a:rPr lang="es-ES" smtClean="0"/>
              <a:t>07/03/2024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BDA65D4-3BBC-4853-83D3-F449A9B7FDA5}" type="datetime1">
              <a:rPr lang="es-ES" noProof="0" smtClean="0"/>
              <a:t>07/03/2024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701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4D5E7-8D51-2A4E-2611-8DBFD21B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077B39A-FBE6-4203-EBE6-ADF73138A6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73DE542-DAF5-A022-F5ED-7C6F4D51B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EEC001-CC17-3B74-111A-27E7EC87E0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10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99578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6BBEB-1F03-3DCE-A5B0-FA5E82205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553A4EC-8506-FBED-D319-037CF85952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F217204-9A7C-91AF-50A0-28E51717B9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949A6A-2689-C68B-DF7F-85BA68B467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11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95440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12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17286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6282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FDB5F-B598-4780-8996-EC85DDD69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E00B046-2D61-278F-266E-383944CD34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FF39DB9-2B63-3149-16C0-AAF2D0FDAF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07B568-D3C6-983E-AE1F-CFA0323EAB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14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00174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30E4B-3F59-95E2-FB81-9CE94C9AB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F42AEB0-4700-AB56-2288-532262D210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76621EF-14E7-3A9C-99F1-06AE82837E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633726-F862-B0C9-EF37-199B7D52B3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15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1728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57605-14B6-AC31-B908-71A4813AC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4612EB8-986B-50B9-AAD2-904491368A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D73AEAA-FBD3-6093-5BE6-38F8A244F2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3610E7-FBD8-BF7C-2BB2-1FC39189DD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16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06492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8244B-AA87-865A-5115-308671076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6CF8056-F923-F388-F58B-D1B16D1CA5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602A129-72C4-E0C9-87AC-5F811F150D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E0B5A4-5C94-9309-CD26-62B589DF0B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17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9705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46F04-CD9C-52C7-23FD-15D83866C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9175BA5-2F8F-6888-F913-45B8935D02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6177854-1B56-44C9-B009-A3B2D6DA2C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A99858-7496-CF00-9912-89C41096C3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18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36606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19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39131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06624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05243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F2CEE-E746-872A-0BF0-431C1756C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E75DD4E-3A01-1EAD-E847-9643251793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26D9408-A8DE-5386-6068-0F011D144C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039A13-7D04-8B27-A986-BB52694488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24745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50067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87260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74786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DC918-15A3-22C2-DA53-C358C15B1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DD4A576-8011-D08C-9E60-BE826C064B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20D253E-AAAF-6DF6-CEB3-B5A38DC461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A6D5BF-56F8-4849-0D44-C6ACB838DA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12018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84816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l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 aquí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70000"/>
              </a:lnSpc>
              <a:defRPr lang="en-ZA" sz="3800" b="1" spc="-300" dirty="0"/>
            </a:lvl1pPr>
          </a:lstStyle>
          <a:p>
            <a:pPr lvl="0" algn="r" rtl="0"/>
            <a:r>
              <a:rPr lang="es-ES" noProof="0" dirty="0"/>
              <a:t>Haga clic para editar el 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ia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</a:t>
            </a:r>
            <a:br>
              <a:rPr lang="es-ES" noProof="0"/>
            </a:br>
            <a:r>
              <a:rPr lang="es-ES" noProof="0"/>
              <a:t>su foto aquí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90000"/>
              </a:lnSpc>
              <a:defRPr lang="en-ZA" sz="3800" b="1" spc="-300" dirty="0"/>
            </a:lvl1pPr>
          </a:lstStyle>
          <a:p>
            <a:pPr lvl="0" algn="r" rtl="0"/>
            <a:r>
              <a:rPr lang="es-ES" noProof="0" dirty="0"/>
              <a:t>Haga clic para editar la línea divisoria de sección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ia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</a:t>
            </a:r>
            <a:br>
              <a:rPr lang="es-ES" noProof="0"/>
            </a:br>
            <a:r>
              <a:rPr lang="es-ES" noProof="0"/>
              <a:t>su foto aquí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lnSpc>
                <a:spcPct val="80000"/>
              </a:lnSpc>
              <a:defRPr sz="38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ES" noProof="0" dirty="0"/>
              <a:t>Haga clic para editar la línea divisoria de sección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s-ES" noProof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la imagen del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lnSpc>
                <a:spcPct val="70000"/>
              </a:lnSpc>
              <a:defRPr sz="38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Edite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la imagen del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lnSpc>
                <a:spcPct val="80000"/>
              </a:lnSpc>
              <a:defRPr sz="38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mparación izquierd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comparación izquierd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Escriba la leyenda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 aquí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4400" b="1" spc="-300" dirty="0"/>
            </a:lvl1pPr>
          </a:lstStyle>
          <a:p>
            <a:pPr lvl="0" algn="r" rtl="0"/>
            <a:r>
              <a:rPr lang="es-ES" noProof="0"/>
              <a:t>Gracias</a:t>
            </a:r>
          </a:p>
        </p:txBody>
      </p:sp>
      <p:sp>
        <p:nvSpPr>
          <p:cNvPr id="9" name="Marcador de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Nombre completo</a:t>
            </a:r>
          </a:p>
        </p:txBody>
      </p:sp>
      <p:sp>
        <p:nvSpPr>
          <p:cNvPr id="10" name="Marcador de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Número de teléfono</a:t>
            </a:r>
          </a:p>
        </p:txBody>
      </p:sp>
      <p:sp>
        <p:nvSpPr>
          <p:cNvPr id="11" name="Marcador de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Identificador de red social o correo electrónico</a:t>
            </a:r>
          </a:p>
        </p:txBody>
      </p:sp>
      <p:sp>
        <p:nvSpPr>
          <p:cNvPr id="12" name="Marcador de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Sitio web de la empresa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1" name="Forma lib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" name="Cuadro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es-ES" sz="2500" b="1" i="0" spc="-10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s-ES" sz="1600" b="1" i="0" spc="-10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s-E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s-ES" sz="1200" b="0" i="0" spc="14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posición de imagen 11" descr="Manos que se unen en un círculo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/>
            <a:r>
              <a:rPr lang="es-ES" sz="6000" dirty="0" err="1"/>
              <a:t>MacJavaServer</a:t>
            </a:r>
            <a:r>
              <a:rPr lang="es-ES" sz="6000" dirty="0"/>
              <a:t>-Laravel: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928211"/>
          </a:xfrm>
        </p:spPr>
        <p:txBody>
          <a:bodyPr rtlCol="0"/>
          <a:lstStyle/>
          <a:p>
            <a:pPr rtl="0"/>
            <a:r>
              <a:rPr lang="es-ES" dirty="0"/>
              <a:t>Oscar Encabo, Jaime Lozano, Raúl Rodríguez y Diego Torres 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DD1A5EC-E9BB-9406-F453-5E103892F489}"/>
              </a:ext>
            </a:extLst>
          </p:cNvPr>
          <p:cNvSpPr/>
          <p:nvPr/>
        </p:nvSpPr>
        <p:spPr>
          <a:xfrm>
            <a:off x="9974011" y="4276166"/>
            <a:ext cx="1945858" cy="155646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50B741D-88A7-A8B2-4BBC-BF02647D22E0}"/>
              </a:ext>
            </a:extLst>
          </p:cNvPr>
          <p:cNvSpPr/>
          <p:nvPr/>
        </p:nvSpPr>
        <p:spPr>
          <a:xfrm>
            <a:off x="10247693" y="4592735"/>
            <a:ext cx="1398494" cy="9233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MJ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91751-377C-DFE6-3991-6283D810F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E2BB5B38-18FA-8FC9-EF6B-75BE4763B4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66"/>
          <a:stretch/>
        </p:blipFill>
        <p:spPr>
          <a:xfrm>
            <a:off x="5641830" y="3989561"/>
            <a:ext cx="8344623" cy="277392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6FA556D-11C9-130C-3741-69AE1389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Código: web y </a:t>
            </a:r>
            <a:r>
              <a:rPr lang="es-ES" dirty="0" err="1"/>
              <a:t>midlleware</a:t>
            </a:r>
            <a:r>
              <a:rPr lang="es-ES" dirty="0"/>
              <a:t>: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813DAB-4EEC-7C76-7A91-A3C8081021C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10</a:t>
            </a:fld>
            <a:endParaRPr lang="es-ES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5832266-3FAF-BB30-A1FC-B29618F3A32C}"/>
              </a:ext>
            </a:extLst>
          </p:cNvPr>
          <p:cNvSpPr/>
          <p:nvPr/>
        </p:nvSpPr>
        <p:spPr>
          <a:xfrm>
            <a:off x="9814142" y="5246883"/>
            <a:ext cx="1945858" cy="155646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1678C32-4355-EEFC-0E1A-7844D7012A47}"/>
              </a:ext>
            </a:extLst>
          </p:cNvPr>
          <p:cNvSpPr/>
          <p:nvPr/>
        </p:nvSpPr>
        <p:spPr>
          <a:xfrm>
            <a:off x="10087824" y="5563452"/>
            <a:ext cx="1398494" cy="9233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MJ</a:t>
            </a:r>
          </a:p>
        </p:txBody>
      </p:sp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53C60724-855C-2108-B795-85007FBDE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51582"/>
            <a:ext cx="12283266" cy="2814565"/>
          </a:xfrm>
          <a:prstGeom prst="rect">
            <a:avLst/>
          </a:prstGeom>
        </p:spPr>
      </p:pic>
      <p:pic>
        <p:nvPicPr>
          <p:cNvPr id="12" name="Imagen 11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05CC191-89B3-5B07-9BFD-E1A130239C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89561"/>
            <a:ext cx="5540220" cy="27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41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4EC99-8A20-A3B6-E63C-8AC77A544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Código QR&#10;&#10;Descripción generada automáticamente">
            <a:extLst>
              <a:ext uri="{FF2B5EF4-FFF2-40B4-BE49-F238E27FC236}">
                <a16:creationId xmlns:a16="http://schemas.microsoft.com/office/drawing/2014/main" id="{068FDD1A-3C82-5E26-C3A6-9B3A4E859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4017"/>
            <a:ext cx="12192000" cy="5861050"/>
          </a:xfrm>
          <a:prstGeom prst="rect">
            <a:avLst/>
          </a:prstGeom>
        </p:spPr>
      </p:pic>
      <p:pic>
        <p:nvPicPr>
          <p:cNvPr id="14" name="Imagen 13" descr="Texto&#10;&#10;Descripción generada automáticamente con confianza media">
            <a:extLst>
              <a:ext uri="{FF2B5EF4-FFF2-40B4-BE49-F238E27FC236}">
                <a16:creationId xmlns:a16="http://schemas.microsoft.com/office/drawing/2014/main" id="{F804C27A-F44E-39E6-C668-03C48C82F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3019" y="2973481"/>
            <a:ext cx="2923299" cy="29232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782120-4106-5F6A-A547-9A376D281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Código: Responses: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6B45CD5-93B3-D570-6FBE-16200E0AA81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11</a:t>
            </a:fld>
            <a:endParaRPr lang="es-ES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47003FE9-6218-2826-0A10-EBAEAF4C1100}"/>
              </a:ext>
            </a:extLst>
          </p:cNvPr>
          <p:cNvSpPr/>
          <p:nvPr/>
        </p:nvSpPr>
        <p:spPr>
          <a:xfrm>
            <a:off x="9814142" y="5246883"/>
            <a:ext cx="1945858" cy="155646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B8CC9B3-DE60-1669-0EAE-9B88462C0C48}"/>
              </a:ext>
            </a:extLst>
          </p:cNvPr>
          <p:cNvSpPr/>
          <p:nvPr/>
        </p:nvSpPr>
        <p:spPr>
          <a:xfrm>
            <a:off x="10087824" y="5563452"/>
            <a:ext cx="1398494" cy="9233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MJ</a:t>
            </a:r>
          </a:p>
        </p:txBody>
      </p:sp>
      <p:pic>
        <p:nvPicPr>
          <p:cNvPr id="12" name="Imagen 11" descr="Una señal de alto&#10;&#10;Descripción generada automáticamente con confianza media">
            <a:extLst>
              <a:ext uri="{FF2B5EF4-FFF2-40B4-BE49-F238E27FC236}">
                <a16:creationId xmlns:a16="http://schemas.microsoft.com/office/drawing/2014/main" id="{983741B6-E5F1-7F5A-A257-6C15B3E9F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623407"/>
            <a:ext cx="3877427" cy="398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79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10" descr="Escritorio con un ordenador, un teléfono, libro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sz="5200" dirty="0"/>
              <a:t>Pasamos a la acción: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s-ES" dirty="0"/>
              <a:t>Prueba de POSTMAN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12</a:t>
            </a:fld>
            <a:endParaRPr lang="es-ES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89D8DFE-9C9A-6218-91D9-58A4DB39C503}"/>
              </a:ext>
            </a:extLst>
          </p:cNvPr>
          <p:cNvSpPr/>
          <p:nvPr/>
        </p:nvSpPr>
        <p:spPr>
          <a:xfrm>
            <a:off x="9814142" y="5301532"/>
            <a:ext cx="1945858" cy="155646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46E495A-A43D-5A6C-AF08-8377ECA5535B}"/>
              </a:ext>
            </a:extLst>
          </p:cNvPr>
          <p:cNvSpPr/>
          <p:nvPr/>
        </p:nvSpPr>
        <p:spPr>
          <a:xfrm>
            <a:off x="10087824" y="5618101"/>
            <a:ext cx="1398494" cy="9233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MJ</a:t>
            </a:r>
          </a:p>
        </p:txBody>
      </p:sp>
    </p:spTree>
    <p:extLst>
      <p:ext uri="{BB962C8B-B14F-4D97-AF65-F5344CB8AC3E}">
        <p14:creationId xmlns:p14="http://schemas.microsoft.com/office/powerpoint/2010/main" val="1851394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posición de imagen 13" descr="Una persona que escribe una nota a mano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ctángulo 19" descr="Bloque de énfasis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 rtlCol="0"/>
          <a:lstStyle/>
          <a:p>
            <a:pPr algn="ctr" rtl="0"/>
            <a:r>
              <a:rPr lang="es-ES" sz="5200" dirty="0" err="1"/>
              <a:t>Tests</a:t>
            </a:r>
            <a:r>
              <a:rPr lang="es-ES" sz="5200" dirty="0"/>
              <a:t>: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13</a:t>
            </a:fld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6EE417EA-8F0E-EC0F-7089-BD6EBDC2E68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9A1EA82-CAF6-7728-9485-333FB9FF3FB8}"/>
              </a:ext>
            </a:extLst>
          </p:cNvPr>
          <p:cNvSpPr/>
          <p:nvPr/>
        </p:nvSpPr>
        <p:spPr>
          <a:xfrm>
            <a:off x="9775824" y="5301532"/>
            <a:ext cx="1945858" cy="155646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A82D3E6-4256-9A7D-8751-96CC6388DDB1}"/>
              </a:ext>
            </a:extLst>
          </p:cNvPr>
          <p:cNvSpPr/>
          <p:nvPr/>
        </p:nvSpPr>
        <p:spPr>
          <a:xfrm>
            <a:off x="10049506" y="5618101"/>
            <a:ext cx="1398494" cy="9233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MJ</a:t>
            </a:r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83444-484A-62E5-E8AB-28DB0232D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F09AC43A-E45D-055A-10FC-D50C47552E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91" b="5325"/>
          <a:stretch/>
        </p:blipFill>
        <p:spPr>
          <a:xfrm>
            <a:off x="857684" y="851730"/>
            <a:ext cx="10476632" cy="595162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D1CC621-5E08-F895-20D3-61BFEC39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Tests: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7B4EE09-4A7E-286D-63D2-FF4252911BE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14</a:t>
            </a:fld>
            <a:endParaRPr lang="es-ES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CE9D9D1B-63C4-4B36-099C-FAE47EE7C150}"/>
              </a:ext>
            </a:extLst>
          </p:cNvPr>
          <p:cNvSpPr/>
          <p:nvPr/>
        </p:nvSpPr>
        <p:spPr>
          <a:xfrm>
            <a:off x="9814142" y="5246883"/>
            <a:ext cx="1945858" cy="155646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8DD0B0F-5DBB-057B-E43D-953EC4B93145}"/>
              </a:ext>
            </a:extLst>
          </p:cNvPr>
          <p:cNvSpPr/>
          <p:nvPr/>
        </p:nvSpPr>
        <p:spPr>
          <a:xfrm>
            <a:off x="10087824" y="5563452"/>
            <a:ext cx="1398494" cy="9233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MJ</a:t>
            </a:r>
          </a:p>
        </p:txBody>
      </p:sp>
    </p:spTree>
    <p:extLst>
      <p:ext uri="{BB962C8B-B14F-4D97-AF65-F5344CB8AC3E}">
        <p14:creationId xmlns:p14="http://schemas.microsoft.com/office/powerpoint/2010/main" val="253709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2A060-E16C-391D-A40D-0F330A114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F082FA8F-39BD-2CB6-1A9B-460B5D852F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86" t="6325" r="8111" b="5059"/>
          <a:stretch/>
        </p:blipFill>
        <p:spPr>
          <a:xfrm>
            <a:off x="0" y="2299815"/>
            <a:ext cx="7279185" cy="4503536"/>
          </a:xfrm>
          <a:prstGeom prst="rect">
            <a:avLst/>
          </a:prstGeom>
        </p:spPr>
      </p:pic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FCD7BAB2-E0DF-E73E-043F-0BBC3437E2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72" t="7110" r="12011" b="8284"/>
          <a:stretch/>
        </p:blipFill>
        <p:spPr>
          <a:xfrm>
            <a:off x="4424532" y="834566"/>
            <a:ext cx="7772279" cy="497455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9A9859F-4918-4368-EFF2-1AA3D1E7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Tests: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9D51FC3-1D80-4A3F-8432-EC8272E357F9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15</a:t>
            </a:fld>
            <a:endParaRPr lang="es-ES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343DE27-7925-7E47-91FB-0F1FBD8B233C}"/>
              </a:ext>
            </a:extLst>
          </p:cNvPr>
          <p:cNvSpPr/>
          <p:nvPr/>
        </p:nvSpPr>
        <p:spPr>
          <a:xfrm>
            <a:off x="9814142" y="5246883"/>
            <a:ext cx="1945858" cy="155646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BA6E2E7-0583-41DC-10A8-14C7B7549A01}"/>
              </a:ext>
            </a:extLst>
          </p:cNvPr>
          <p:cNvSpPr/>
          <p:nvPr/>
        </p:nvSpPr>
        <p:spPr>
          <a:xfrm>
            <a:off x="10087824" y="5563452"/>
            <a:ext cx="1398494" cy="9233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MJ</a:t>
            </a:r>
          </a:p>
        </p:txBody>
      </p:sp>
    </p:spTree>
    <p:extLst>
      <p:ext uri="{BB962C8B-B14F-4D97-AF65-F5344CB8AC3E}">
        <p14:creationId xmlns:p14="http://schemas.microsoft.com/office/powerpoint/2010/main" val="364630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F5CD2-C102-AC57-166B-0713C98DD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EE8E7-B834-1817-710E-34F26770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Tests: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13EC09F-AC02-7FAA-0DDE-A5FE67296709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16</a:t>
            </a:fld>
            <a:endParaRPr lang="es-ES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3B5F13BA-DAEE-403B-FE02-7EC1B8EE3802}"/>
              </a:ext>
            </a:extLst>
          </p:cNvPr>
          <p:cNvSpPr/>
          <p:nvPr/>
        </p:nvSpPr>
        <p:spPr>
          <a:xfrm>
            <a:off x="9814142" y="5246883"/>
            <a:ext cx="1945858" cy="155646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8FC22A4-1661-AC00-DDBA-3B122A3F70DF}"/>
              </a:ext>
            </a:extLst>
          </p:cNvPr>
          <p:cNvSpPr/>
          <p:nvPr/>
        </p:nvSpPr>
        <p:spPr>
          <a:xfrm>
            <a:off x="10087824" y="5563452"/>
            <a:ext cx="1398494" cy="9233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MJ</a:t>
            </a: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362BA6FC-EC74-C471-9B58-3798F2A6C3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25" t="3187" r="26898" b="6069"/>
          <a:stretch/>
        </p:blipFill>
        <p:spPr>
          <a:xfrm>
            <a:off x="0" y="1426341"/>
            <a:ext cx="6753726" cy="5377010"/>
          </a:xfrm>
          <a:prstGeom prst="rect">
            <a:avLst/>
          </a:prstGeom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4CB19A38-CF63-C8A6-D7A1-70B6515868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76" t="4016" r="20950" b="2950"/>
          <a:stretch/>
        </p:blipFill>
        <p:spPr>
          <a:xfrm>
            <a:off x="4742540" y="0"/>
            <a:ext cx="7449460" cy="519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66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A887C-5CB4-C665-A7BB-65185ADA8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ción de imagen 8" descr="Una mano tocando un teléfono móvil">
            <a:extLst>
              <a:ext uri="{FF2B5EF4-FFF2-40B4-BE49-F238E27FC236}">
                <a16:creationId xmlns:a16="http://schemas.microsoft.com/office/drawing/2014/main" id="{EA730E62-3FBC-A00B-8873-8707DFB54B8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ángulo 19" descr="Bloque de énfasis">
            <a:extLst>
              <a:ext uri="{FF2B5EF4-FFF2-40B4-BE49-F238E27FC236}">
                <a16:creationId xmlns:a16="http://schemas.microsoft.com/office/drawing/2014/main" id="{CCDF877E-C350-1B62-FA36-F0EB14BB9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18118" y="2056499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41FB70-0E6F-B59E-1E93-802A3CF1E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30" y="2171323"/>
            <a:ext cx="4648200" cy="985000"/>
          </a:xfrm>
        </p:spPr>
        <p:txBody>
          <a:bodyPr rtlCol="0"/>
          <a:lstStyle/>
          <a:p>
            <a:pPr rtl="0"/>
            <a:r>
              <a:rPr lang="es-ES" sz="5200" dirty="0"/>
              <a:t>Presupuesto: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D3180F-BD0D-E17E-D858-AAE73BC7029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17</a:t>
            </a:fld>
            <a:endParaRPr lang="es-E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4189D1B-24A1-FD94-4545-6E60567217F6}"/>
              </a:ext>
            </a:extLst>
          </p:cNvPr>
          <p:cNvSpPr/>
          <p:nvPr/>
        </p:nvSpPr>
        <p:spPr>
          <a:xfrm>
            <a:off x="9731964" y="5301532"/>
            <a:ext cx="1945858" cy="155646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22437ED-746E-86A4-F8E9-E04B93D0AA31}"/>
              </a:ext>
            </a:extLst>
          </p:cNvPr>
          <p:cNvSpPr/>
          <p:nvPr/>
        </p:nvSpPr>
        <p:spPr>
          <a:xfrm>
            <a:off x="10005646" y="5618101"/>
            <a:ext cx="1398494" cy="9233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MJ</a:t>
            </a:r>
          </a:p>
        </p:txBody>
      </p:sp>
    </p:spTree>
    <p:extLst>
      <p:ext uri="{BB962C8B-B14F-4D97-AF65-F5344CB8AC3E}">
        <p14:creationId xmlns:p14="http://schemas.microsoft.com/office/powerpoint/2010/main" val="2602954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DE68F-0B38-1874-4FFB-419B74C70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68E4E3E0-1FD7-7C64-594E-5B52CBCF4726}"/>
              </a:ext>
            </a:extLst>
          </p:cNvPr>
          <p:cNvSpPr/>
          <p:nvPr/>
        </p:nvSpPr>
        <p:spPr>
          <a:xfrm>
            <a:off x="6652639" y="0"/>
            <a:ext cx="55393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ADAC05-9B0C-D799-4EC3-AD71F291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Presupuesto: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E4AF96-62EB-5B02-E319-806F4FA80FA9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18</a:t>
            </a:fld>
            <a:endParaRPr lang="es-ES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A221876-22A5-F2E0-3A10-41024AC67A3B}"/>
              </a:ext>
            </a:extLst>
          </p:cNvPr>
          <p:cNvSpPr/>
          <p:nvPr/>
        </p:nvSpPr>
        <p:spPr>
          <a:xfrm>
            <a:off x="9814142" y="5246883"/>
            <a:ext cx="1945858" cy="155646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9B8F735-1861-201D-77B3-3861462479F7}"/>
              </a:ext>
            </a:extLst>
          </p:cNvPr>
          <p:cNvSpPr/>
          <p:nvPr/>
        </p:nvSpPr>
        <p:spPr>
          <a:xfrm>
            <a:off x="10087824" y="5563452"/>
            <a:ext cx="1398494" cy="9233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MJ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13577C0-E47B-59A5-EFB3-853F50B1FBA1}"/>
              </a:ext>
            </a:extLst>
          </p:cNvPr>
          <p:cNvSpPr txBox="1"/>
          <p:nvPr/>
        </p:nvSpPr>
        <p:spPr>
          <a:xfrm>
            <a:off x="347274" y="1609164"/>
            <a:ext cx="6220639" cy="4569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Coste de Desarrollo (previamente calculado): 2400€</a:t>
            </a:r>
          </a:p>
          <a:p>
            <a:pPr algn="l">
              <a:lnSpc>
                <a:spcPct val="200000"/>
              </a:lnSpc>
            </a:pP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Coste de 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: 20% de 2400€ = 480€</a:t>
            </a:r>
          </a:p>
          <a:p>
            <a:pPr algn="l">
              <a:lnSpc>
                <a:spcPct val="150000"/>
              </a:lnSpc>
            </a:pP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IVA de la Seguridad </a:t>
            </a:r>
          </a:p>
          <a:p>
            <a:pPr algn="l">
              <a:lnSpc>
                <a:spcPct val="150000"/>
              </a:lnSpc>
            </a:pP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Social sobre el Desarrollo: 30% de 2400€ = 720€</a:t>
            </a:r>
          </a:p>
          <a:p>
            <a:pPr algn="l">
              <a:lnSpc>
                <a:spcPct val="200000"/>
              </a:lnSpc>
            </a:pP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Licencias: 500€</a:t>
            </a:r>
          </a:p>
          <a:p>
            <a:pPr algn="l">
              <a:lnSpc>
                <a:spcPct val="200000"/>
              </a:lnSpc>
            </a:pP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Co-working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: 400€</a:t>
            </a:r>
          </a:p>
          <a:p>
            <a:pPr algn="l">
              <a:lnSpc>
                <a:spcPct val="200000"/>
              </a:lnSpc>
            </a:pP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Hosting: 50€Equipo: 1000€</a:t>
            </a:r>
            <a:br>
              <a:rPr lang="es-ES" dirty="0"/>
            </a:br>
            <a:endParaRPr lang="es-ES" dirty="0"/>
          </a:p>
        </p:txBody>
      </p:sp>
      <p:pic>
        <p:nvPicPr>
          <p:cNvPr id="10" name="Gráfico 9" descr="Euro con relleno sólido">
            <a:extLst>
              <a:ext uri="{FF2B5EF4-FFF2-40B4-BE49-F238E27FC236}">
                <a16:creationId xmlns:a16="http://schemas.microsoft.com/office/drawing/2014/main" id="{1FC3CB32-064C-A8AD-EF9F-4B71788A0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6245" y="2191580"/>
            <a:ext cx="1874955" cy="1874955"/>
          </a:xfrm>
          <a:prstGeom prst="rect">
            <a:avLst/>
          </a:prstGeom>
          <a:effectLst>
            <a:innerShdw dist="2540000">
              <a:prstClr val="black"/>
            </a:innerShdw>
          </a:effectLst>
        </p:spPr>
      </p:pic>
      <p:pic>
        <p:nvPicPr>
          <p:cNvPr id="12" name="Gráfico 11" descr="Dólar con relleno sólido">
            <a:extLst>
              <a:ext uri="{FF2B5EF4-FFF2-40B4-BE49-F238E27FC236}">
                <a16:creationId xmlns:a16="http://schemas.microsoft.com/office/drawing/2014/main" id="{E5C5C339-A4BC-110A-FE05-3FB3BA90C8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164684">
            <a:off x="6929384" y="625082"/>
            <a:ext cx="1442818" cy="1442818"/>
          </a:xfrm>
          <a:prstGeom prst="rect">
            <a:avLst/>
          </a:prstGeom>
          <a:effectLst>
            <a:innerShdw dist="2540000">
              <a:prstClr val="black"/>
            </a:innerShdw>
          </a:effectLst>
        </p:spPr>
      </p:pic>
      <p:pic>
        <p:nvPicPr>
          <p:cNvPr id="14" name="Gráfico 13" descr="Monedas con relleno sólido">
            <a:extLst>
              <a:ext uri="{FF2B5EF4-FFF2-40B4-BE49-F238E27FC236}">
                <a16:creationId xmlns:a16="http://schemas.microsoft.com/office/drawing/2014/main" id="{4775ADA1-EB2A-26CA-E164-AE156806A3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26635" y="3552304"/>
            <a:ext cx="1639930" cy="1639930"/>
          </a:xfrm>
          <a:prstGeom prst="rect">
            <a:avLst/>
          </a:prstGeom>
          <a:effectLst>
            <a:innerShdw dist="2540000">
              <a:prstClr val="black"/>
            </a:innerShdw>
          </a:effectLst>
        </p:spPr>
      </p:pic>
      <p:pic>
        <p:nvPicPr>
          <p:cNvPr id="16" name="Gráfico 15" descr="Bitcoin con relleno sólido">
            <a:extLst>
              <a:ext uri="{FF2B5EF4-FFF2-40B4-BE49-F238E27FC236}">
                <a16:creationId xmlns:a16="http://schemas.microsoft.com/office/drawing/2014/main" id="{A21E08CC-201D-00D5-9919-66BA709C90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459719">
            <a:off x="9645282" y="698667"/>
            <a:ext cx="2029121" cy="2029121"/>
          </a:xfrm>
          <a:prstGeom prst="rect">
            <a:avLst/>
          </a:prstGeom>
          <a:effectLst>
            <a:innerShdw dist="2540000">
              <a:prstClr val="black"/>
            </a:innerShdw>
          </a:effectLst>
        </p:spPr>
      </p:pic>
      <p:pic>
        <p:nvPicPr>
          <p:cNvPr id="18" name="Gráfico 17" descr="Libra con relleno sólido">
            <a:extLst>
              <a:ext uri="{FF2B5EF4-FFF2-40B4-BE49-F238E27FC236}">
                <a16:creationId xmlns:a16="http://schemas.microsoft.com/office/drawing/2014/main" id="{3CA666F4-40B5-AF23-1E2C-500F940E16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9273446">
            <a:off x="7250586" y="4656952"/>
            <a:ext cx="1588440" cy="1588440"/>
          </a:xfrm>
          <a:prstGeom prst="rect">
            <a:avLst/>
          </a:prstGeom>
          <a:effectLst>
            <a:innerShdw dist="25400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4164836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Marcador de posición de imagen 31" descr="manos aplaudiendo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ítulo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sz="5200" dirty="0"/>
              <a:t>Gracias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19</a:t>
            </a:fld>
            <a:endParaRPr lang="es-ES"/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B46B735E-4876-A4FC-4C07-887990C508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281658" y="3812038"/>
            <a:ext cx="2910342" cy="3168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93EF7587-A9E9-B7E7-B09E-412EC7D0077B}"/>
              </a:ext>
            </a:extLst>
          </p:cNvPr>
          <p:cNvSpPr/>
          <p:nvPr/>
        </p:nvSpPr>
        <p:spPr>
          <a:xfrm>
            <a:off x="9797122" y="5301532"/>
            <a:ext cx="1945858" cy="155646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3616998-B334-83B1-9EFC-71E32BB86A55}"/>
              </a:ext>
            </a:extLst>
          </p:cNvPr>
          <p:cNvSpPr/>
          <p:nvPr/>
        </p:nvSpPr>
        <p:spPr>
          <a:xfrm>
            <a:off x="10070804" y="5618101"/>
            <a:ext cx="1398494" cy="9233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MJ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ción de imagen 8" descr="Una mano tocando un teléfono móvil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ángulo 19" descr="Bloque de énfasis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18118" y="2056499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30" y="2171323"/>
            <a:ext cx="4648200" cy="985000"/>
          </a:xfrm>
        </p:spPr>
        <p:txBody>
          <a:bodyPr rtlCol="0"/>
          <a:lstStyle/>
          <a:p>
            <a:pPr rtl="0"/>
            <a:r>
              <a:rPr lang="es-ES" sz="5200" dirty="0"/>
              <a:t>Quiénes somos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1330" y="3156324"/>
            <a:ext cx="4648200" cy="1162800"/>
          </a:xfrm>
        </p:spPr>
        <p:txBody>
          <a:bodyPr rtlCol="0"/>
          <a:lstStyle/>
          <a:p>
            <a:pPr algn="ctr" rtl="0"/>
            <a:r>
              <a:rPr lang="es-ES" sz="6000" dirty="0" err="1"/>
              <a:t>MacJava</a:t>
            </a:r>
            <a:endParaRPr lang="es-ES" sz="60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28AC850-F887-FA4F-61B0-C2533A50FA3A}"/>
              </a:ext>
            </a:extLst>
          </p:cNvPr>
          <p:cNvSpPr/>
          <p:nvPr/>
        </p:nvSpPr>
        <p:spPr>
          <a:xfrm>
            <a:off x="9731964" y="5301532"/>
            <a:ext cx="1945858" cy="155646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2058ABB-AC5B-3B87-19BF-F5F466EB8854}"/>
              </a:ext>
            </a:extLst>
          </p:cNvPr>
          <p:cNvSpPr/>
          <p:nvPr/>
        </p:nvSpPr>
        <p:spPr>
          <a:xfrm>
            <a:off x="10005646" y="5618101"/>
            <a:ext cx="1398494" cy="9233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MJ</a:t>
            </a:r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10" descr="Escritorio con un ordenador, un teléfono, libro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sz="5200" dirty="0"/>
              <a:t>¿Por  qué </a:t>
            </a:r>
            <a:r>
              <a:rPr lang="es-ES" sz="5200" dirty="0" err="1"/>
              <a:t>MacJava</a:t>
            </a:r>
            <a:r>
              <a:rPr lang="es-ES" sz="5200" dirty="0"/>
              <a:t>?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s-ES" dirty="0"/>
              <a:t>La mejor aplicación web del mercado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3</a:t>
            </a:fld>
            <a:endParaRPr lang="es-ES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89D8DFE-9C9A-6218-91D9-58A4DB39C503}"/>
              </a:ext>
            </a:extLst>
          </p:cNvPr>
          <p:cNvSpPr/>
          <p:nvPr/>
        </p:nvSpPr>
        <p:spPr>
          <a:xfrm>
            <a:off x="9814142" y="5301532"/>
            <a:ext cx="1945858" cy="155646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46E495A-A43D-5A6C-AF08-8377ECA5535B}"/>
              </a:ext>
            </a:extLst>
          </p:cNvPr>
          <p:cNvSpPr/>
          <p:nvPr/>
        </p:nvSpPr>
        <p:spPr>
          <a:xfrm>
            <a:off x="10087824" y="5618101"/>
            <a:ext cx="1398494" cy="9233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MJ</a:t>
            </a:r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2192A-D474-E4D7-9D1E-9FE1EBE40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D77AA-B79D-B315-2693-B0A14035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Tecnologías: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4F92933-E589-3BC4-EC4A-B38C08CD7CA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4</a:t>
            </a:fld>
            <a:endParaRPr lang="es-ES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BBCFFFE-CDE2-DB8D-CDCB-B258731F8C9A}"/>
              </a:ext>
            </a:extLst>
          </p:cNvPr>
          <p:cNvSpPr/>
          <p:nvPr/>
        </p:nvSpPr>
        <p:spPr>
          <a:xfrm>
            <a:off x="9762881" y="5301532"/>
            <a:ext cx="1945858" cy="155646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004BB47-705D-2175-19BD-B833B1B5E666}"/>
              </a:ext>
            </a:extLst>
          </p:cNvPr>
          <p:cNvSpPr/>
          <p:nvPr/>
        </p:nvSpPr>
        <p:spPr>
          <a:xfrm>
            <a:off x="9987717" y="5618101"/>
            <a:ext cx="1398494" cy="9233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MJ</a:t>
            </a:r>
          </a:p>
        </p:txBody>
      </p:sp>
      <p:pic>
        <p:nvPicPr>
          <p:cNvPr id="7" name="Imagen 6" descr="Logotipo, Icono&#10;&#10;Descripción generada automáticamente">
            <a:extLst>
              <a:ext uri="{FF2B5EF4-FFF2-40B4-BE49-F238E27FC236}">
                <a16:creationId xmlns:a16="http://schemas.microsoft.com/office/drawing/2014/main" id="{C03E54CA-BFB5-2D9D-8328-AD711C2FE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96" y="1323548"/>
            <a:ext cx="1932231" cy="1921264"/>
          </a:xfrm>
          <a:prstGeom prst="rect">
            <a:avLst/>
          </a:prstGeom>
        </p:spPr>
      </p:pic>
      <p:pic>
        <p:nvPicPr>
          <p:cNvPr id="6" name="Imagen 5" descr="Logotipo, Icono, nombre de la empresa&#10;&#10;Descripción generada automáticamente">
            <a:extLst>
              <a:ext uri="{FF2B5EF4-FFF2-40B4-BE49-F238E27FC236}">
                <a16:creationId xmlns:a16="http://schemas.microsoft.com/office/drawing/2014/main" id="{63179E8C-91D1-91E0-CD1B-AD4871801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596" y="4033205"/>
            <a:ext cx="2143125" cy="2143125"/>
          </a:xfrm>
          <a:prstGeom prst="rect">
            <a:avLst/>
          </a:prstGeom>
        </p:spPr>
      </p:pic>
      <p:pic>
        <p:nvPicPr>
          <p:cNvPr id="16" name="Imagen 1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D5D0F41C-BF6A-CE77-C1B6-4F1487525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2336" y="902585"/>
            <a:ext cx="6163158" cy="3473780"/>
          </a:xfrm>
          <a:prstGeom prst="rect">
            <a:avLst/>
          </a:prstGeom>
        </p:spPr>
      </p:pic>
      <p:pic>
        <p:nvPicPr>
          <p:cNvPr id="12" name="Imagen 11" descr="Icono&#10;&#10;Descripción generada automáticamente con confianza media">
            <a:extLst>
              <a:ext uri="{FF2B5EF4-FFF2-40B4-BE49-F238E27FC236}">
                <a16:creationId xmlns:a16="http://schemas.microsoft.com/office/drawing/2014/main" id="{358A0788-727A-ED3B-EBFD-30A298BD89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0314" y="4446542"/>
            <a:ext cx="2399343" cy="1979458"/>
          </a:xfrm>
          <a:prstGeom prst="rect">
            <a:avLst/>
          </a:prstGeom>
        </p:spPr>
      </p:pic>
      <p:pic>
        <p:nvPicPr>
          <p:cNvPr id="25" name="Imagen 24" descr="Icono&#10;&#10;Descripción generada automáticamente">
            <a:extLst>
              <a:ext uri="{FF2B5EF4-FFF2-40B4-BE49-F238E27FC236}">
                <a16:creationId xmlns:a16="http://schemas.microsoft.com/office/drawing/2014/main" id="{888A275E-6BB8-ED2C-074C-3DC667D14B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3565" y="4446542"/>
            <a:ext cx="1945858" cy="194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83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Marcador de posición de imagen 22" descr="Mujer sonriendo con un portátil">
            <a:extLst>
              <a:ext uri="{FF2B5EF4-FFF2-40B4-BE49-F238E27FC236}">
                <a16:creationId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2156226"/>
            <a:ext cx="4903599" cy="1958400"/>
          </a:xfrm>
        </p:spPr>
        <p:txBody>
          <a:bodyPr rtlCol="0"/>
          <a:lstStyle/>
          <a:p>
            <a:pPr algn="ctr" rtl="0"/>
            <a:r>
              <a:rPr lang="es-ES" sz="5200" dirty="0"/>
              <a:t>Código: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4902200" cy="1100565"/>
          </a:xfrm>
        </p:spPr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5</a:t>
            </a:fld>
            <a:endParaRPr lang="es-ES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CDDD9D43-5296-99B5-35F9-7303E86997EB}"/>
              </a:ext>
            </a:extLst>
          </p:cNvPr>
          <p:cNvSpPr/>
          <p:nvPr/>
        </p:nvSpPr>
        <p:spPr>
          <a:xfrm>
            <a:off x="9814142" y="5301532"/>
            <a:ext cx="1945858" cy="155646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91817A2-657B-C2F5-CD03-BB1B28F38CF1}"/>
              </a:ext>
            </a:extLst>
          </p:cNvPr>
          <p:cNvSpPr/>
          <p:nvPr/>
        </p:nvSpPr>
        <p:spPr>
          <a:xfrm>
            <a:off x="10087824" y="5618101"/>
            <a:ext cx="1398494" cy="9233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MJ</a:t>
            </a:r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8F50E35-865C-D3EF-6A57-3BA6B83314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75" b="7825"/>
          <a:stretch/>
        </p:blipFill>
        <p:spPr>
          <a:xfrm>
            <a:off x="1081594" y="864000"/>
            <a:ext cx="10028811" cy="58978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clases: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6</a:t>
            </a:fld>
            <a:endParaRPr lang="es-ES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CBB22788-8345-9E51-FD5B-2E7E124DFDFA}"/>
              </a:ext>
            </a:extLst>
          </p:cNvPr>
          <p:cNvSpPr/>
          <p:nvPr/>
        </p:nvSpPr>
        <p:spPr>
          <a:xfrm>
            <a:off x="9714035" y="5301532"/>
            <a:ext cx="1945858" cy="155646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7CCC293-E566-1066-C208-DFE5CEAEE841}"/>
              </a:ext>
            </a:extLst>
          </p:cNvPr>
          <p:cNvSpPr/>
          <p:nvPr/>
        </p:nvSpPr>
        <p:spPr>
          <a:xfrm>
            <a:off x="9987717" y="5618101"/>
            <a:ext cx="1398494" cy="9233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MJ</a:t>
            </a:r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Código: Repositorios -&gt; Modelo:</a:t>
            </a:r>
          </a:p>
        </p:txBody>
      </p:sp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1B2AFBE6-E113-D341-E792-E6352FF7F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756" y="888592"/>
            <a:ext cx="8329382" cy="6172735"/>
          </a:xfrm>
          <a:prstGeom prst="rect">
            <a:avLst/>
          </a:prstGeom>
        </p:spPr>
      </p:pic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080CECC6-511B-DA3A-1EF4-4C33FD26A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4291" y="888592"/>
            <a:ext cx="6668078" cy="6043184"/>
          </a:xfrm>
          <a:prstGeom prst="rect">
            <a:avLst/>
          </a:prstGeom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16E32642-45F7-7EEB-EB69-16CBB86A1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2168" y="888592"/>
            <a:ext cx="5829805" cy="6134632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CD919F0F-0198-BDCF-27FC-23CA94A0A04E}"/>
              </a:ext>
            </a:extLst>
          </p:cNvPr>
          <p:cNvSpPr/>
          <p:nvPr/>
        </p:nvSpPr>
        <p:spPr>
          <a:xfrm>
            <a:off x="9814142" y="5246883"/>
            <a:ext cx="1945858" cy="155646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EB46DA7-E39B-0C42-9F70-8B2DC843993A}"/>
              </a:ext>
            </a:extLst>
          </p:cNvPr>
          <p:cNvSpPr/>
          <p:nvPr/>
        </p:nvSpPr>
        <p:spPr>
          <a:xfrm>
            <a:off x="10087824" y="5563452"/>
            <a:ext cx="1398494" cy="9233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MJ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097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C6FE8-26BB-2F5B-6ED4-40186EE4E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139FD-48E8-B529-A991-5149E6AD4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Dtos</a:t>
            </a:r>
            <a:r>
              <a:rPr lang="es-ES" dirty="0"/>
              <a:t>: </a:t>
            </a:r>
            <a:r>
              <a:rPr lang="es-ES" dirty="0" err="1"/>
              <a:t>RequestForm</a:t>
            </a:r>
            <a:r>
              <a:rPr lang="es-ES" dirty="0"/>
              <a:t> y </a:t>
            </a:r>
            <a:r>
              <a:rPr lang="es-ES" dirty="0" err="1"/>
              <a:t>Resources</a:t>
            </a:r>
            <a:r>
              <a:rPr lang="es-ES" dirty="0"/>
              <a:t>: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512EEF-B915-FA62-ED01-CAF182CCEFE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8</a:t>
            </a:fld>
            <a:endParaRPr lang="es-ES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DDB5046-2FD0-CA0D-BE6D-79D06511F55A}"/>
              </a:ext>
            </a:extLst>
          </p:cNvPr>
          <p:cNvSpPr/>
          <p:nvPr/>
        </p:nvSpPr>
        <p:spPr>
          <a:xfrm>
            <a:off x="9714035" y="5301532"/>
            <a:ext cx="1945858" cy="155646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4F725E7-A952-AB01-A432-F35FF73AC836}"/>
              </a:ext>
            </a:extLst>
          </p:cNvPr>
          <p:cNvSpPr/>
          <p:nvPr/>
        </p:nvSpPr>
        <p:spPr>
          <a:xfrm>
            <a:off x="9987717" y="5618101"/>
            <a:ext cx="1398494" cy="9233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MJ</a:t>
            </a:r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D4613A30-93AE-1A30-721F-22A553CF6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1819"/>
            <a:ext cx="6805429" cy="5301532"/>
          </a:xfrm>
          <a:prstGeom prst="rect">
            <a:avLst/>
          </a:prstGeom>
        </p:spPr>
      </p:pic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942A20E2-74D6-4A19-D704-DD941F459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926" y="515757"/>
            <a:ext cx="7209145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0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01D1BD79-0F9B-6A7B-59E0-2543180955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84"/>
          <a:stretch/>
        </p:blipFill>
        <p:spPr>
          <a:xfrm>
            <a:off x="0" y="864000"/>
            <a:ext cx="7117697" cy="5939351"/>
          </a:xfrm>
          <a:prstGeom prst="rect">
            <a:avLst/>
          </a:prstGeom>
        </p:spPr>
      </p:pic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F4423622-74BD-DD8A-DF7D-4BD6EC692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095" y="699202"/>
            <a:ext cx="6751905" cy="610414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Funcionamiento Controlador: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9</a:t>
            </a:fld>
            <a:endParaRPr lang="es-ES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CD919F0F-0198-BDCF-27FC-23CA94A0A04E}"/>
              </a:ext>
            </a:extLst>
          </p:cNvPr>
          <p:cNvSpPr/>
          <p:nvPr/>
        </p:nvSpPr>
        <p:spPr>
          <a:xfrm>
            <a:off x="9814142" y="5246883"/>
            <a:ext cx="1945858" cy="155646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EB46DA7-E39B-0C42-9F70-8B2DC843993A}"/>
              </a:ext>
            </a:extLst>
          </p:cNvPr>
          <p:cNvSpPr/>
          <p:nvPr/>
        </p:nvSpPr>
        <p:spPr>
          <a:xfrm>
            <a:off x="10087824" y="5563452"/>
            <a:ext cx="1398494" cy="9233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MJ</a:t>
            </a:r>
          </a:p>
        </p:txBody>
      </p:sp>
    </p:spTree>
    <p:extLst>
      <p:ext uri="{BB962C8B-B14F-4D97-AF65-F5344CB8AC3E}">
        <p14:creationId xmlns:p14="http://schemas.microsoft.com/office/powerpoint/2010/main" val="311896855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750_TF16411250.potx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E77D5FE40CE1540B3358A60449972F4" ma:contentTypeVersion="12" ma:contentTypeDescription="Crear nuevo documento." ma:contentTypeScope="" ma:versionID="3c3680ccbc6d8af74db144b74ef06246">
  <xsd:schema xmlns:xsd="http://www.w3.org/2001/XMLSchema" xmlns:xs="http://www.w3.org/2001/XMLSchema" xmlns:p="http://schemas.microsoft.com/office/2006/metadata/properties" xmlns:ns3="47b3708e-3ed5-46ec-9a43-5b9bda3bf721" xmlns:ns4="464395d3-4218-4b26-a623-ad5e7b3a4274" targetNamespace="http://schemas.microsoft.com/office/2006/metadata/properties" ma:root="true" ma:fieldsID="e9d74aea30fbd654e64e3e2ef377e357" ns3:_="" ns4:_="">
    <xsd:import namespace="47b3708e-3ed5-46ec-9a43-5b9bda3bf721"/>
    <xsd:import namespace="464395d3-4218-4b26-a623-ad5e7b3a427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b3708e-3ed5-46ec-9a43-5b9bda3bf7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4395d3-4218-4b26-a623-ad5e7b3a427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7b3708e-3ed5-46ec-9a43-5b9bda3bf721" xsi:nil="true"/>
  </documentManagement>
</p:properties>
</file>

<file path=customXml/itemProps1.xml><?xml version="1.0" encoding="utf-8"?>
<ds:datastoreItem xmlns:ds="http://schemas.openxmlformats.org/officeDocument/2006/customXml" ds:itemID="{411EEAD2-62A5-487E-B41F-2890E7231855}">
  <ds:schemaRefs>
    <ds:schemaRef ds:uri="464395d3-4218-4b26-a623-ad5e7b3a4274"/>
    <ds:schemaRef ds:uri="47b3708e-3ed5-46ec-9a43-5b9bda3bf72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05CD59A-9033-42A0-9712-FC348D606A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2218FC-8412-44B9-9E82-D51F1F531141}">
  <ds:schemaRefs>
    <ds:schemaRef ds:uri="47b3708e-3ed5-46ec-9a43-5b9bda3bf721"/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  <ds:schemaRef ds:uri="464395d3-4218-4b26-a623-ad5e7b3a4274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{9CDC7ED0-D311-46E9-8CAC-E7F1A474061F}tf16411250_win32</Template>
  <TotalTime>203</TotalTime>
  <Words>192</Words>
  <Application>Microsoft Office PowerPoint</Application>
  <PresentationFormat>Panorámica</PresentationFormat>
  <Paragraphs>86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Candara</vt:lpstr>
      <vt:lpstr>Corbel</vt:lpstr>
      <vt:lpstr>Times New Roman</vt:lpstr>
      <vt:lpstr>Personalizado</vt:lpstr>
      <vt:lpstr>MacJavaServer-Laravel:</vt:lpstr>
      <vt:lpstr>Quiénes somos</vt:lpstr>
      <vt:lpstr>¿Por  qué MacJava?</vt:lpstr>
      <vt:lpstr>Tecnologías:</vt:lpstr>
      <vt:lpstr>Código:</vt:lpstr>
      <vt:lpstr>Diseño de clases:</vt:lpstr>
      <vt:lpstr>Código: Repositorios -&gt; Modelo:</vt:lpstr>
      <vt:lpstr>Dtos: RequestForm y Resources:</vt:lpstr>
      <vt:lpstr>Funcionamiento Controlador:</vt:lpstr>
      <vt:lpstr>Código: web y midlleware:</vt:lpstr>
      <vt:lpstr>Código: Responses:</vt:lpstr>
      <vt:lpstr>Pasamos a la acción:</vt:lpstr>
      <vt:lpstr>Tests:</vt:lpstr>
      <vt:lpstr>Tests:</vt:lpstr>
      <vt:lpstr>Tests:</vt:lpstr>
      <vt:lpstr>Tests:</vt:lpstr>
      <vt:lpstr>Presupuesto:</vt:lpstr>
      <vt:lpstr>Presupuesto: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MacJavaServer</dc:title>
  <dc:creator>Diego torres mijarra</dc:creator>
  <cp:lastModifiedBy>Diego Torres Mijarra</cp:lastModifiedBy>
  <cp:revision>7</cp:revision>
  <dcterms:created xsi:type="dcterms:W3CDTF">2023-12-04T17:55:49Z</dcterms:created>
  <dcterms:modified xsi:type="dcterms:W3CDTF">2024-03-07T17:00:04Z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0x0101008E77D5FE40CE1540B3358A60449972F4</vt:lpwstr>
  </property>
</Properties>
</file>