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494" r:id="rId2"/>
  </p:sldIdLst>
  <p:sldSz cx="9144000" cy="5143500" type="screen16x9"/>
  <p:notesSz cx="7315200" cy="96012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7093ADDB-AB81-4F92-8747-AEFA89B2161D}">
          <p14:sldIdLst>
            <p14:sldId id="49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UARIO" initials="U" lastIdx="1" clrIdx="0"/>
  <p:cmAuthor id="1" name="DiegoCafaro" initials="DC" lastIdx="1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7F7F7"/>
    <a:srgbClr val="F5F5F5"/>
    <a:srgbClr val="CC99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120" autoAdjust="0"/>
  </p:normalViewPr>
  <p:slideViewPr>
    <p:cSldViewPr>
      <p:cViewPr varScale="1">
        <p:scale>
          <a:sx n="111" d="100"/>
          <a:sy n="111" d="100"/>
        </p:scale>
        <p:origin x="86" y="62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51" tIns="48325" rIns="96651" bIns="48325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51" tIns="48325" rIns="96651" bIns="48325" rtlCol="0"/>
          <a:lstStyle>
            <a:lvl1pPr algn="r">
              <a:defRPr sz="1200"/>
            </a:lvl1pPr>
          </a:lstStyle>
          <a:p>
            <a:fld id="{1235A146-0F83-4A0A-910A-DC393850303B}" type="datetimeFigureOut">
              <a:rPr lang="es-AR" smtClean="0"/>
              <a:t>3/12/2020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51" tIns="48325" rIns="96651" bIns="48325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51" tIns="48325" rIns="96651" bIns="48325" rtlCol="0" anchor="b"/>
          <a:lstStyle>
            <a:lvl1pPr algn="r">
              <a:defRPr sz="1200"/>
            </a:lvl1pPr>
          </a:lstStyle>
          <a:p>
            <a:fld id="{A8114881-CDC6-4701-AA77-BB752CE0EEEF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550396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357" cy="480547"/>
          </a:xfrm>
          <a:prstGeom prst="rect">
            <a:avLst/>
          </a:prstGeom>
        </p:spPr>
        <p:txBody>
          <a:bodyPr vert="horz" lIns="93790" tIns="46895" rIns="93790" bIns="46895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4143209" y="0"/>
            <a:ext cx="3170357" cy="480547"/>
          </a:xfrm>
          <a:prstGeom prst="rect">
            <a:avLst/>
          </a:prstGeom>
        </p:spPr>
        <p:txBody>
          <a:bodyPr vert="horz" lIns="93790" tIns="46895" rIns="93790" bIns="46895" rtlCol="0"/>
          <a:lstStyle>
            <a:lvl1pPr algn="r">
              <a:defRPr sz="1200"/>
            </a:lvl1pPr>
          </a:lstStyle>
          <a:p>
            <a:fld id="{35FDA63A-53C4-4FB4-B8EA-BA6BFDFD3A00}" type="datetimeFigureOut">
              <a:rPr lang="es-AR" smtClean="0"/>
              <a:t>3/12/2020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458788" y="720725"/>
            <a:ext cx="6397625" cy="3598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790" tIns="46895" rIns="93790" bIns="46895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30867" y="4560328"/>
            <a:ext cx="5853468" cy="4320052"/>
          </a:xfrm>
          <a:prstGeom prst="rect">
            <a:avLst/>
          </a:prstGeom>
        </p:spPr>
        <p:txBody>
          <a:bodyPr vert="horz" lIns="93790" tIns="46895" rIns="93790" bIns="46895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119030"/>
            <a:ext cx="3170357" cy="480547"/>
          </a:xfrm>
          <a:prstGeom prst="rect">
            <a:avLst/>
          </a:prstGeom>
        </p:spPr>
        <p:txBody>
          <a:bodyPr vert="horz" lIns="93790" tIns="46895" rIns="93790" bIns="46895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4143209" y="9119030"/>
            <a:ext cx="3170357" cy="480547"/>
          </a:xfrm>
          <a:prstGeom prst="rect">
            <a:avLst/>
          </a:prstGeom>
        </p:spPr>
        <p:txBody>
          <a:bodyPr vert="horz" lIns="93790" tIns="46895" rIns="93790" bIns="46895" rtlCol="0" anchor="b"/>
          <a:lstStyle>
            <a:lvl1pPr algn="r">
              <a:defRPr sz="1200"/>
            </a:lvl1pPr>
          </a:lstStyle>
          <a:p>
            <a:fld id="{FCD08BC6-C348-4371-85E4-42DFAEAACA26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70397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E2F9E-71F5-466B-B73F-0E1381F73853}" type="datetime1">
              <a:rPr lang="es-AR" smtClean="0"/>
              <a:t>3/12/2020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9C493-9DBD-4CD3-9F19-6CA4A0968D9D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66359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2FCD7-B2B3-4B76-853A-C891A3738A66}" type="datetime1">
              <a:rPr lang="es-AR" smtClean="0"/>
              <a:t>3/12/2020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9C493-9DBD-4CD3-9F19-6CA4A0968D9D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88101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82E51-5C45-4498-AB69-9C9089F93D5A}" type="datetime1">
              <a:rPr lang="es-AR" smtClean="0"/>
              <a:t>3/12/2020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9C493-9DBD-4CD3-9F19-6CA4A0968D9D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7780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A6B56-68AC-4AD3-9003-B82EA2D6A131}" type="datetime1">
              <a:rPr lang="es-AR" smtClean="0"/>
              <a:t>3/12/2020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9C493-9DBD-4CD3-9F19-6CA4A0968D9D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96028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4F621-55AB-4BA0-9590-246B4D6773EE}" type="datetime1">
              <a:rPr lang="es-AR" smtClean="0"/>
              <a:t>3/12/2020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9C493-9DBD-4CD3-9F19-6CA4A0968D9D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56081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FDFFA-9BEB-4D2D-B3ED-F1F223DB5F0C}" type="datetime1">
              <a:rPr lang="es-AR" smtClean="0"/>
              <a:t>3/12/2020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9C493-9DBD-4CD3-9F19-6CA4A0968D9D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44766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9FDBB-5367-43C7-8A17-8780CA1E1E01}" type="datetime1">
              <a:rPr lang="es-AR" smtClean="0"/>
              <a:t>3/12/2020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9C493-9DBD-4CD3-9F19-6CA4A0968D9D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49366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82B33-B83A-4ACE-8A13-137C04410A68}" type="datetime1">
              <a:rPr lang="es-AR" smtClean="0"/>
              <a:t>3/12/2020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9C493-9DBD-4CD3-9F19-6CA4A0968D9D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75377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AF6D5-CF4B-4818-BD63-DC7AE76A2288}" type="datetime1">
              <a:rPr lang="es-AR" smtClean="0"/>
              <a:t>3/12/2020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9C493-9DBD-4CD3-9F19-6CA4A0968D9D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26693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009A1-92E9-40F0-9DE8-D04793F56BF0}" type="datetime1">
              <a:rPr lang="es-AR" smtClean="0"/>
              <a:t>3/12/2020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9C493-9DBD-4CD3-9F19-6CA4A0968D9D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19958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A3414-263C-4072-9AFE-157FC762FFCE}" type="datetime1">
              <a:rPr lang="es-AR" smtClean="0"/>
              <a:t>3/12/2020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9C493-9DBD-4CD3-9F19-6CA4A0968D9D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63263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8EB9B8-2335-45F5-A5A4-48FCC4FD2515}" type="datetime1">
              <a:rPr lang="es-AR" smtClean="0"/>
              <a:t>3/12/2020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09C493-9DBD-4CD3-9F19-6CA4A0968D9D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9240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D23408-D469-4D59-8029-D1499CB3B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69463" y="4340444"/>
            <a:ext cx="2133600" cy="273844"/>
          </a:xfrm>
        </p:spPr>
        <p:txBody>
          <a:bodyPr/>
          <a:lstStyle/>
          <a:p>
            <a:fld id="{6A09C493-9DBD-4CD3-9F19-6CA4A0968D9D}" type="slidenum">
              <a:rPr lang="es-AR" smtClean="0"/>
              <a:t>1</a:t>
            </a:fld>
            <a:endParaRPr lang="es-A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EA46C4-04E9-414D-BE9E-33ED9B6C4CE9}"/>
              </a:ext>
            </a:extLst>
          </p:cNvPr>
          <p:cNvSpPr/>
          <p:nvPr/>
        </p:nvSpPr>
        <p:spPr>
          <a:xfrm>
            <a:off x="65753" y="113457"/>
            <a:ext cx="24440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highlight>
                  <a:srgbClr val="00FFFF"/>
                </a:highlight>
              </a:rPr>
              <a:t>Graphical abstract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3DECA12-2E08-4303-81EB-DF8837F3A5DD}"/>
              </a:ext>
            </a:extLst>
          </p:cNvPr>
          <p:cNvSpPr/>
          <p:nvPr/>
        </p:nvSpPr>
        <p:spPr>
          <a:xfrm>
            <a:off x="10350758" y="1566131"/>
            <a:ext cx="1728353" cy="304800"/>
          </a:xfrm>
          <a:prstGeom prst="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Solution Algorithm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3C11DC4-AA75-4D3F-AB3B-80DF4A063DB2}"/>
              </a:ext>
            </a:extLst>
          </p:cNvPr>
          <p:cNvSpPr/>
          <p:nvPr/>
        </p:nvSpPr>
        <p:spPr>
          <a:xfrm>
            <a:off x="10221097" y="3688568"/>
            <a:ext cx="1981200" cy="336846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Pre-processing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Cut-off infeasible combinations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94FDD77-3D3B-48D3-B4AB-13276C8645C8}"/>
              </a:ext>
            </a:extLst>
          </p:cNvPr>
          <p:cNvCxnSpPr>
            <a:cxnSpLocks/>
            <a:stCxn id="79" idx="2"/>
            <a:endCxn id="72" idx="0"/>
          </p:cNvCxnSpPr>
          <p:nvPr/>
        </p:nvCxnSpPr>
        <p:spPr>
          <a:xfrm flipH="1">
            <a:off x="11211697" y="3486260"/>
            <a:ext cx="1" cy="2023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Flowchart: Decision 73">
            <a:extLst>
              <a:ext uri="{FF2B5EF4-FFF2-40B4-BE49-F238E27FC236}">
                <a16:creationId xmlns:a16="http://schemas.microsoft.com/office/drawing/2014/main" id="{A0EFA583-2699-4C10-854B-C360999E429F}"/>
              </a:ext>
            </a:extLst>
          </p:cNvPr>
          <p:cNvSpPr/>
          <p:nvPr/>
        </p:nvSpPr>
        <p:spPr>
          <a:xfrm>
            <a:off x="10387781" y="6282006"/>
            <a:ext cx="1646617" cy="533400"/>
          </a:xfrm>
          <a:prstGeom prst="flowChartDecision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Is </a:t>
            </a:r>
            <a:r>
              <a:rPr lang="en-US" sz="1200" b="1" i="1" dirty="0">
                <a:solidFill>
                  <a:schemeClr val="tx1"/>
                </a:solidFill>
              </a:rPr>
              <a:t>Z</a:t>
            </a:r>
            <a:r>
              <a:rPr lang="en-US" sz="1200" b="1" i="1" baseline="-25000" dirty="0">
                <a:solidFill>
                  <a:schemeClr val="tx1"/>
                </a:solidFill>
              </a:rPr>
              <a:t>n</a:t>
            </a:r>
            <a:r>
              <a:rPr lang="en-US" sz="1200" dirty="0">
                <a:solidFill>
                  <a:schemeClr val="tx1"/>
                </a:solidFill>
              </a:rPr>
              <a:t> optimal?*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7134F7A-254E-4BCA-B0D7-DF59AD193E94}"/>
              </a:ext>
            </a:extLst>
          </p:cNvPr>
          <p:cNvCxnSpPr>
            <a:cxnSpLocks/>
            <a:stCxn id="74" idx="2"/>
            <a:endCxn id="87" idx="0"/>
          </p:cNvCxnSpPr>
          <p:nvPr/>
        </p:nvCxnSpPr>
        <p:spPr>
          <a:xfrm flipH="1">
            <a:off x="11211089" y="6815406"/>
            <a:ext cx="1" cy="26277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D9F51C53-05E1-4171-B742-394A7BADD302}"/>
              </a:ext>
            </a:extLst>
          </p:cNvPr>
          <p:cNvSpPr/>
          <p:nvPr/>
        </p:nvSpPr>
        <p:spPr>
          <a:xfrm>
            <a:off x="10154280" y="6251688"/>
            <a:ext cx="444491" cy="304800"/>
          </a:xfrm>
          <a:prstGeom prst="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100" i="1" dirty="0">
                <a:solidFill>
                  <a:schemeClr val="tx1"/>
                </a:solidFill>
              </a:rPr>
              <a:t>Yes</a:t>
            </a:r>
            <a:endParaRPr lang="en-US" sz="1100" i="1" dirty="0">
              <a:solidFill>
                <a:schemeClr val="tx1"/>
              </a:solidFill>
            </a:endParaRP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E75BADEB-39F8-4A6E-BF88-D4E12E5C864B}"/>
              </a:ext>
            </a:extLst>
          </p:cNvPr>
          <p:cNvCxnSpPr>
            <a:cxnSpLocks/>
            <a:stCxn id="74" idx="1"/>
            <a:endCxn id="78" idx="3"/>
          </p:cNvCxnSpPr>
          <p:nvPr/>
        </p:nvCxnSpPr>
        <p:spPr>
          <a:xfrm flipH="1">
            <a:off x="10221097" y="6548706"/>
            <a:ext cx="16668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B1999EE4-EF88-42CD-9D21-BA30711AF421}"/>
              </a:ext>
            </a:extLst>
          </p:cNvPr>
          <p:cNvSpPr/>
          <p:nvPr/>
        </p:nvSpPr>
        <p:spPr>
          <a:xfrm>
            <a:off x="9573399" y="6332612"/>
            <a:ext cx="647698" cy="432187"/>
          </a:xfrm>
          <a:prstGeom prst="rect">
            <a:avLst/>
          </a:prstGeom>
          <a:solidFill>
            <a:schemeClr val="bg1">
              <a:lumMod val="85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200" dirty="0">
                <a:solidFill>
                  <a:schemeClr val="tx1"/>
                </a:solidFill>
              </a:rPr>
              <a:t>End</a:t>
            </a:r>
          </a:p>
          <a:p>
            <a:pPr algn="ctr"/>
            <a:r>
              <a:rPr lang="en-US" sz="1200" b="1" i="1" dirty="0">
                <a:solidFill>
                  <a:schemeClr val="tx1"/>
                </a:solidFill>
              </a:rPr>
              <a:t>Z</a:t>
            </a:r>
            <a:r>
              <a:rPr lang="en-US" sz="1200" b="1" i="1" baseline="-25000" dirty="0">
                <a:solidFill>
                  <a:schemeClr val="tx1"/>
                </a:solidFill>
              </a:rPr>
              <a:t>n </a:t>
            </a:r>
            <a:r>
              <a:rPr lang="en-US" sz="1200" b="1" i="1" dirty="0">
                <a:solidFill>
                  <a:schemeClr val="tx1"/>
                </a:solidFill>
              </a:rPr>
              <a:t>= Z*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41ABB29-6040-44DC-8EEF-1EE088F1999E}"/>
              </a:ext>
            </a:extLst>
          </p:cNvPr>
          <p:cNvSpPr/>
          <p:nvPr/>
        </p:nvSpPr>
        <p:spPr>
          <a:xfrm>
            <a:off x="9784551" y="2957230"/>
            <a:ext cx="2854293" cy="529030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Solve NLP Formulation</a:t>
            </a:r>
            <a:r>
              <a:rPr lang="en-US" sz="1100" dirty="0">
                <a:solidFill>
                  <a:schemeClr val="tx1"/>
                </a:solidFill>
              </a:rPr>
              <a:t> for every potential triplet in the superstructure. </a:t>
            </a:r>
            <a:r>
              <a:rPr lang="es-AR" sz="1100" dirty="0">
                <a:solidFill>
                  <a:schemeClr val="tx1"/>
                </a:solidFill>
              </a:rPr>
              <a:t>Set </a:t>
            </a:r>
            <a:r>
              <a:rPr lang="es-AR" sz="1100" b="1" i="1" dirty="0">
                <a:solidFill>
                  <a:schemeClr val="tx1"/>
                </a:solidFill>
              </a:rPr>
              <a:t>MaxFlow</a:t>
            </a:r>
            <a:r>
              <a:rPr lang="es-AR" sz="1100" b="1" i="1" baseline="-25000" dirty="0">
                <a:solidFill>
                  <a:schemeClr val="tx1"/>
                </a:solidFill>
              </a:rPr>
              <a:t>i,j,d</a:t>
            </a:r>
            <a:endParaRPr lang="en-US" sz="1100" b="1" i="1" baseline="-25000" dirty="0">
              <a:solidFill>
                <a:schemeClr val="tx1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18F3CA9-A37B-4F24-A537-AAF6D5188611}"/>
              </a:ext>
            </a:extLst>
          </p:cNvPr>
          <p:cNvSpPr/>
          <p:nvPr/>
        </p:nvSpPr>
        <p:spPr>
          <a:xfrm>
            <a:off x="9575326" y="5528514"/>
            <a:ext cx="3276600" cy="503524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Solve MILP formulation </a:t>
            </a:r>
            <a:r>
              <a:rPr lang="en-US" sz="1100" dirty="0">
                <a:solidFill>
                  <a:schemeClr val="tx1"/>
                </a:solidFill>
              </a:rPr>
              <a:t>with a limit of </a:t>
            </a:r>
            <a:r>
              <a:rPr lang="en-US" sz="1100" b="1" i="1" dirty="0">
                <a:solidFill>
                  <a:schemeClr val="tx1"/>
                </a:solidFill>
              </a:rPr>
              <a:t>H</a:t>
            </a:r>
            <a:r>
              <a:rPr lang="en-US" sz="1100" b="1" i="1" baseline="-25000" dirty="0">
                <a:solidFill>
                  <a:schemeClr val="tx1"/>
                </a:solidFill>
              </a:rPr>
              <a:t>n </a:t>
            </a:r>
            <a:r>
              <a:rPr lang="en-US" sz="1100" dirty="0">
                <a:solidFill>
                  <a:schemeClr val="tx1"/>
                </a:solidFill>
              </a:rPr>
              <a:t>CPU hours of computation </a:t>
            </a:r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b="1" dirty="0">
                <a:solidFill>
                  <a:schemeClr val="tx1"/>
                </a:solidFill>
              </a:rPr>
              <a:t>New global solution </a:t>
            </a:r>
            <a:r>
              <a:rPr lang="en-US" sz="1100" b="1" i="1" dirty="0">
                <a:solidFill>
                  <a:schemeClr val="tx1"/>
                </a:solidFill>
              </a:rPr>
              <a:t>Z</a:t>
            </a:r>
            <a:r>
              <a:rPr lang="en-US" sz="1100" b="1" i="1" baseline="-25000" dirty="0">
                <a:solidFill>
                  <a:schemeClr val="tx1"/>
                </a:solidFill>
              </a:rPr>
              <a:t>n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E3471C71-C2BC-4EFD-B337-134A042FA58B}"/>
              </a:ext>
            </a:extLst>
          </p:cNvPr>
          <p:cNvSpPr/>
          <p:nvPr/>
        </p:nvSpPr>
        <p:spPr>
          <a:xfrm>
            <a:off x="10830882" y="6750004"/>
            <a:ext cx="444491" cy="304800"/>
          </a:xfrm>
          <a:prstGeom prst="rect">
            <a:avLst/>
          </a:prstGeom>
          <a:noFill/>
          <a:ln w="222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100" i="1" dirty="0">
                <a:solidFill>
                  <a:schemeClr val="tx1"/>
                </a:solidFill>
              </a:rPr>
              <a:t>No</a:t>
            </a:r>
            <a:endParaRPr lang="en-US" sz="1100" i="1" dirty="0">
              <a:solidFill>
                <a:schemeClr val="tx1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9547FF49-7079-4E60-B304-A78A42FD932F}"/>
              </a:ext>
            </a:extLst>
          </p:cNvPr>
          <p:cNvSpPr/>
          <p:nvPr/>
        </p:nvSpPr>
        <p:spPr>
          <a:xfrm>
            <a:off x="9806634" y="1870931"/>
            <a:ext cx="2811639" cy="916551"/>
          </a:xfrm>
          <a:prstGeom prst="rect">
            <a:avLst/>
          </a:prstGeom>
          <a:solidFill>
            <a:schemeClr val="bg1">
              <a:lumMod val="85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Initialize 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Iteration</a:t>
            </a:r>
            <a:r>
              <a:rPr lang="en-US" sz="1100" b="1" dirty="0">
                <a:solidFill>
                  <a:schemeClr val="tx1"/>
                </a:solidFill>
              </a:rPr>
              <a:t> </a:t>
            </a:r>
            <a:r>
              <a:rPr lang="es-AR" sz="1100" b="1" i="1" dirty="0">
                <a:solidFill>
                  <a:schemeClr val="tx1"/>
                </a:solidFill>
              </a:rPr>
              <a:t>n=0 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lower bound </a:t>
            </a:r>
            <a:r>
              <a:rPr lang="en-US" sz="1100" b="1" i="1" dirty="0">
                <a:solidFill>
                  <a:schemeClr val="tx1"/>
                </a:solidFill>
              </a:rPr>
              <a:t>LB</a:t>
            </a:r>
            <a:r>
              <a:rPr lang="en-US" sz="1100" b="1" i="1" baseline="-25000" dirty="0">
                <a:solidFill>
                  <a:schemeClr val="tx1"/>
                </a:solidFill>
              </a:rPr>
              <a:t>0 </a:t>
            </a:r>
            <a:r>
              <a:rPr lang="en-US" sz="1100" b="1" i="1" dirty="0">
                <a:solidFill>
                  <a:schemeClr val="tx1"/>
                </a:solidFill>
              </a:rPr>
              <a:t>=-inf </a:t>
            </a:r>
            <a:r>
              <a:rPr lang="en-US" sz="1100" b="1" dirty="0">
                <a:solidFill>
                  <a:schemeClr val="tx1"/>
                </a:solidFill>
              </a:rPr>
              <a:t>|</a:t>
            </a:r>
            <a:r>
              <a:rPr lang="en-US" sz="1100" dirty="0">
                <a:solidFill>
                  <a:schemeClr val="tx1"/>
                </a:solidFill>
              </a:rPr>
              <a:t>upper bound </a:t>
            </a:r>
            <a:r>
              <a:rPr lang="en-US" sz="1100" b="1" i="1" dirty="0">
                <a:solidFill>
                  <a:schemeClr val="tx1"/>
                </a:solidFill>
              </a:rPr>
              <a:t>UB</a:t>
            </a:r>
            <a:r>
              <a:rPr lang="en-US" sz="1100" b="1" i="1" baseline="-25000" dirty="0">
                <a:solidFill>
                  <a:schemeClr val="tx1"/>
                </a:solidFill>
              </a:rPr>
              <a:t>0</a:t>
            </a:r>
            <a:r>
              <a:rPr lang="en-US" sz="1100" b="1" baseline="-25000" dirty="0">
                <a:solidFill>
                  <a:schemeClr val="tx1"/>
                </a:solidFill>
              </a:rPr>
              <a:t> </a:t>
            </a:r>
            <a:r>
              <a:rPr lang="en-US" sz="1100" b="1" i="1" dirty="0">
                <a:solidFill>
                  <a:schemeClr val="tx1"/>
                </a:solidFill>
              </a:rPr>
              <a:t>=inf</a:t>
            </a:r>
          </a:p>
          <a:p>
            <a:pPr algn="ctr"/>
            <a:r>
              <a:rPr lang="en-US" sz="1100" b="1" i="1" dirty="0">
                <a:solidFill>
                  <a:schemeClr val="tx1"/>
                </a:solidFill>
              </a:rPr>
              <a:t>MinBat</a:t>
            </a:r>
            <a:r>
              <a:rPr lang="en-US" sz="1100" b="1" i="1" baseline="-25000" dirty="0">
                <a:solidFill>
                  <a:schemeClr val="tx1"/>
                </a:solidFill>
              </a:rPr>
              <a:t>0</a:t>
            </a:r>
            <a:r>
              <a:rPr lang="en-US" sz="1100" b="1" i="1" dirty="0">
                <a:solidFill>
                  <a:schemeClr val="tx1"/>
                </a:solidFill>
              </a:rPr>
              <a:t>=1 </a:t>
            </a:r>
            <a:r>
              <a:rPr lang="en-US" sz="1100" b="1" dirty="0">
                <a:solidFill>
                  <a:schemeClr val="tx1"/>
                </a:solidFill>
              </a:rPr>
              <a:t>| </a:t>
            </a:r>
            <a:r>
              <a:rPr lang="en-US" sz="1100" b="1" i="1" dirty="0">
                <a:solidFill>
                  <a:schemeClr val="tx1"/>
                </a:solidFill>
              </a:rPr>
              <a:t>MaxBat</a:t>
            </a:r>
            <a:r>
              <a:rPr lang="en-US" sz="1100" b="1" i="1" baseline="-25000" dirty="0">
                <a:solidFill>
                  <a:schemeClr val="tx1"/>
                </a:solidFill>
              </a:rPr>
              <a:t>0</a:t>
            </a:r>
            <a:r>
              <a:rPr lang="en-US" sz="1100" b="1" i="1" dirty="0">
                <a:solidFill>
                  <a:schemeClr val="tx1"/>
                </a:solidFill>
              </a:rPr>
              <a:t>=#TB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best solution </a:t>
            </a:r>
            <a:r>
              <a:rPr lang="en-US" sz="1100" b="1" i="1" dirty="0">
                <a:solidFill>
                  <a:schemeClr val="tx1"/>
                </a:solidFill>
              </a:rPr>
              <a:t>Z</a:t>
            </a:r>
            <a:r>
              <a:rPr lang="en-US" sz="1100" b="1" i="1" baseline="-25000" dirty="0">
                <a:solidFill>
                  <a:schemeClr val="tx1"/>
                </a:solidFill>
              </a:rPr>
              <a:t>0</a:t>
            </a:r>
            <a:r>
              <a:rPr lang="en-US" sz="1100" b="1" i="1" dirty="0">
                <a:solidFill>
                  <a:schemeClr val="tx1"/>
                </a:solidFill>
              </a:rPr>
              <a:t>=</a:t>
            </a:r>
            <a:r>
              <a:rPr lang="en-US" sz="1100" b="1" i="1" baseline="-25000" dirty="0">
                <a:solidFill>
                  <a:schemeClr val="tx1"/>
                </a:solidFill>
              </a:rPr>
              <a:t> </a:t>
            </a:r>
            <a:r>
              <a:rPr lang="en-US" sz="1100" b="1" i="1" dirty="0">
                <a:solidFill>
                  <a:schemeClr val="tx1"/>
                </a:solidFill>
              </a:rPr>
              <a:t>inf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BD0A13A-A227-4561-A395-66F8118B47CE}"/>
              </a:ext>
            </a:extLst>
          </p:cNvPr>
          <p:cNvSpPr/>
          <p:nvPr/>
        </p:nvSpPr>
        <p:spPr>
          <a:xfrm>
            <a:off x="9572787" y="7811662"/>
            <a:ext cx="3276601" cy="788093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 </a:t>
            </a:r>
            <a:r>
              <a:rPr lang="en-US" sz="1100" b="1" i="1" dirty="0">
                <a:solidFill>
                  <a:schemeClr val="tx1"/>
                </a:solidFill>
              </a:rPr>
              <a:t>Lower Bound improvement strategy </a:t>
            </a:r>
          </a:p>
          <a:p>
            <a:pPr algn="ctr"/>
            <a:r>
              <a:rPr lang="en-US" sz="1100" i="1" dirty="0">
                <a:solidFill>
                  <a:schemeClr val="tx1"/>
                </a:solidFill>
              </a:rPr>
              <a:t>SuperBattery and Topological Constraints. 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Solve the relaxed problem (</a:t>
            </a:r>
            <a:r>
              <a:rPr lang="en-US" sz="1100" b="1" i="1" dirty="0">
                <a:solidFill>
                  <a:schemeClr val="tx1"/>
                </a:solidFill>
              </a:rPr>
              <a:t>RP</a:t>
            </a:r>
            <a:r>
              <a:rPr lang="en-US" sz="1100" dirty="0">
                <a:solidFill>
                  <a:schemeClr val="tx1"/>
                </a:solidFill>
              </a:rPr>
              <a:t>) applying </a:t>
            </a:r>
            <a:r>
              <a:rPr lang="en-US" sz="1100" b="1" i="1" dirty="0">
                <a:solidFill>
                  <a:schemeClr val="tx1"/>
                </a:solidFill>
              </a:rPr>
              <a:t>MinBat</a:t>
            </a:r>
            <a:r>
              <a:rPr lang="en-US" sz="1100" b="1" i="1" baseline="-25000" dirty="0">
                <a:solidFill>
                  <a:schemeClr val="tx1"/>
                </a:solidFill>
              </a:rPr>
              <a:t>n</a:t>
            </a:r>
            <a:r>
              <a:rPr lang="en-US" sz="1100" i="1" dirty="0">
                <a:solidFill>
                  <a:schemeClr val="tx1"/>
                </a:solidFill>
              </a:rPr>
              <a:t> </a:t>
            </a:r>
            <a:r>
              <a:rPr lang="en-US" sz="1100" dirty="0">
                <a:solidFill>
                  <a:schemeClr val="tx1"/>
                </a:solidFill>
              </a:rPr>
              <a:t>and </a:t>
            </a:r>
            <a:r>
              <a:rPr lang="en-US" sz="1100" b="1" i="1" dirty="0">
                <a:solidFill>
                  <a:schemeClr val="tx1"/>
                </a:solidFill>
              </a:rPr>
              <a:t>MaxBat</a:t>
            </a:r>
            <a:r>
              <a:rPr lang="en-US" sz="1100" b="1" i="1" baseline="-25000" dirty="0">
                <a:solidFill>
                  <a:schemeClr val="tx1"/>
                </a:solidFill>
              </a:rPr>
              <a:t>n</a:t>
            </a:r>
            <a:r>
              <a:rPr lang="en-US" sz="1100" i="1" dirty="0">
                <a:solidFill>
                  <a:schemeClr val="tx1"/>
                </a:solidFill>
              </a:rPr>
              <a:t> </a:t>
            </a:r>
            <a:r>
              <a:rPr lang="en-US" sz="1100" dirty="0">
                <a:solidFill>
                  <a:schemeClr val="tx1"/>
                </a:solidFill>
              </a:rPr>
              <a:t>parameters. Solution: </a:t>
            </a:r>
            <a:r>
              <a:rPr lang="en-US" sz="1100" b="1" i="1" dirty="0">
                <a:solidFill>
                  <a:schemeClr val="tx1"/>
                </a:solidFill>
              </a:rPr>
              <a:t>Z</a:t>
            </a:r>
            <a:r>
              <a:rPr lang="en-US" sz="1100" b="1" i="1" baseline="-25000" dirty="0">
                <a:solidFill>
                  <a:schemeClr val="tx1"/>
                </a:solidFill>
              </a:rPr>
              <a:t>n</a:t>
            </a:r>
            <a:r>
              <a:rPr lang="en-US" sz="1100" b="1" i="1" dirty="0">
                <a:solidFill>
                  <a:schemeClr val="tx1"/>
                </a:solidFill>
              </a:rPr>
              <a:t>*</a:t>
            </a:r>
            <a:r>
              <a:rPr lang="en-US" sz="1100" b="1" i="1" baseline="30000" dirty="0">
                <a:solidFill>
                  <a:schemeClr val="tx1"/>
                </a:solidFill>
              </a:rPr>
              <a:t>RP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sz="1100" b="1" i="1" dirty="0">
                <a:solidFill>
                  <a:schemeClr val="tx1"/>
                </a:solidFill>
              </a:rPr>
              <a:t>LB</a:t>
            </a:r>
            <a:r>
              <a:rPr lang="en-US" sz="1100" b="1" i="1" baseline="-25000" dirty="0">
                <a:solidFill>
                  <a:schemeClr val="tx1"/>
                </a:solidFill>
              </a:rPr>
              <a:t>n </a:t>
            </a:r>
            <a:r>
              <a:rPr lang="en-US" sz="1100" b="1" i="1" dirty="0">
                <a:solidFill>
                  <a:schemeClr val="tx1"/>
                </a:solidFill>
              </a:rPr>
              <a:t>=Z</a:t>
            </a:r>
            <a:r>
              <a:rPr lang="en-US" sz="1100" b="1" i="1" baseline="-25000" dirty="0">
                <a:solidFill>
                  <a:schemeClr val="tx1"/>
                </a:solidFill>
              </a:rPr>
              <a:t>n</a:t>
            </a:r>
            <a:r>
              <a:rPr lang="en-US" sz="1100" b="1" i="1" dirty="0">
                <a:solidFill>
                  <a:schemeClr val="tx1"/>
                </a:solidFill>
              </a:rPr>
              <a:t>*</a:t>
            </a:r>
            <a:r>
              <a:rPr lang="en-US" sz="1100" b="1" i="1" baseline="30000" dirty="0">
                <a:solidFill>
                  <a:schemeClr val="tx1"/>
                </a:solidFill>
              </a:rPr>
              <a:t>RP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DBA4C2CC-8174-44F3-BD9C-34A5BA63B667}"/>
              </a:ext>
            </a:extLst>
          </p:cNvPr>
          <p:cNvCxnSpPr>
            <a:cxnSpLocks/>
            <a:stCxn id="82" idx="2"/>
            <a:endCxn id="79" idx="0"/>
          </p:cNvCxnSpPr>
          <p:nvPr/>
        </p:nvCxnSpPr>
        <p:spPr>
          <a:xfrm flipH="1">
            <a:off x="11211698" y="2787482"/>
            <a:ext cx="756" cy="1697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DDB41947-73D1-4939-8386-F4D178A5684C}"/>
              </a:ext>
            </a:extLst>
          </p:cNvPr>
          <p:cNvCxnSpPr>
            <a:cxnSpLocks/>
            <a:stCxn id="72" idx="2"/>
            <a:endCxn id="86" idx="0"/>
          </p:cNvCxnSpPr>
          <p:nvPr/>
        </p:nvCxnSpPr>
        <p:spPr>
          <a:xfrm>
            <a:off x="11211697" y="4025414"/>
            <a:ext cx="5" cy="2488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A298D74F-F8FF-42C1-BE10-1EBF3F2A85EB}"/>
              </a:ext>
            </a:extLst>
          </p:cNvPr>
          <p:cNvSpPr/>
          <p:nvPr/>
        </p:nvSpPr>
        <p:spPr>
          <a:xfrm>
            <a:off x="9763979" y="4274297"/>
            <a:ext cx="2895446" cy="465480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 Determine </a:t>
            </a:r>
            <a:r>
              <a:rPr lang="en-US" sz="1100" dirty="0">
                <a:solidFill>
                  <a:schemeClr val="tx1"/>
                </a:solidFill>
              </a:rPr>
              <a:t>bound </a:t>
            </a:r>
            <a:r>
              <a:rPr lang="en-US" sz="1100" b="1" i="1" dirty="0">
                <a:solidFill>
                  <a:schemeClr val="tx1"/>
                </a:solidFill>
              </a:rPr>
              <a:t>MinBat</a:t>
            </a:r>
            <a:r>
              <a:rPr lang="en-US" sz="1100" b="1" i="1" baseline="-25000" dirty="0">
                <a:solidFill>
                  <a:schemeClr val="tx1"/>
                </a:solidFill>
              </a:rPr>
              <a:t>0</a:t>
            </a:r>
            <a:r>
              <a:rPr lang="en-US" sz="1100" i="1" dirty="0">
                <a:solidFill>
                  <a:schemeClr val="tx1"/>
                </a:solidFill>
              </a:rPr>
              <a:t> </a:t>
            </a:r>
            <a:r>
              <a:rPr lang="en-US" sz="1100" dirty="0">
                <a:solidFill>
                  <a:schemeClr val="tx1"/>
                </a:solidFill>
              </a:rPr>
              <a:t>(feasibility proof) on the number of TB to install </a:t>
            </a:r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sz="1100" dirty="0">
                <a:solidFill>
                  <a:schemeClr val="tx1"/>
                </a:solidFill>
              </a:rPr>
              <a:t> set </a:t>
            </a:r>
            <a:r>
              <a:rPr lang="en-US" sz="1100" b="1" i="1" dirty="0">
                <a:solidFill>
                  <a:schemeClr val="tx1"/>
                </a:solidFill>
              </a:rPr>
              <a:t>LB</a:t>
            </a:r>
            <a:r>
              <a:rPr lang="en-US" sz="1100" b="1" i="1" baseline="-25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D22B8ED-3041-4CDA-A54B-D4A2FBEDD300}"/>
              </a:ext>
            </a:extLst>
          </p:cNvPr>
          <p:cNvSpPr/>
          <p:nvPr/>
        </p:nvSpPr>
        <p:spPr>
          <a:xfrm>
            <a:off x="9763367" y="7078183"/>
            <a:ext cx="2895443" cy="496604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 Determine </a:t>
            </a:r>
            <a:r>
              <a:rPr lang="en-US" sz="1100" dirty="0">
                <a:solidFill>
                  <a:schemeClr val="tx1"/>
                </a:solidFill>
              </a:rPr>
              <a:t>bound </a:t>
            </a:r>
            <a:r>
              <a:rPr lang="en-US" sz="1100" b="1" i="1" dirty="0">
                <a:solidFill>
                  <a:schemeClr val="tx1"/>
                </a:solidFill>
              </a:rPr>
              <a:t>MaxBat</a:t>
            </a:r>
            <a:r>
              <a:rPr lang="en-US" sz="1100" b="1" i="1" baseline="-25000" dirty="0">
                <a:solidFill>
                  <a:schemeClr val="tx1"/>
                </a:solidFill>
              </a:rPr>
              <a:t>n</a:t>
            </a:r>
            <a:r>
              <a:rPr lang="en-US" sz="1100" b="1" i="1" dirty="0">
                <a:solidFill>
                  <a:schemeClr val="tx1"/>
                </a:solidFill>
              </a:rPr>
              <a:t> </a:t>
            </a:r>
            <a:r>
              <a:rPr lang="en-US" sz="1100" dirty="0">
                <a:solidFill>
                  <a:schemeClr val="tx1"/>
                </a:solidFill>
              </a:rPr>
              <a:t>(against </a:t>
            </a:r>
            <a:r>
              <a:rPr lang="en-US" sz="1100" b="1" i="1" dirty="0">
                <a:solidFill>
                  <a:schemeClr val="tx1"/>
                </a:solidFill>
              </a:rPr>
              <a:t>Z</a:t>
            </a:r>
            <a:r>
              <a:rPr lang="en-US" sz="1100" b="1" i="1" baseline="-25000" dirty="0">
                <a:solidFill>
                  <a:schemeClr val="tx1"/>
                </a:solidFill>
              </a:rPr>
              <a:t>n</a:t>
            </a:r>
            <a:r>
              <a:rPr lang="en-US" sz="1100" dirty="0">
                <a:solidFill>
                  <a:schemeClr val="tx1"/>
                </a:solidFill>
              </a:rPr>
              <a:t>) on the TB to install by the heuristic procedure  </a:t>
            </a:r>
            <a:endParaRPr lang="en-US" sz="1100" b="1" i="1" baseline="-25000" dirty="0">
              <a:solidFill>
                <a:schemeClr val="tx1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39C152B0-835B-4783-AC08-AA2DB5BFAB86}"/>
              </a:ext>
            </a:extLst>
          </p:cNvPr>
          <p:cNvSpPr/>
          <p:nvPr/>
        </p:nvSpPr>
        <p:spPr>
          <a:xfrm>
            <a:off x="10487806" y="4939032"/>
            <a:ext cx="1447789" cy="362790"/>
          </a:xfrm>
          <a:prstGeom prst="rect">
            <a:avLst/>
          </a:prstGeom>
          <a:solidFill>
            <a:schemeClr val="bg1">
              <a:lumMod val="85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100" dirty="0">
                <a:solidFill>
                  <a:schemeClr val="tx1"/>
                </a:solidFill>
              </a:rPr>
              <a:t> Iteration </a:t>
            </a:r>
            <a:r>
              <a:rPr lang="es-AR" sz="1100" b="1" i="1" dirty="0">
                <a:solidFill>
                  <a:schemeClr val="tx1"/>
                </a:solidFill>
              </a:rPr>
              <a:t>n=n+1 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FBF1BC13-8201-4603-8B48-EA190981FB57}"/>
              </a:ext>
            </a:extLst>
          </p:cNvPr>
          <p:cNvCxnSpPr>
            <a:cxnSpLocks/>
            <a:stCxn id="88" idx="2"/>
            <a:endCxn id="80" idx="0"/>
          </p:cNvCxnSpPr>
          <p:nvPr/>
        </p:nvCxnSpPr>
        <p:spPr>
          <a:xfrm>
            <a:off x="11211701" y="5301822"/>
            <a:ext cx="1925" cy="22669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DD1314D2-2D4B-4182-863D-D07C0F43F07B}"/>
              </a:ext>
            </a:extLst>
          </p:cNvPr>
          <p:cNvCxnSpPr>
            <a:cxnSpLocks/>
          </p:cNvCxnSpPr>
          <p:nvPr/>
        </p:nvCxnSpPr>
        <p:spPr>
          <a:xfrm>
            <a:off x="13335000" y="5120427"/>
            <a:ext cx="0" cy="3085281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56B5B1A-FCE0-4831-9467-92A6E8B37962}"/>
              </a:ext>
            </a:extLst>
          </p:cNvPr>
          <p:cNvCxnSpPr>
            <a:cxnSpLocks/>
            <a:stCxn id="86" idx="2"/>
            <a:endCxn id="88" idx="0"/>
          </p:cNvCxnSpPr>
          <p:nvPr/>
        </p:nvCxnSpPr>
        <p:spPr>
          <a:xfrm flipH="1">
            <a:off x="11211701" y="4739777"/>
            <a:ext cx="1" cy="1992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68F80E56-86FB-4E7C-B645-4D3C10FC0658}"/>
              </a:ext>
            </a:extLst>
          </p:cNvPr>
          <p:cNvCxnSpPr>
            <a:cxnSpLocks/>
            <a:stCxn id="80" idx="2"/>
            <a:endCxn id="74" idx="0"/>
          </p:cNvCxnSpPr>
          <p:nvPr/>
        </p:nvCxnSpPr>
        <p:spPr>
          <a:xfrm flipH="1">
            <a:off x="11211090" y="6032038"/>
            <a:ext cx="2536" cy="2499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289B03D-44B1-435E-8C88-6A63C53FE30E}"/>
              </a:ext>
            </a:extLst>
          </p:cNvPr>
          <p:cNvCxnSpPr>
            <a:cxnSpLocks/>
            <a:stCxn id="87" idx="2"/>
            <a:endCxn id="83" idx="0"/>
          </p:cNvCxnSpPr>
          <p:nvPr/>
        </p:nvCxnSpPr>
        <p:spPr>
          <a:xfrm flipH="1">
            <a:off x="11211088" y="7574787"/>
            <a:ext cx="1" cy="23687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70AA5149-BBA1-4BA7-91FC-1B29D3C8F9FE}"/>
              </a:ext>
            </a:extLst>
          </p:cNvPr>
          <p:cNvCxnSpPr>
            <a:cxnSpLocks/>
            <a:stCxn id="83" idx="3"/>
          </p:cNvCxnSpPr>
          <p:nvPr/>
        </p:nvCxnSpPr>
        <p:spPr>
          <a:xfrm flipV="1">
            <a:off x="12849388" y="8205708"/>
            <a:ext cx="499684" cy="1"/>
          </a:xfrm>
          <a:prstGeom prst="straightConnector1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7E650604-4756-442A-8354-F2AD875F215D}"/>
              </a:ext>
            </a:extLst>
          </p:cNvPr>
          <p:cNvCxnSpPr>
            <a:cxnSpLocks/>
            <a:endCxn id="88" idx="3"/>
          </p:cNvCxnSpPr>
          <p:nvPr/>
        </p:nvCxnSpPr>
        <p:spPr>
          <a:xfrm flipH="1">
            <a:off x="11935595" y="5120427"/>
            <a:ext cx="141347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5157D777-42E6-4DD3-84E9-5EF79F874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6266" y="1346703"/>
            <a:ext cx="5371467" cy="1965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7891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67709</TotalTime>
  <Words>156</Words>
  <Application>Microsoft Office PowerPoint</Application>
  <PresentationFormat>On-screen Show (16:9)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Tema de 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Optimal Design for Oil and Gas Gathering Networks</dc:title>
  <dc:creator>USUARIO</dc:creator>
  <cp:lastModifiedBy>Agustin Montagna</cp:lastModifiedBy>
  <cp:revision>407</cp:revision>
  <cp:lastPrinted>2020-03-03T22:54:22Z</cp:lastPrinted>
  <dcterms:created xsi:type="dcterms:W3CDTF">2019-12-04T22:56:10Z</dcterms:created>
  <dcterms:modified xsi:type="dcterms:W3CDTF">2020-12-03T19:14:52Z</dcterms:modified>
</cp:coreProperties>
</file>