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Libre Franklin"/>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hf9ttr9KEJoGKWQOcwnzY90YuI8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LibreFranklin-bold.fntdata"/><Relationship Id="rId23" Type="http://schemas.openxmlformats.org/officeDocument/2006/relationships/font" Target="fonts/LibreFranklin-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ibreFranklin-boldItalic.fntdata"/><Relationship Id="rId25" Type="http://schemas.openxmlformats.org/officeDocument/2006/relationships/font" Target="fonts/LibreFranklin-italic.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cbecfaa8eb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g2cbecfaa8eb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39ab0a7bb_1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2c39ab0a7bb_1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bd2dc6e0b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2cbd2dc6e0b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cbd2dc6e0b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2cbd2dc6e0b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cbd2dc6e0b_0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2cbd2dc6e0b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cbecfaa8eb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2cbecfaa8eb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61c88bc5ee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261c88bc5ee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c39ab0a7bb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2c39ab0a7bb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61ca3cdca4_1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g261ca3cdca4_1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e7b46a3b7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g26e7b46a3b7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cbd2dc6e0b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g2cbd2dc6e0b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bd2dc6e0b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g2cbd2dc6e0b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bd2dc6e0b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g2cbd2dc6e0b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cbecfaa8e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g2cbecfaa8e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bd2dc6e0b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g2cbd2dc6e0b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bg>
      <p:bgPr>
        <a:solidFill>
          <a:schemeClr val="lt2"/>
        </a:solidFill>
      </p:bgPr>
    </p:bg>
    <p:spTree>
      <p:nvGrpSpPr>
        <p:cNvPr id="12" name="Shape 12"/>
        <p:cNvGrpSpPr/>
        <p:nvPr/>
      </p:nvGrpSpPr>
      <p:grpSpPr>
        <a:xfrm>
          <a:off x="0" y="0"/>
          <a:ext cx="0" cy="0"/>
          <a:chOff x="0" y="0"/>
          <a:chExt cx="0" cy="0"/>
        </a:xfrm>
      </p:grpSpPr>
      <p:sp>
        <p:nvSpPr>
          <p:cNvPr id="13" name="Google Shape;13;p12"/>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2"/>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5" name="Google Shape;15;p12"/>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2"/>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2"/>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s-PE"/>
              <a:t>‹#›</a:t>
            </a:fld>
            <a:endParaRPr/>
          </a:p>
        </p:txBody>
      </p:sp>
      <p:grpSp>
        <p:nvGrpSpPr>
          <p:cNvPr id="18" name="Google Shape;18;p12"/>
          <p:cNvGrpSpPr/>
          <p:nvPr/>
        </p:nvGrpSpPr>
        <p:grpSpPr>
          <a:xfrm>
            <a:off x="752858" y="744469"/>
            <a:ext cx="10674117" cy="5349671"/>
            <a:chOff x="752858" y="744469"/>
            <a:chExt cx="10674117" cy="5349671"/>
          </a:xfrm>
        </p:grpSpPr>
        <p:sp>
          <p:nvSpPr>
            <p:cNvPr id="19" name="Google Shape;19;p12"/>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0" name="Google Shape;20;p12"/>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7" name="Shape 77"/>
        <p:cNvGrpSpPr/>
        <p:nvPr/>
      </p:nvGrpSpPr>
      <p:grpSpPr>
        <a:xfrm>
          <a:off x="0" y="0"/>
          <a:ext cx="0" cy="0"/>
          <a:chOff x="0" y="0"/>
          <a:chExt cx="0" cy="0"/>
        </a:xfrm>
      </p:grpSpPr>
      <p:sp>
        <p:nvSpPr>
          <p:cNvPr id="78" name="Google Shape;78;p2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1"/>
          <p:cNvSpPr txBox="1"/>
          <p:nvPr>
            <p:ph idx="1" type="body"/>
          </p:nvPr>
        </p:nvSpPr>
        <p:spPr>
          <a:xfrm rot="5400000">
            <a:off x="4386263" y="-719137"/>
            <a:ext cx="3571875"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0" name="Google Shape;80;p2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3" name="Shape 83"/>
        <p:cNvGrpSpPr/>
        <p:nvPr/>
      </p:nvGrpSpPr>
      <p:grpSpPr>
        <a:xfrm>
          <a:off x="0" y="0"/>
          <a:ext cx="0" cy="0"/>
          <a:chOff x="0" y="0"/>
          <a:chExt cx="0" cy="0"/>
        </a:xfrm>
      </p:grpSpPr>
      <p:sp>
        <p:nvSpPr>
          <p:cNvPr id="84" name="Google Shape;84;p22"/>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2"/>
          <p:cNvSpPr txBox="1"/>
          <p:nvPr>
            <p:ph idx="1" type="body"/>
          </p:nvPr>
        </p:nvSpPr>
        <p:spPr>
          <a:xfrm rot="5400000">
            <a:off x="2839799" y="-844042"/>
            <a:ext cx="5243244" cy="8179641"/>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6" name="Google Shape;86;p22"/>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2"/>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1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24" name="Google Shape;24;p13"/>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showMasterSp="0" type="secHead">
  <p:cSld name="SECTION_HEADER">
    <p:bg>
      <p:bgPr>
        <a:solidFill>
          <a:schemeClr val="dk2"/>
        </a:solidFill>
      </p:bgPr>
    </p:bg>
    <p:spTree>
      <p:nvGrpSpPr>
        <p:cNvPr id="27" name="Shape 27"/>
        <p:cNvGrpSpPr/>
        <p:nvPr/>
      </p:nvGrpSpPr>
      <p:grpSpPr>
        <a:xfrm>
          <a:off x="0" y="0"/>
          <a:ext cx="0" cy="0"/>
          <a:chOff x="0" y="0"/>
          <a:chExt cx="0" cy="0"/>
        </a:xfrm>
      </p:grpSpPr>
      <p:sp>
        <p:nvSpPr>
          <p:cNvPr id="28" name="Google Shape;28;p14"/>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4"/>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30" name="Google Shape;30;p14"/>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4"/>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4"/>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s-PE"/>
              <a:t>‹#›</a:t>
            </a:fld>
            <a:endParaRPr/>
          </a:p>
        </p:txBody>
      </p:sp>
      <p:sp>
        <p:nvSpPr>
          <p:cNvPr id="33" name="Google Shape;33;p14"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4" name="Shape 34"/>
        <p:cNvGrpSpPr/>
        <p:nvPr/>
      </p:nvGrpSpPr>
      <p:grpSpPr>
        <a:xfrm>
          <a:off x="0" y="0"/>
          <a:ext cx="0" cy="0"/>
          <a:chOff x="0" y="0"/>
          <a:chExt cx="0" cy="0"/>
        </a:xfrm>
      </p:grpSpPr>
      <p:sp>
        <p:nvSpPr>
          <p:cNvPr id="35" name="Google Shape;35;p1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5"/>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37" name="Google Shape;37;p15"/>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38" name="Google Shape;38;p1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1" name="Shape 41"/>
        <p:cNvGrpSpPr/>
        <p:nvPr/>
      </p:nvGrpSpPr>
      <p:grpSpPr>
        <a:xfrm>
          <a:off x="0" y="0"/>
          <a:ext cx="0" cy="0"/>
          <a:chOff x="0" y="0"/>
          <a:chExt cx="0" cy="0"/>
        </a:xfrm>
      </p:grpSpPr>
      <p:sp>
        <p:nvSpPr>
          <p:cNvPr id="42" name="Google Shape;42;p1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6"/>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4" name="Google Shape;44;p16"/>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5" name="Google Shape;45;p16"/>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6" name="Google Shape;46;p16"/>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7" name="Google Shape;47;p16"/>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0" name="Shape 50"/>
        <p:cNvGrpSpPr/>
        <p:nvPr/>
      </p:nvGrpSpPr>
      <p:grpSpPr>
        <a:xfrm>
          <a:off x="0" y="0"/>
          <a:ext cx="0" cy="0"/>
          <a:chOff x="0" y="0"/>
          <a:chExt cx="0" cy="0"/>
        </a:xfrm>
      </p:grpSpPr>
      <p:sp>
        <p:nvSpPr>
          <p:cNvPr id="51" name="Google Shape;51;p1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5" name="Shape 55"/>
        <p:cNvGrpSpPr/>
        <p:nvPr/>
      </p:nvGrpSpPr>
      <p:grpSpPr>
        <a:xfrm>
          <a:off x="0" y="0"/>
          <a:ext cx="0" cy="0"/>
          <a:chOff x="0" y="0"/>
          <a:chExt cx="0" cy="0"/>
        </a:xfrm>
      </p:grpSpPr>
      <p:sp>
        <p:nvSpPr>
          <p:cNvPr id="56" name="Google Shape;56;p1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showMasterSp="0" type="objTx">
  <p:cSld name="OBJECT_WITH_CAPTION_TEXT">
    <p:spTree>
      <p:nvGrpSpPr>
        <p:cNvPr id="59" name="Shape 59"/>
        <p:cNvGrpSpPr/>
        <p:nvPr/>
      </p:nvGrpSpPr>
      <p:grpSpPr>
        <a:xfrm>
          <a:off x="0" y="0"/>
          <a:ext cx="0" cy="0"/>
          <a:chOff x="0" y="0"/>
          <a:chExt cx="0" cy="0"/>
        </a:xfrm>
      </p:grpSpPr>
      <p:sp>
        <p:nvSpPr>
          <p:cNvPr id="60" name="Google Shape;60;p19"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9"/>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9"/>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63" name="Google Shape;63;p19"/>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64" name="Google Shape;64;p19"/>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9"/>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9"/>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s-PE"/>
              <a:t>‹#›</a:t>
            </a:fld>
            <a:endParaRPr/>
          </a:p>
        </p:txBody>
      </p:sp>
      <p:sp>
        <p:nvSpPr>
          <p:cNvPr id="67" name="Google Shape;67;p19"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showMasterSp="0" type="picTx">
  <p:cSld name="PICTURE_WITH_CAPTION_TEXT">
    <p:spTree>
      <p:nvGrpSpPr>
        <p:cNvPr id="68" name="Shape 68"/>
        <p:cNvGrpSpPr/>
        <p:nvPr/>
      </p:nvGrpSpPr>
      <p:grpSpPr>
        <a:xfrm>
          <a:off x="0" y="0"/>
          <a:ext cx="0" cy="0"/>
          <a:chOff x="0" y="0"/>
          <a:chExt cx="0" cy="0"/>
        </a:xfrm>
      </p:grpSpPr>
      <p:sp>
        <p:nvSpPr>
          <p:cNvPr id="69" name="Google Shape;69;p20"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0"/>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Libre Franklin"/>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0"/>
          <p:cNvSpPr/>
          <p:nvPr>
            <p:ph idx="2" type="pic"/>
          </p:nvPr>
        </p:nvSpPr>
        <p:spPr>
          <a:xfrm>
            <a:off x="5532120" y="0"/>
            <a:ext cx="6659880" cy="6857999"/>
          </a:xfrm>
          <a:prstGeom prst="rect">
            <a:avLst/>
          </a:prstGeom>
          <a:noFill/>
          <a:ln>
            <a:noFill/>
          </a:ln>
        </p:spPr>
      </p:sp>
      <p:sp>
        <p:nvSpPr>
          <p:cNvPr id="72" name="Google Shape;72;p20"/>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3" name="Google Shape;73;p20"/>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0"/>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0"/>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s-PE"/>
              <a:t>‹#›</a:t>
            </a:fld>
            <a:endParaRPr/>
          </a:p>
        </p:txBody>
      </p:sp>
      <p:sp>
        <p:nvSpPr>
          <p:cNvPr id="76" name="Google Shape;76;p20"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8" name="Google Shape;8;p1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 name="Google Shape;9;p1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0" name="Google Shape;10;p1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s-PE"/>
              <a:t>‹#›</a:t>
            </a:fld>
            <a:endParaRPr/>
          </a:p>
        </p:txBody>
      </p:sp>
      <p:sp>
        <p:nvSpPr>
          <p:cNvPr id="11" name="Google Shape;11;p11"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txBox="1"/>
          <p:nvPr>
            <p:ph type="ctrTitle"/>
          </p:nvPr>
        </p:nvSpPr>
        <p:spPr>
          <a:xfrm>
            <a:off x="1035055" y="1148625"/>
            <a:ext cx="9241800" cy="1703571"/>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SzPts val="4800"/>
              <a:buNone/>
            </a:pPr>
            <a:r>
              <a:rPr b="1" lang="es-PE" sz="3200"/>
              <a:t>OPTIMIZACIÓN DE LA ASIGNACIÓN DE ÍTEMS A BINS UTILIZANDO ALGORITMOS GENÉTICOS</a:t>
            </a:r>
            <a:endParaRPr b="1" sz="2400"/>
          </a:p>
        </p:txBody>
      </p:sp>
      <p:sp>
        <p:nvSpPr>
          <p:cNvPr id="94" name="Google Shape;94;p1"/>
          <p:cNvSpPr txBox="1"/>
          <p:nvPr>
            <p:ph idx="1" type="subTitle"/>
          </p:nvPr>
        </p:nvSpPr>
        <p:spPr>
          <a:xfrm>
            <a:off x="5093109" y="3785911"/>
            <a:ext cx="6174660" cy="2195865"/>
          </a:xfrm>
          <a:prstGeom prst="rect">
            <a:avLst/>
          </a:prstGeom>
          <a:noFill/>
          <a:ln>
            <a:noFill/>
          </a:ln>
        </p:spPr>
        <p:txBody>
          <a:bodyPr anchorCtr="0" anchor="t" bIns="45700" lIns="91425" spcFirstLastPara="1" rIns="91425" wrap="square" tIns="45700">
            <a:noAutofit/>
          </a:bodyPr>
          <a:lstStyle/>
          <a:p>
            <a:pPr indent="0" lvl="0" marL="0" rtl="0" algn="l">
              <a:lnSpc>
                <a:spcPct val="112000"/>
              </a:lnSpc>
              <a:spcBef>
                <a:spcPts val="0"/>
              </a:spcBef>
              <a:spcAft>
                <a:spcPts val="0"/>
              </a:spcAft>
              <a:buClr>
                <a:schemeClr val="dk2"/>
              </a:buClr>
              <a:buSzPts val="2400"/>
              <a:buNone/>
            </a:pPr>
            <a:r>
              <a:rPr b="1" lang="es-PE" sz="2000"/>
              <a:t>Integrantes:</a:t>
            </a:r>
            <a:endParaRPr sz="2000"/>
          </a:p>
          <a:p>
            <a:pPr indent="-342900" lvl="0" marL="342900" rtl="0" algn="l">
              <a:lnSpc>
                <a:spcPct val="112000"/>
              </a:lnSpc>
              <a:spcBef>
                <a:spcPts val="0"/>
              </a:spcBef>
              <a:spcAft>
                <a:spcPts val="0"/>
              </a:spcAft>
              <a:buClr>
                <a:schemeClr val="dk2"/>
              </a:buClr>
              <a:buSzPts val="2400"/>
              <a:buFont typeface="Arial"/>
              <a:buChar char="•"/>
            </a:pPr>
            <a:r>
              <a:rPr lang="es-PE" sz="2000"/>
              <a:t>Mario Mena Acha</a:t>
            </a:r>
            <a:endParaRPr sz="2000"/>
          </a:p>
          <a:p>
            <a:pPr indent="-342900" lvl="0" marL="342900" rtl="0" algn="l">
              <a:lnSpc>
                <a:spcPct val="112000"/>
              </a:lnSpc>
              <a:spcBef>
                <a:spcPts val="0"/>
              </a:spcBef>
              <a:spcAft>
                <a:spcPts val="0"/>
              </a:spcAft>
              <a:buClr>
                <a:schemeClr val="dk2"/>
              </a:buClr>
              <a:buSzPts val="2400"/>
              <a:buFont typeface="Arial"/>
              <a:buChar char="•"/>
            </a:pPr>
            <a:r>
              <a:rPr lang="es-PE" sz="2000"/>
              <a:t>Diego Trujillo Chappa</a:t>
            </a:r>
            <a:endParaRPr sz="2000"/>
          </a:p>
          <a:p>
            <a:pPr indent="-342900" lvl="0" marL="342900" rtl="0" algn="l">
              <a:lnSpc>
                <a:spcPct val="112000"/>
              </a:lnSpc>
              <a:spcBef>
                <a:spcPts val="0"/>
              </a:spcBef>
              <a:spcAft>
                <a:spcPts val="0"/>
              </a:spcAft>
              <a:buClr>
                <a:schemeClr val="dk2"/>
              </a:buClr>
              <a:buSzPts val="2400"/>
              <a:buFont typeface="Arial"/>
              <a:buChar char="•"/>
            </a:pPr>
            <a:r>
              <a:rPr lang="es-PE" sz="2000"/>
              <a:t>Wilian Salazar Coronel</a:t>
            </a:r>
            <a:endParaRPr sz="2000"/>
          </a:p>
          <a:p>
            <a:pPr indent="-342900" lvl="0" marL="342900" rtl="0" algn="l">
              <a:lnSpc>
                <a:spcPct val="112000"/>
              </a:lnSpc>
              <a:spcBef>
                <a:spcPts val="0"/>
              </a:spcBef>
              <a:spcAft>
                <a:spcPts val="0"/>
              </a:spcAft>
              <a:buClr>
                <a:schemeClr val="dk2"/>
              </a:buClr>
              <a:buSzPts val="2400"/>
              <a:buFont typeface="Arial"/>
              <a:buChar char="•"/>
            </a:pPr>
            <a:r>
              <a:rPr lang="es-PE" sz="2000"/>
              <a:t>Jorge Guerrero Abrill</a:t>
            </a:r>
            <a:endParaRPr sz="2000"/>
          </a:p>
          <a:p>
            <a:pPr indent="0" lvl="0" marL="0" rtl="0" algn="ctr">
              <a:lnSpc>
                <a:spcPct val="112000"/>
              </a:lnSpc>
              <a:spcBef>
                <a:spcPts val="0"/>
              </a:spcBef>
              <a:spcAft>
                <a:spcPts val="0"/>
              </a:spcAft>
              <a:buClr>
                <a:schemeClr val="dk2"/>
              </a:buClr>
              <a:buSzPts val="2400"/>
              <a:buNone/>
            </a:pPr>
            <a:r>
              <a:t/>
            </a:r>
            <a:endParaRPr sz="2000"/>
          </a:p>
        </p:txBody>
      </p:sp>
      <p:sp>
        <p:nvSpPr>
          <p:cNvPr id="95" name="Google Shape;95;p1"/>
          <p:cNvSpPr/>
          <p:nvPr/>
        </p:nvSpPr>
        <p:spPr>
          <a:xfrm>
            <a:off x="1598895" y="3119019"/>
            <a:ext cx="7760159" cy="40006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s-PE" sz="2000" u="none" cap="none" strike="noStrike">
                <a:solidFill>
                  <a:schemeClr val="dk2"/>
                </a:solidFill>
                <a:latin typeface="Libre Franklin"/>
                <a:ea typeface="Libre Franklin"/>
                <a:cs typeface="Libre Franklin"/>
                <a:sym typeface="Libre Franklin"/>
              </a:rPr>
              <a:t>Optimización Industrial con Computación Evolutiva</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cbecfaa8eb_0_18"/>
          <p:cNvSpPr txBox="1"/>
          <p:nvPr>
            <p:ph type="title"/>
          </p:nvPr>
        </p:nvSpPr>
        <p:spPr>
          <a:xfrm>
            <a:off x="855406" y="205740"/>
            <a:ext cx="10874400" cy="10773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SzPts val="3600"/>
              <a:buNone/>
            </a:pPr>
            <a:r>
              <a:rPr b="1" lang="es-PE" sz="3600"/>
              <a:t> Metodología de trabajo</a:t>
            </a:r>
            <a:endParaRPr b="1" sz="3600"/>
          </a:p>
          <a:p>
            <a:pPr indent="0" lvl="0" marL="0" rtl="0" algn="l">
              <a:lnSpc>
                <a:spcPct val="89000"/>
              </a:lnSpc>
              <a:spcBef>
                <a:spcPts val="0"/>
              </a:spcBef>
              <a:spcAft>
                <a:spcPts val="0"/>
              </a:spcAft>
              <a:buSzPts val="3600"/>
              <a:buNone/>
            </a:pPr>
            <a:r>
              <a:t/>
            </a:r>
            <a:endParaRPr b="1" sz="3600"/>
          </a:p>
          <a:p>
            <a:pPr indent="0" lvl="0" marL="0" rtl="0" algn="l">
              <a:lnSpc>
                <a:spcPct val="89000"/>
              </a:lnSpc>
              <a:spcBef>
                <a:spcPts val="0"/>
              </a:spcBef>
              <a:spcAft>
                <a:spcPts val="0"/>
              </a:spcAft>
              <a:buSzPts val="3600"/>
              <a:buNone/>
            </a:pPr>
            <a:r>
              <a:t/>
            </a:r>
            <a:endParaRPr b="1" sz="3600"/>
          </a:p>
        </p:txBody>
      </p:sp>
      <p:sp>
        <p:nvSpPr>
          <p:cNvPr id="166" name="Google Shape;166;g2cbecfaa8eb_0_18"/>
          <p:cNvSpPr txBox="1"/>
          <p:nvPr>
            <p:ph type="title"/>
          </p:nvPr>
        </p:nvSpPr>
        <p:spPr>
          <a:xfrm>
            <a:off x="855400" y="897250"/>
            <a:ext cx="11336700" cy="4620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SzPts val="3600"/>
              <a:buNone/>
            </a:pPr>
            <a:r>
              <a:rPr b="1" lang="es-PE" sz="2900"/>
              <a:t>Post-procesamiento</a:t>
            </a:r>
            <a:endParaRPr b="1" sz="2900"/>
          </a:p>
          <a:p>
            <a:pPr indent="0" lvl="0" marL="0" rtl="0" algn="l">
              <a:lnSpc>
                <a:spcPct val="89000"/>
              </a:lnSpc>
              <a:spcBef>
                <a:spcPts val="0"/>
              </a:spcBef>
              <a:spcAft>
                <a:spcPts val="0"/>
              </a:spcAft>
              <a:buSzPts val="3600"/>
              <a:buNone/>
            </a:pPr>
            <a:r>
              <a:t/>
            </a:r>
            <a:endParaRPr b="1" sz="2900"/>
          </a:p>
          <a:p>
            <a:pPr indent="0" lvl="0" marL="0" rtl="0" algn="l">
              <a:lnSpc>
                <a:spcPct val="89000"/>
              </a:lnSpc>
              <a:spcBef>
                <a:spcPts val="0"/>
              </a:spcBef>
              <a:spcAft>
                <a:spcPts val="0"/>
              </a:spcAft>
              <a:buSzPts val="3600"/>
              <a:buNone/>
            </a:pPr>
            <a:r>
              <a:t/>
            </a:r>
            <a:endParaRPr b="1" sz="2900"/>
          </a:p>
        </p:txBody>
      </p:sp>
      <p:sp>
        <p:nvSpPr>
          <p:cNvPr id="167" name="Google Shape;167;g2cbecfaa8eb_0_18"/>
          <p:cNvSpPr txBox="1"/>
          <p:nvPr/>
        </p:nvSpPr>
        <p:spPr>
          <a:xfrm>
            <a:off x="776650" y="1349925"/>
            <a:ext cx="11336700" cy="1723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PE" sz="2500">
                <a:solidFill>
                  <a:schemeClr val="dk1"/>
                </a:solidFill>
                <a:latin typeface="Times New Roman"/>
                <a:ea typeface="Times New Roman"/>
                <a:cs typeface="Times New Roman"/>
                <a:sym typeface="Times New Roman"/>
              </a:rPr>
              <a:t>-Se </a:t>
            </a:r>
            <a:r>
              <a:rPr lang="es-PE" sz="2500">
                <a:solidFill>
                  <a:schemeClr val="dk1"/>
                </a:solidFill>
                <a:latin typeface="Times New Roman"/>
                <a:ea typeface="Times New Roman"/>
                <a:cs typeface="Times New Roman"/>
                <a:sym typeface="Times New Roman"/>
              </a:rPr>
              <a:t>identifican todos los contenedores que tienen por lo menos un objeto.s</a:t>
            </a:r>
            <a:endParaRPr sz="25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s-PE" sz="2500">
                <a:solidFill>
                  <a:schemeClr val="dk1"/>
                </a:solidFill>
                <a:latin typeface="Times New Roman"/>
                <a:ea typeface="Times New Roman"/>
                <a:cs typeface="Times New Roman"/>
                <a:sym typeface="Times New Roman"/>
              </a:rPr>
              <a:t>-Se calcula la suma de los tamaños de objetos por contenedor y se ordenan</a:t>
            </a:r>
            <a:endParaRPr sz="25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s-PE" sz="2500">
                <a:solidFill>
                  <a:schemeClr val="dk1"/>
                </a:solidFill>
                <a:latin typeface="Times New Roman"/>
                <a:ea typeface="Times New Roman"/>
                <a:cs typeface="Times New Roman"/>
                <a:sym typeface="Times New Roman"/>
              </a:rPr>
              <a:t>- Se le asigna una nueva etiqueta a cada contenedor que es igual a su índice</a:t>
            </a:r>
            <a:endParaRPr sz="25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s-PE" sz="2500">
                <a:solidFill>
                  <a:schemeClr val="dk1"/>
                </a:solidFill>
                <a:latin typeface="Times New Roman"/>
                <a:ea typeface="Times New Roman"/>
                <a:cs typeface="Times New Roman"/>
                <a:sym typeface="Times New Roman"/>
              </a:rPr>
              <a:t>- Se considera como solución a todos los contenedores con indice menor a N</a:t>
            </a:r>
            <a:endParaRPr sz="2500">
              <a:solidFill>
                <a:schemeClr val="dk1"/>
              </a:solidFill>
            </a:endParaRPr>
          </a:p>
        </p:txBody>
      </p:sp>
      <p:sp>
        <p:nvSpPr>
          <p:cNvPr id="168" name="Google Shape;168;g2cbecfaa8eb_0_18"/>
          <p:cNvSpPr txBox="1"/>
          <p:nvPr/>
        </p:nvSpPr>
        <p:spPr>
          <a:xfrm>
            <a:off x="990200" y="4167625"/>
            <a:ext cx="80313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PE" sz="3000">
                <a:solidFill>
                  <a:schemeClr val="dk1"/>
                </a:solidFill>
              </a:rPr>
              <a:t>individuo = [3, 0, </a:t>
            </a:r>
            <a:r>
              <a:rPr lang="es-PE" sz="3000">
                <a:solidFill>
                  <a:schemeClr val="dk1"/>
                </a:solidFill>
              </a:rPr>
              <a:t>3</a:t>
            </a:r>
            <a:r>
              <a:rPr lang="es-PE" sz="3000">
                <a:solidFill>
                  <a:schemeClr val="dk1"/>
                </a:solidFill>
              </a:rPr>
              <a:t>, 1, 0]</a:t>
            </a:r>
            <a:endParaRPr sz="3000">
              <a:solidFill>
                <a:schemeClr val="dk1"/>
              </a:solidFill>
            </a:endParaRPr>
          </a:p>
        </p:txBody>
      </p:sp>
      <p:sp>
        <p:nvSpPr>
          <p:cNvPr id="169" name="Google Shape;169;g2cbecfaa8eb_0_18"/>
          <p:cNvSpPr txBox="1"/>
          <p:nvPr/>
        </p:nvSpPr>
        <p:spPr>
          <a:xfrm>
            <a:off x="1066400" y="3488888"/>
            <a:ext cx="88197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PE" sz="3000">
                <a:solidFill>
                  <a:schemeClr val="dk1"/>
                </a:solidFill>
              </a:rPr>
              <a:t>items =      [2, 1, 3, 1, 4]</a:t>
            </a:r>
            <a:endParaRPr/>
          </a:p>
        </p:txBody>
      </p:sp>
      <p:sp>
        <p:nvSpPr>
          <p:cNvPr id="170" name="Google Shape;170;g2cbecfaa8eb_0_18"/>
          <p:cNvSpPr txBox="1"/>
          <p:nvPr/>
        </p:nvSpPr>
        <p:spPr>
          <a:xfrm>
            <a:off x="990200" y="4737925"/>
            <a:ext cx="3878700" cy="1108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PE" sz="3000">
                <a:solidFill>
                  <a:schemeClr val="dk1"/>
                </a:solidFill>
              </a:rPr>
              <a:t>Bins reales = 2 </a:t>
            </a:r>
            <a:endParaRPr sz="3000">
              <a:solidFill>
                <a:schemeClr val="dk1"/>
              </a:solidFill>
            </a:endParaRPr>
          </a:p>
          <a:p>
            <a:pPr indent="0" lvl="0" marL="0" rtl="0" algn="just">
              <a:spcBef>
                <a:spcPts val="0"/>
              </a:spcBef>
              <a:spcAft>
                <a:spcPts val="0"/>
              </a:spcAft>
              <a:buNone/>
            </a:pPr>
            <a:r>
              <a:rPr lang="es-PE" sz="3000">
                <a:solidFill>
                  <a:schemeClr val="dk1"/>
                </a:solidFill>
              </a:rPr>
              <a:t>C = 5</a:t>
            </a:r>
            <a:endParaRPr sz="3000">
              <a:solidFill>
                <a:schemeClr val="dk1"/>
              </a:solidFill>
            </a:endParaRPr>
          </a:p>
        </p:txBody>
      </p:sp>
      <p:sp>
        <p:nvSpPr>
          <p:cNvPr id="171" name="Google Shape;171;g2cbecfaa8eb_0_18"/>
          <p:cNvSpPr/>
          <p:nvPr/>
        </p:nvSpPr>
        <p:spPr>
          <a:xfrm>
            <a:off x="5708800" y="4243225"/>
            <a:ext cx="1167600" cy="952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72" name="Google Shape;172;g2cbecfaa8eb_0_18"/>
          <p:cNvSpPr txBox="1"/>
          <p:nvPr/>
        </p:nvSpPr>
        <p:spPr>
          <a:xfrm>
            <a:off x="7291125" y="3293000"/>
            <a:ext cx="4593600" cy="1723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PE" sz="2500">
                <a:solidFill>
                  <a:schemeClr val="dk1"/>
                </a:solidFill>
              </a:rPr>
              <a:t>bin-0 = 1 + 4 = 5</a:t>
            </a:r>
            <a:endParaRPr sz="2500">
              <a:solidFill>
                <a:schemeClr val="dk1"/>
              </a:solidFill>
            </a:endParaRPr>
          </a:p>
          <a:p>
            <a:pPr indent="0" lvl="0" marL="0" rtl="0" algn="just">
              <a:spcBef>
                <a:spcPts val="0"/>
              </a:spcBef>
              <a:spcAft>
                <a:spcPts val="0"/>
              </a:spcAft>
              <a:buNone/>
            </a:pPr>
            <a:r>
              <a:rPr lang="es-PE" sz="2500">
                <a:solidFill>
                  <a:schemeClr val="dk1"/>
                </a:solidFill>
              </a:rPr>
              <a:t>bin-1 = 1</a:t>
            </a:r>
            <a:endParaRPr sz="2500">
              <a:solidFill>
                <a:schemeClr val="dk1"/>
              </a:solidFill>
            </a:endParaRPr>
          </a:p>
          <a:p>
            <a:pPr indent="0" lvl="0" marL="0" rtl="0" algn="just">
              <a:spcBef>
                <a:spcPts val="0"/>
              </a:spcBef>
              <a:spcAft>
                <a:spcPts val="0"/>
              </a:spcAft>
              <a:buNone/>
            </a:pPr>
            <a:r>
              <a:rPr lang="es-PE" sz="2500">
                <a:solidFill>
                  <a:schemeClr val="dk1"/>
                </a:solidFill>
              </a:rPr>
              <a:t>bin-2 = 0</a:t>
            </a:r>
            <a:endParaRPr sz="2500">
              <a:solidFill>
                <a:schemeClr val="dk1"/>
              </a:solidFill>
            </a:endParaRPr>
          </a:p>
          <a:p>
            <a:pPr indent="0" lvl="0" marL="0" rtl="0" algn="just">
              <a:spcBef>
                <a:spcPts val="0"/>
              </a:spcBef>
              <a:spcAft>
                <a:spcPts val="0"/>
              </a:spcAft>
              <a:buNone/>
            </a:pPr>
            <a:r>
              <a:rPr lang="es-PE" sz="2500">
                <a:solidFill>
                  <a:schemeClr val="dk1"/>
                </a:solidFill>
              </a:rPr>
              <a:t>bin-3 = 2+3 = 5</a:t>
            </a:r>
            <a:endParaRPr sz="2500">
              <a:solidFill>
                <a:schemeClr val="dk1"/>
              </a:solidFill>
            </a:endParaRPr>
          </a:p>
        </p:txBody>
      </p:sp>
      <p:sp>
        <p:nvSpPr>
          <p:cNvPr id="173" name="Google Shape;173;g2cbecfaa8eb_0_18"/>
          <p:cNvSpPr txBox="1"/>
          <p:nvPr/>
        </p:nvSpPr>
        <p:spPr>
          <a:xfrm>
            <a:off x="7094025" y="5037825"/>
            <a:ext cx="57252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PE" sz="3000">
                <a:solidFill>
                  <a:schemeClr val="dk1"/>
                </a:solidFill>
              </a:rPr>
              <a:t> [bin-0, bin-3, bin-1]</a:t>
            </a:r>
            <a:endParaRPr/>
          </a:p>
        </p:txBody>
      </p:sp>
      <p:sp>
        <p:nvSpPr>
          <p:cNvPr id="174" name="Google Shape;174;g2cbecfaa8eb_0_18"/>
          <p:cNvSpPr txBox="1"/>
          <p:nvPr/>
        </p:nvSpPr>
        <p:spPr>
          <a:xfrm>
            <a:off x="7094025" y="5620350"/>
            <a:ext cx="57252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PE" sz="3000">
                <a:solidFill>
                  <a:schemeClr val="dk1"/>
                </a:solidFill>
              </a:rPr>
              <a:t> [bin-A, bin-B, bin-C]</a:t>
            </a:r>
            <a:endParaRPr/>
          </a:p>
        </p:txBody>
      </p:sp>
      <p:sp>
        <p:nvSpPr>
          <p:cNvPr id="175" name="Google Shape;175;g2cbecfaa8eb_0_18"/>
          <p:cNvSpPr txBox="1"/>
          <p:nvPr/>
        </p:nvSpPr>
        <p:spPr>
          <a:xfrm>
            <a:off x="5847325" y="6153750"/>
            <a:ext cx="75816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PE" sz="3000">
                <a:solidFill>
                  <a:schemeClr val="dk1"/>
                </a:solidFill>
              </a:rPr>
              <a:t> SOL = [bin-A, bin-B], [bin-C]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c39ab0a7bb_1_31"/>
          <p:cNvSpPr txBox="1"/>
          <p:nvPr>
            <p:ph type="title"/>
          </p:nvPr>
        </p:nvSpPr>
        <p:spPr>
          <a:xfrm>
            <a:off x="1021900" y="413800"/>
            <a:ext cx="10303800" cy="17580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3600"/>
              <a:buFont typeface="Libre Franklin"/>
              <a:buNone/>
            </a:pPr>
            <a:r>
              <a:rPr b="1" lang="es-PE" sz="3600"/>
              <a:t>Resultados </a:t>
            </a:r>
            <a:endParaRPr/>
          </a:p>
        </p:txBody>
      </p:sp>
      <p:sp>
        <p:nvSpPr>
          <p:cNvPr id="181" name="Google Shape;181;g2c39ab0a7bb_1_31"/>
          <p:cNvSpPr txBox="1"/>
          <p:nvPr>
            <p:ph type="title"/>
          </p:nvPr>
        </p:nvSpPr>
        <p:spPr>
          <a:xfrm>
            <a:off x="1007800" y="1266975"/>
            <a:ext cx="11336700" cy="4620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SzPts val="3600"/>
              <a:buNone/>
            </a:pPr>
            <a:r>
              <a:rPr b="1" lang="es-PE" sz="2900"/>
              <a:t>Tabla 01 - Con tasa de mutación igual a cero</a:t>
            </a:r>
            <a:endParaRPr b="1" sz="2900"/>
          </a:p>
          <a:p>
            <a:pPr indent="0" lvl="0" marL="0" rtl="0" algn="l">
              <a:lnSpc>
                <a:spcPct val="89000"/>
              </a:lnSpc>
              <a:spcBef>
                <a:spcPts val="0"/>
              </a:spcBef>
              <a:spcAft>
                <a:spcPts val="0"/>
              </a:spcAft>
              <a:buSzPts val="3600"/>
              <a:buNone/>
            </a:pPr>
            <a:r>
              <a:t/>
            </a:r>
            <a:endParaRPr b="1" sz="2900"/>
          </a:p>
          <a:p>
            <a:pPr indent="0" lvl="0" marL="0" rtl="0" algn="l">
              <a:lnSpc>
                <a:spcPct val="89000"/>
              </a:lnSpc>
              <a:spcBef>
                <a:spcPts val="0"/>
              </a:spcBef>
              <a:spcAft>
                <a:spcPts val="0"/>
              </a:spcAft>
              <a:buSzPts val="3600"/>
              <a:buNone/>
            </a:pPr>
            <a:r>
              <a:t/>
            </a:r>
            <a:endParaRPr b="1" sz="2900"/>
          </a:p>
        </p:txBody>
      </p:sp>
      <p:pic>
        <p:nvPicPr>
          <p:cNvPr id="182" name="Google Shape;182;g2c39ab0a7bb_1_31"/>
          <p:cNvPicPr preferRelativeResize="0"/>
          <p:nvPr/>
        </p:nvPicPr>
        <p:blipFill>
          <a:blip r:embed="rId3">
            <a:alphaModFix/>
          </a:blip>
          <a:stretch>
            <a:fillRect/>
          </a:stretch>
        </p:blipFill>
        <p:spPr>
          <a:xfrm>
            <a:off x="1007800" y="4603950"/>
            <a:ext cx="11072750" cy="2114550"/>
          </a:xfrm>
          <a:prstGeom prst="rect">
            <a:avLst/>
          </a:prstGeom>
          <a:noFill/>
          <a:ln>
            <a:noFill/>
          </a:ln>
        </p:spPr>
      </p:pic>
      <p:sp>
        <p:nvSpPr>
          <p:cNvPr id="183" name="Google Shape;183;g2c39ab0a7bb_1_31"/>
          <p:cNvSpPr txBox="1"/>
          <p:nvPr>
            <p:ph idx="1" type="body"/>
          </p:nvPr>
        </p:nvSpPr>
        <p:spPr>
          <a:xfrm>
            <a:off x="1021900" y="2032800"/>
            <a:ext cx="10953300" cy="2297100"/>
          </a:xfrm>
          <a:prstGeom prst="rect">
            <a:avLst/>
          </a:prstGeom>
          <a:noFill/>
          <a:ln>
            <a:noFill/>
          </a:ln>
        </p:spPr>
        <p:txBody>
          <a:bodyPr anchorCtr="0" anchor="t" bIns="72000" lIns="91425" spcFirstLastPara="1" rIns="91425" wrap="square" tIns="46800">
            <a:noAutofit/>
          </a:bodyPr>
          <a:lstStyle/>
          <a:p>
            <a:pPr indent="-397000" lvl="1" marL="360000" marR="0" rtl="0" algn="just">
              <a:lnSpc>
                <a:spcPct val="94000"/>
              </a:lnSpc>
              <a:spcBef>
                <a:spcPts val="0"/>
              </a:spcBef>
              <a:spcAft>
                <a:spcPts val="0"/>
              </a:spcAft>
              <a:buSzPts val="2000"/>
              <a:buFont typeface="Noto Sans Symbols"/>
              <a:buChar char="–"/>
            </a:pPr>
            <a:r>
              <a:rPr i="0" lang="es-PE"/>
              <a:t>Se iteró 10 veces cada </a:t>
            </a:r>
            <a:r>
              <a:rPr i="0" lang="es-PE"/>
              <a:t>configuración de parámetros </a:t>
            </a:r>
            <a:endParaRPr i="0"/>
          </a:p>
          <a:p>
            <a:pPr indent="-384300" lvl="1" marL="360000" marR="0" rtl="0" algn="just">
              <a:lnSpc>
                <a:spcPct val="94000"/>
              </a:lnSpc>
              <a:spcBef>
                <a:spcPts val="0"/>
              </a:spcBef>
              <a:spcAft>
                <a:spcPts val="0"/>
              </a:spcAft>
              <a:buSzPts val="1800"/>
              <a:buChar char="–"/>
            </a:pPr>
            <a:r>
              <a:rPr i="0" lang="es-PE"/>
              <a:t>Los parámetros fijos fueron: </a:t>
            </a:r>
            <a:endParaRPr i="0"/>
          </a:p>
          <a:p>
            <a:pPr indent="-384300" lvl="1" marL="360000" marR="0" rtl="0" algn="just">
              <a:lnSpc>
                <a:spcPct val="94000"/>
              </a:lnSpc>
              <a:spcBef>
                <a:spcPts val="0"/>
              </a:spcBef>
              <a:spcAft>
                <a:spcPts val="0"/>
              </a:spcAft>
              <a:buSzPts val="1800"/>
              <a:buChar char="–"/>
            </a:pPr>
            <a:r>
              <a:rPr i="0" lang="es-PE"/>
              <a:t>BIN_CAP = 100,  NUM_ITEMS = 40, MAX_ITEM_SIZE = 50, POPSIZE = 50, GENERATIONS = 300.</a:t>
            </a:r>
            <a:endParaRPr i="0"/>
          </a:p>
          <a:p>
            <a:pPr indent="-384300" lvl="1" marL="360000" marR="0" rtl="0" algn="just">
              <a:lnSpc>
                <a:spcPct val="94000"/>
              </a:lnSpc>
              <a:spcBef>
                <a:spcPts val="0"/>
              </a:spcBef>
              <a:spcAft>
                <a:spcPts val="0"/>
              </a:spcAft>
              <a:buSzPts val="1800"/>
              <a:buChar char="–"/>
            </a:pPr>
            <a:r>
              <a:rPr i="0" lang="es-PE"/>
              <a:t>Tabla con los resultados de </a:t>
            </a:r>
            <a:r>
              <a:rPr i="0" lang="es-PE"/>
              <a:t>los diferentes valores de cruzamiento, selección</a:t>
            </a:r>
            <a:endParaRPr i="0"/>
          </a:p>
          <a:p>
            <a:pPr indent="-397000" lvl="1" marL="360000" marR="0" rtl="0" algn="just">
              <a:lnSpc>
                <a:spcPct val="94000"/>
              </a:lnSpc>
              <a:spcBef>
                <a:spcPts val="0"/>
              </a:spcBef>
              <a:spcAft>
                <a:spcPts val="0"/>
              </a:spcAft>
              <a:buSzPts val="2000"/>
              <a:buFont typeface="Noto Sans Symbols"/>
              <a:buChar char="–"/>
            </a:pPr>
            <a:r>
              <a:rPr i="0" lang="es-PE"/>
              <a:t>Las columnas agregadas del promedio de la función Fitness y el promedio de la generación de convergencia</a:t>
            </a:r>
            <a:endParaRPr i="0"/>
          </a:p>
          <a:p>
            <a:pPr indent="-397000" lvl="1" marL="360000" marR="0" rtl="0" algn="just">
              <a:lnSpc>
                <a:spcPct val="94000"/>
              </a:lnSpc>
              <a:spcBef>
                <a:spcPts val="0"/>
              </a:spcBef>
              <a:spcAft>
                <a:spcPts val="0"/>
              </a:spcAft>
              <a:buSzPts val="2000"/>
              <a:buFont typeface="Noto Sans Symbols"/>
              <a:buChar char="–"/>
            </a:pPr>
            <a:r>
              <a:rPr i="0" lang="es-PE"/>
              <a:t>Se ordenan los resultados por valor de Fitness promedio.</a:t>
            </a:r>
            <a:endParaRPr i="1" sz="1800"/>
          </a:p>
          <a:p>
            <a:pPr indent="0" lvl="0" marL="12700" rtl="0" algn="l">
              <a:lnSpc>
                <a:spcPct val="94000"/>
              </a:lnSpc>
              <a:spcBef>
                <a:spcPts val="0"/>
              </a:spcBef>
              <a:spcAft>
                <a:spcPts val="0"/>
              </a:spcAft>
              <a:buSzPts val="1800"/>
              <a:buNone/>
            </a:pPr>
            <a:r>
              <a:t/>
            </a:r>
            <a:endParaRPr i="1"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cbd2dc6e0b_0_53"/>
          <p:cNvSpPr txBox="1"/>
          <p:nvPr>
            <p:ph type="title"/>
          </p:nvPr>
        </p:nvSpPr>
        <p:spPr>
          <a:xfrm>
            <a:off x="1021900" y="413800"/>
            <a:ext cx="10303800" cy="17580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3600"/>
              <a:buFont typeface="Libre Franklin"/>
              <a:buNone/>
            </a:pPr>
            <a:r>
              <a:rPr b="1" lang="es-PE" sz="3600"/>
              <a:t>Resultados </a:t>
            </a:r>
            <a:endParaRPr/>
          </a:p>
        </p:txBody>
      </p:sp>
      <p:sp>
        <p:nvSpPr>
          <p:cNvPr id="189" name="Google Shape;189;g2cbd2dc6e0b_0_53"/>
          <p:cNvSpPr txBox="1"/>
          <p:nvPr>
            <p:ph type="title"/>
          </p:nvPr>
        </p:nvSpPr>
        <p:spPr>
          <a:xfrm>
            <a:off x="1007800" y="1266975"/>
            <a:ext cx="11336700" cy="4620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SzPts val="3600"/>
              <a:buNone/>
            </a:pPr>
            <a:r>
              <a:rPr b="1" lang="es-PE" sz="2900"/>
              <a:t>Tabla 02 - Con diferentes </a:t>
            </a:r>
            <a:r>
              <a:rPr b="1" lang="es-PE" sz="2900"/>
              <a:t>tasas</a:t>
            </a:r>
            <a:r>
              <a:rPr b="1" lang="es-PE" sz="2900"/>
              <a:t> de mutación</a:t>
            </a:r>
            <a:endParaRPr b="1" sz="2900"/>
          </a:p>
          <a:p>
            <a:pPr indent="0" lvl="0" marL="0" rtl="0" algn="l">
              <a:lnSpc>
                <a:spcPct val="89000"/>
              </a:lnSpc>
              <a:spcBef>
                <a:spcPts val="0"/>
              </a:spcBef>
              <a:spcAft>
                <a:spcPts val="0"/>
              </a:spcAft>
              <a:buSzPts val="3600"/>
              <a:buNone/>
            </a:pPr>
            <a:r>
              <a:t/>
            </a:r>
            <a:endParaRPr b="1" sz="2900"/>
          </a:p>
          <a:p>
            <a:pPr indent="0" lvl="0" marL="0" rtl="0" algn="l">
              <a:lnSpc>
                <a:spcPct val="89000"/>
              </a:lnSpc>
              <a:spcBef>
                <a:spcPts val="0"/>
              </a:spcBef>
              <a:spcAft>
                <a:spcPts val="0"/>
              </a:spcAft>
              <a:buSzPts val="3600"/>
              <a:buNone/>
            </a:pPr>
            <a:r>
              <a:t/>
            </a:r>
            <a:endParaRPr b="1" sz="2900"/>
          </a:p>
        </p:txBody>
      </p:sp>
      <p:sp>
        <p:nvSpPr>
          <p:cNvPr id="190" name="Google Shape;190;g2cbd2dc6e0b_0_53"/>
          <p:cNvSpPr txBox="1"/>
          <p:nvPr>
            <p:ph idx="1" type="body"/>
          </p:nvPr>
        </p:nvSpPr>
        <p:spPr>
          <a:xfrm>
            <a:off x="1007800" y="1820925"/>
            <a:ext cx="10417800" cy="1367400"/>
          </a:xfrm>
          <a:prstGeom prst="rect">
            <a:avLst/>
          </a:prstGeom>
          <a:noFill/>
          <a:ln>
            <a:noFill/>
          </a:ln>
        </p:spPr>
        <p:txBody>
          <a:bodyPr anchorCtr="0" anchor="t" bIns="72000" lIns="91425" spcFirstLastPara="1" rIns="91425" wrap="square" tIns="46800">
            <a:noAutofit/>
          </a:bodyPr>
          <a:lstStyle/>
          <a:p>
            <a:pPr indent="-397000" lvl="1" marL="360000" marR="0" rtl="0" algn="just">
              <a:lnSpc>
                <a:spcPct val="94000"/>
              </a:lnSpc>
              <a:spcBef>
                <a:spcPts val="0"/>
              </a:spcBef>
              <a:spcAft>
                <a:spcPts val="0"/>
              </a:spcAft>
              <a:buSzPts val="2000"/>
              <a:buFont typeface="Noto Sans Symbols"/>
              <a:buChar char="–"/>
            </a:pPr>
            <a:r>
              <a:rPr i="0" lang="es-PE"/>
              <a:t>Tabla con los resultados de los diferentes valores de cruzamiento, selección</a:t>
            </a:r>
            <a:endParaRPr i="0"/>
          </a:p>
          <a:p>
            <a:pPr indent="-397000" lvl="1" marL="360000" marR="0" rtl="0" algn="just">
              <a:lnSpc>
                <a:spcPct val="94000"/>
              </a:lnSpc>
              <a:spcBef>
                <a:spcPts val="0"/>
              </a:spcBef>
              <a:spcAft>
                <a:spcPts val="0"/>
              </a:spcAft>
              <a:buSzPts val="2000"/>
              <a:buFont typeface="Noto Sans Symbols"/>
              <a:buChar char="–"/>
            </a:pPr>
            <a:r>
              <a:rPr i="0" lang="es-PE"/>
              <a:t>Las columnas agregadas del promedio de la función Fitness y el promedio de la generación de convergencia</a:t>
            </a:r>
            <a:endParaRPr i="0"/>
          </a:p>
          <a:p>
            <a:pPr indent="-397000" lvl="1" marL="360000" marR="0" rtl="0" algn="just">
              <a:lnSpc>
                <a:spcPct val="94000"/>
              </a:lnSpc>
              <a:spcBef>
                <a:spcPts val="0"/>
              </a:spcBef>
              <a:spcAft>
                <a:spcPts val="0"/>
              </a:spcAft>
              <a:buSzPts val="2000"/>
              <a:buFont typeface="Noto Sans Symbols"/>
              <a:buChar char="–"/>
            </a:pPr>
            <a:r>
              <a:rPr i="0" lang="es-PE"/>
              <a:t>Se ordenan los resultados por valor de Fitness promedio.</a:t>
            </a:r>
            <a:endParaRPr i="1" sz="1800"/>
          </a:p>
          <a:p>
            <a:pPr indent="0" lvl="0" marL="12700" rtl="0" algn="l">
              <a:lnSpc>
                <a:spcPct val="94000"/>
              </a:lnSpc>
              <a:spcBef>
                <a:spcPts val="0"/>
              </a:spcBef>
              <a:spcAft>
                <a:spcPts val="0"/>
              </a:spcAft>
              <a:buSzPts val="1800"/>
              <a:buNone/>
            </a:pPr>
            <a:r>
              <a:t/>
            </a:r>
            <a:endParaRPr i="1" sz="1800"/>
          </a:p>
        </p:txBody>
      </p:sp>
      <p:pic>
        <p:nvPicPr>
          <p:cNvPr id="191" name="Google Shape;191;g2cbd2dc6e0b_0_53"/>
          <p:cNvPicPr preferRelativeResize="0"/>
          <p:nvPr/>
        </p:nvPicPr>
        <p:blipFill>
          <a:blip r:embed="rId3">
            <a:alphaModFix/>
          </a:blip>
          <a:stretch>
            <a:fillRect/>
          </a:stretch>
        </p:blipFill>
        <p:spPr>
          <a:xfrm>
            <a:off x="1044625" y="3188325"/>
            <a:ext cx="10900975" cy="3520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2cbd2dc6e0b_0_61"/>
          <p:cNvSpPr txBox="1"/>
          <p:nvPr>
            <p:ph type="title"/>
          </p:nvPr>
        </p:nvSpPr>
        <p:spPr>
          <a:xfrm>
            <a:off x="1021900" y="413800"/>
            <a:ext cx="10303800" cy="17580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3600"/>
              <a:buFont typeface="Libre Franklin"/>
              <a:buNone/>
            </a:pPr>
            <a:r>
              <a:rPr b="1" lang="es-PE" sz="3600"/>
              <a:t>Resultados </a:t>
            </a:r>
            <a:endParaRPr/>
          </a:p>
        </p:txBody>
      </p:sp>
      <p:sp>
        <p:nvSpPr>
          <p:cNvPr id="197" name="Google Shape;197;g2cbd2dc6e0b_0_61"/>
          <p:cNvSpPr txBox="1"/>
          <p:nvPr>
            <p:ph type="title"/>
          </p:nvPr>
        </p:nvSpPr>
        <p:spPr>
          <a:xfrm>
            <a:off x="1007800" y="1266975"/>
            <a:ext cx="11336700" cy="4620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SzPts val="3600"/>
              <a:buNone/>
            </a:pPr>
            <a:r>
              <a:rPr b="1" lang="es-PE" sz="2900"/>
              <a:t>Tabla 03 - Prueba de la mejor configuración</a:t>
            </a:r>
            <a:endParaRPr b="1" sz="2900"/>
          </a:p>
          <a:p>
            <a:pPr indent="0" lvl="0" marL="0" rtl="0" algn="l">
              <a:lnSpc>
                <a:spcPct val="89000"/>
              </a:lnSpc>
              <a:spcBef>
                <a:spcPts val="0"/>
              </a:spcBef>
              <a:spcAft>
                <a:spcPts val="0"/>
              </a:spcAft>
              <a:buSzPts val="3600"/>
              <a:buNone/>
            </a:pPr>
            <a:r>
              <a:t/>
            </a:r>
            <a:endParaRPr b="1" sz="2900"/>
          </a:p>
          <a:p>
            <a:pPr indent="0" lvl="0" marL="0" rtl="0" algn="l">
              <a:lnSpc>
                <a:spcPct val="89000"/>
              </a:lnSpc>
              <a:spcBef>
                <a:spcPts val="0"/>
              </a:spcBef>
              <a:spcAft>
                <a:spcPts val="0"/>
              </a:spcAft>
              <a:buSzPts val="3600"/>
              <a:buNone/>
            </a:pPr>
            <a:r>
              <a:t/>
            </a:r>
            <a:endParaRPr b="1" sz="2900"/>
          </a:p>
        </p:txBody>
      </p:sp>
      <p:sp>
        <p:nvSpPr>
          <p:cNvPr id="198" name="Google Shape;198;g2cbd2dc6e0b_0_61"/>
          <p:cNvSpPr txBox="1"/>
          <p:nvPr>
            <p:ph idx="1" type="body"/>
          </p:nvPr>
        </p:nvSpPr>
        <p:spPr>
          <a:xfrm>
            <a:off x="1007800" y="1820925"/>
            <a:ext cx="10417800" cy="657600"/>
          </a:xfrm>
          <a:prstGeom prst="rect">
            <a:avLst/>
          </a:prstGeom>
          <a:noFill/>
          <a:ln>
            <a:noFill/>
          </a:ln>
        </p:spPr>
        <p:txBody>
          <a:bodyPr anchorCtr="0" anchor="t" bIns="72000" lIns="91425" spcFirstLastPara="1" rIns="91425" wrap="square" tIns="46800">
            <a:noAutofit/>
          </a:bodyPr>
          <a:lstStyle/>
          <a:p>
            <a:pPr indent="-397000" lvl="1" marL="360000" marR="0" rtl="0" algn="just">
              <a:lnSpc>
                <a:spcPct val="94000"/>
              </a:lnSpc>
              <a:spcBef>
                <a:spcPts val="0"/>
              </a:spcBef>
              <a:spcAft>
                <a:spcPts val="0"/>
              </a:spcAft>
              <a:buSzPts val="2000"/>
              <a:buFont typeface="Noto Sans Symbols"/>
              <a:buChar char="–"/>
            </a:pPr>
            <a:r>
              <a:rPr i="0" lang="es-PE"/>
              <a:t>Fitness</a:t>
            </a:r>
            <a:endParaRPr i="0"/>
          </a:p>
          <a:p>
            <a:pPr indent="0" lvl="0" marL="914400" marR="0" rtl="0" algn="just">
              <a:lnSpc>
                <a:spcPct val="94000"/>
              </a:lnSpc>
              <a:spcBef>
                <a:spcPts val="0"/>
              </a:spcBef>
              <a:spcAft>
                <a:spcPts val="0"/>
              </a:spcAft>
              <a:buNone/>
            </a:pPr>
            <a:r>
              <a:t/>
            </a:r>
            <a:endParaRPr i="1" sz="1800"/>
          </a:p>
        </p:txBody>
      </p:sp>
      <p:pic>
        <p:nvPicPr>
          <p:cNvPr id="199" name="Google Shape;199;g2cbd2dc6e0b_0_61"/>
          <p:cNvPicPr preferRelativeResize="0"/>
          <p:nvPr/>
        </p:nvPicPr>
        <p:blipFill>
          <a:blip r:embed="rId3">
            <a:alphaModFix/>
          </a:blip>
          <a:stretch>
            <a:fillRect/>
          </a:stretch>
        </p:blipFill>
        <p:spPr>
          <a:xfrm>
            <a:off x="3711875" y="2478525"/>
            <a:ext cx="5219246" cy="4074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cbd2dc6e0b_0_69"/>
          <p:cNvSpPr txBox="1"/>
          <p:nvPr>
            <p:ph type="title"/>
          </p:nvPr>
        </p:nvSpPr>
        <p:spPr>
          <a:xfrm>
            <a:off x="1021900" y="413800"/>
            <a:ext cx="10303800" cy="17580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3600"/>
              <a:buFont typeface="Libre Franklin"/>
              <a:buNone/>
            </a:pPr>
            <a:r>
              <a:rPr b="1" lang="es-PE" sz="3600"/>
              <a:t>Resultados </a:t>
            </a:r>
            <a:endParaRPr/>
          </a:p>
        </p:txBody>
      </p:sp>
      <p:sp>
        <p:nvSpPr>
          <p:cNvPr id="205" name="Google Shape;205;g2cbd2dc6e0b_0_69"/>
          <p:cNvSpPr txBox="1"/>
          <p:nvPr>
            <p:ph type="title"/>
          </p:nvPr>
        </p:nvSpPr>
        <p:spPr>
          <a:xfrm>
            <a:off x="1007800" y="1266975"/>
            <a:ext cx="11336700" cy="4620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SzPts val="3600"/>
              <a:buNone/>
            </a:pPr>
            <a:r>
              <a:rPr b="1" lang="es-PE" sz="2900"/>
              <a:t>Tabla 03 - Prueba de la mejor configuración</a:t>
            </a:r>
            <a:endParaRPr b="1" sz="2900"/>
          </a:p>
          <a:p>
            <a:pPr indent="0" lvl="0" marL="0" rtl="0" algn="l">
              <a:lnSpc>
                <a:spcPct val="89000"/>
              </a:lnSpc>
              <a:spcBef>
                <a:spcPts val="0"/>
              </a:spcBef>
              <a:spcAft>
                <a:spcPts val="0"/>
              </a:spcAft>
              <a:buSzPts val="3600"/>
              <a:buNone/>
            </a:pPr>
            <a:r>
              <a:t/>
            </a:r>
            <a:endParaRPr b="1" sz="2900"/>
          </a:p>
          <a:p>
            <a:pPr indent="0" lvl="0" marL="0" rtl="0" algn="l">
              <a:lnSpc>
                <a:spcPct val="89000"/>
              </a:lnSpc>
              <a:spcBef>
                <a:spcPts val="0"/>
              </a:spcBef>
              <a:spcAft>
                <a:spcPts val="0"/>
              </a:spcAft>
              <a:buSzPts val="3600"/>
              <a:buNone/>
            </a:pPr>
            <a:r>
              <a:t/>
            </a:r>
            <a:endParaRPr b="1" sz="2900"/>
          </a:p>
        </p:txBody>
      </p:sp>
      <p:sp>
        <p:nvSpPr>
          <p:cNvPr id="206" name="Google Shape;206;g2cbd2dc6e0b_0_69"/>
          <p:cNvSpPr txBox="1"/>
          <p:nvPr>
            <p:ph idx="1" type="body"/>
          </p:nvPr>
        </p:nvSpPr>
        <p:spPr>
          <a:xfrm>
            <a:off x="1007800" y="1820925"/>
            <a:ext cx="10417800" cy="657600"/>
          </a:xfrm>
          <a:prstGeom prst="rect">
            <a:avLst/>
          </a:prstGeom>
          <a:noFill/>
          <a:ln>
            <a:noFill/>
          </a:ln>
        </p:spPr>
        <p:txBody>
          <a:bodyPr anchorCtr="0" anchor="t" bIns="72000" lIns="91425" spcFirstLastPara="1" rIns="91425" wrap="square" tIns="46800">
            <a:noAutofit/>
          </a:bodyPr>
          <a:lstStyle/>
          <a:p>
            <a:pPr indent="-397000" lvl="1" marL="360000" marR="0" rtl="0" algn="just">
              <a:lnSpc>
                <a:spcPct val="94000"/>
              </a:lnSpc>
              <a:spcBef>
                <a:spcPts val="0"/>
              </a:spcBef>
              <a:spcAft>
                <a:spcPts val="0"/>
              </a:spcAft>
              <a:buSzPts val="2000"/>
              <a:buFont typeface="Noto Sans Symbols"/>
              <a:buChar char="–"/>
            </a:pPr>
            <a:r>
              <a:rPr i="0" lang="es-PE"/>
              <a:t>Mejor Individuo</a:t>
            </a:r>
            <a:endParaRPr i="0"/>
          </a:p>
          <a:p>
            <a:pPr indent="0" lvl="0" marL="914400" marR="0" rtl="0" algn="just">
              <a:lnSpc>
                <a:spcPct val="94000"/>
              </a:lnSpc>
              <a:spcBef>
                <a:spcPts val="0"/>
              </a:spcBef>
              <a:spcAft>
                <a:spcPts val="0"/>
              </a:spcAft>
              <a:buNone/>
            </a:pPr>
            <a:r>
              <a:t/>
            </a:r>
            <a:endParaRPr i="1" sz="1800"/>
          </a:p>
        </p:txBody>
      </p:sp>
      <p:pic>
        <p:nvPicPr>
          <p:cNvPr id="207" name="Google Shape;207;g2cbd2dc6e0b_0_69"/>
          <p:cNvPicPr preferRelativeResize="0"/>
          <p:nvPr/>
        </p:nvPicPr>
        <p:blipFill rotWithShape="1">
          <a:blip r:embed="rId3">
            <a:alphaModFix/>
          </a:blip>
          <a:srcRect b="0" l="0" r="45881" t="0"/>
          <a:stretch/>
        </p:blipFill>
        <p:spPr>
          <a:xfrm>
            <a:off x="1732150" y="2932925"/>
            <a:ext cx="9413475" cy="3215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cbecfaa8eb_1_0"/>
          <p:cNvSpPr txBox="1"/>
          <p:nvPr>
            <p:ph type="title"/>
          </p:nvPr>
        </p:nvSpPr>
        <p:spPr>
          <a:xfrm>
            <a:off x="1064800" y="-13275"/>
            <a:ext cx="10303800" cy="6576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3600"/>
              <a:buFont typeface="Libre Franklin"/>
              <a:buNone/>
            </a:pPr>
            <a:r>
              <a:rPr b="1" lang="es-PE" sz="3600"/>
              <a:t>Resultados </a:t>
            </a:r>
            <a:endParaRPr/>
          </a:p>
        </p:txBody>
      </p:sp>
      <p:sp>
        <p:nvSpPr>
          <p:cNvPr id="213" name="Google Shape;213;g2cbecfaa8eb_1_0"/>
          <p:cNvSpPr txBox="1"/>
          <p:nvPr>
            <p:ph type="title"/>
          </p:nvPr>
        </p:nvSpPr>
        <p:spPr>
          <a:xfrm>
            <a:off x="1064800" y="545832"/>
            <a:ext cx="11336700" cy="4620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SzPts val="3600"/>
              <a:buNone/>
            </a:pPr>
            <a:r>
              <a:rPr b="1" lang="es-PE" sz="2900"/>
              <a:t>Tabla 04 - Comparación de resultados</a:t>
            </a:r>
            <a:endParaRPr b="1" sz="2900"/>
          </a:p>
          <a:p>
            <a:pPr indent="0" lvl="0" marL="0" rtl="0" algn="l">
              <a:lnSpc>
                <a:spcPct val="89000"/>
              </a:lnSpc>
              <a:spcBef>
                <a:spcPts val="0"/>
              </a:spcBef>
              <a:spcAft>
                <a:spcPts val="0"/>
              </a:spcAft>
              <a:buSzPts val="3600"/>
              <a:buNone/>
            </a:pPr>
            <a:r>
              <a:t/>
            </a:r>
            <a:endParaRPr b="1" sz="2900"/>
          </a:p>
          <a:p>
            <a:pPr indent="0" lvl="0" marL="0" rtl="0" algn="l">
              <a:lnSpc>
                <a:spcPct val="89000"/>
              </a:lnSpc>
              <a:spcBef>
                <a:spcPts val="0"/>
              </a:spcBef>
              <a:spcAft>
                <a:spcPts val="0"/>
              </a:spcAft>
              <a:buSzPts val="3600"/>
              <a:buNone/>
            </a:pPr>
            <a:r>
              <a:t/>
            </a:r>
            <a:endParaRPr b="1" sz="2900"/>
          </a:p>
        </p:txBody>
      </p:sp>
      <p:sp>
        <p:nvSpPr>
          <p:cNvPr id="214" name="Google Shape;214;g2cbecfaa8eb_1_0"/>
          <p:cNvSpPr txBox="1"/>
          <p:nvPr>
            <p:ph idx="1" type="body"/>
          </p:nvPr>
        </p:nvSpPr>
        <p:spPr>
          <a:xfrm>
            <a:off x="1007800" y="1060800"/>
            <a:ext cx="10417800" cy="657600"/>
          </a:xfrm>
          <a:prstGeom prst="rect">
            <a:avLst/>
          </a:prstGeom>
          <a:noFill/>
          <a:ln>
            <a:noFill/>
          </a:ln>
        </p:spPr>
        <p:txBody>
          <a:bodyPr anchorCtr="0" anchor="t" bIns="72000" lIns="91425" spcFirstLastPara="1" rIns="91425" wrap="square" tIns="46800">
            <a:noAutofit/>
          </a:bodyPr>
          <a:lstStyle/>
          <a:p>
            <a:pPr indent="-397000" lvl="1" marL="360000" marR="0" rtl="0" algn="just">
              <a:lnSpc>
                <a:spcPct val="94000"/>
              </a:lnSpc>
              <a:spcBef>
                <a:spcPts val="0"/>
              </a:spcBef>
              <a:spcAft>
                <a:spcPts val="0"/>
              </a:spcAft>
              <a:buSzPts val="2000"/>
              <a:buFont typeface="Noto Sans Symbols"/>
              <a:buChar char="–"/>
            </a:pPr>
            <a:r>
              <a:rPr i="0" lang="es-PE"/>
              <a:t>Se compara con soluciones exactas para diferentes configuraciones de items y bins</a:t>
            </a:r>
            <a:endParaRPr i="0"/>
          </a:p>
          <a:p>
            <a:pPr indent="0" lvl="0" marL="914400" marR="0" rtl="0" algn="just">
              <a:lnSpc>
                <a:spcPct val="94000"/>
              </a:lnSpc>
              <a:spcBef>
                <a:spcPts val="0"/>
              </a:spcBef>
              <a:spcAft>
                <a:spcPts val="0"/>
              </a:spcAft>
              <a:buNone/>
            </a:pPr>
            <a:r>
              <a:t/>
            </a:r>
            <a:endParaRPr i="1" sz="1800"/>
          </a:p>
        </p:txBody>
      </p:sp>
      <p:pic>
        <p:nvPicPr>
          <p:cNvPr id="215" name="Google Shape;215;g2cbecfaa8eb_1_0"/>
          <p:cNvPicPr preferRelativeResize="0"/>
          <p:nvPr/>
        </p:nvPicPr>
        <p:blipFill>
          <a:blip r:embed="rId3">
            <a:alphaModFix/>
          </a:blip>
          <a:stretch>
            <a:fillRect/>
          </a:stretch>
        </p:blipFill>
        <p:spPr>
          <a:xfrm>
            <a:off x="1657800" y="1526050"/>
            <a:ext cx="9314999" cy="5169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61c88bc5ee_0_5"/>
          <p:cNvSpPr txBox="1"/>
          <p:nvPr>
            <p:ph type="title"/>
          </p:nvPr>
        </p:nvSpPr>
        <p:spPr>
          <a:xfrm>
            <a:off x="933410" y="478006"/>
            <a:ext cx="9601200" cy="9462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3600"/>
              <a:buFont typeface="Libre Franklin"/>
              <a:buNone/>
            </a:pPr>
            <a:r>
              <a:rPr b="1" lang="es-PE" sz="3800"/>
              <a:t>Conclusiones </a:t>
            </a:r>
            <a:endParaRPr sz="4600"/>
          </a:p>
        </p:txBody>
      </p:sp>
      <p:sp>
        <p:nvSpPr>
          <p:cNvPr id="221" name="Google Shape;221;g261c88bc5ee_0_5"/>
          <p:cNvSpPr txBox="1"/>
          <p:nvPr/>
        </p:nvSpPr>
        <p:spPr>
          <a:xfrm>
            <a:off x="933400" y="1195608"/>
            <a:ext cx="10707900" cy="5633700"/>
          </a:xfrm>
          <a:prstGeom prst="rect">
            <a:avLst/>
          </a:prstGeom>
          <a:noFill/>
          <a:ln>
            <a:noFill/>
          </a:ln>
        </p:spPr>
        <p:txBody>
          <a:bodyPr anchorCtr="0" anchor="t" bIns="91425" lIns="91425" spcFirstLastPara="1" rIns="91425" wrap="square" tIns="91425">
            <a:spAutoFit/>
          </a:bodyPr>
          <a:lstStyle/>
          <a:p>
            <a:pPr indent="-349250" lvl="0" marL="457200" marR="0" rtl="0" algn="just">
              <a:lnSpc>
                <a:spcPct val="100000"/>
              </a:lnSpc>
              <a:spcBef>
                <a:spcPts val="1000"/>
              </a:spcBef>
              <a:spcAft>
                <a:spcPts val="0"/>
              </a:spcAft>
              <a:buClr>
                <a:schemeClr val="dk2"/>
              </a:buClr>
              <a:buSzPts val="1900"/>
              <a:buFont typeface="Libre Franklin"/>
              <a:buChar char="▪"/>
            </a:pPr>
            <a:r>
              <a:rPr lang="es-PE" sz="1900">
                <a:solidFill>
                  <a:schemeClr val="dk2"/>
                </a:solidFill>
                <a:latin typeface="Libre Franklin"/>
                <a:ea typeface="Libre Franklin"/>
                <a:cs typeface="Libre Franklin"/>
                <a:sym typeface="Libre Franklin"/>
              </a:rPr>
              <a:t>El algoritmo genético encuentra soluciones cercanas o iguales a la solución óptima (fitness = 1.0) para instancias pequeñas y medianas del problema (hasta aproximadamente 50 elementos).</a:t>
            </a:r>
            <a:endParaRPr sz="1900">
              <a:solidFill>
                <a:schemeClr val="dk2"/>
              </a:solidFill>
              <a:latin typeface="Libre Franklin"/>
              <a:ea typeface="Libre Franklin"/>
              <a:cs typeface="Libre Franklin"/>
              <a:sym typeface="Libre Franklin"/>
            </a:endParaRPr>
          </a:p>
          <a:p>
            <a:pPr indent="-349250" lvl="0" marL="457200" marR="0" rtl="0" algn="just">
              <a:lnSpc>
                <a:spcPct val="100000"/>
              </a:lnSpc>
              <a:spcBef>
                <a:spcPts val="1000"/>
              </a:spcBef>
              <a:spcAft>
                <a:spcPts val="0"/>
              </a:spcAft>
              <a:buClr>
                <a:schemeClr val="dk2"/>
              </a:buClr>
              <a:buSzPts val="1900"/>
              <a:buFont typeface="Libre Franklin"/>
              <a:buChar char="▪"/>
            </a:pPr>
            <a:r>
              <a:rPr lang="es-PE" sz="1900">
                <a:solidFill>
                  <a:schemeClr val="dk2"/>
                </a:solidFill>
                <a:latin typeface="Libre Franklin"/>
                <a:ea typeface="Libre Franklin"/>
                <a:cs typeface="Libre Franklin"/>
                <a:sym typeface="Libre Franklin"/>
              </a:rPr>
              <a:t>Para instancias más grandes (más de 100 elementos), el algoritmo comienza a tener dificultades para encontrar la solución óptima, y el valor de fitness disminuye (necesita más generaciones)).</a:t>
            </a:r>
            <a:endParaRPr sz="1900">
              <a:solidFill>
                <a:schemeClr val="dk2"/>
              </a:solidFill>
              <a:latin typeface="Libre Franklin"/>
              <a:ea typeface="Libre Franklin"/>
              <a:cs typeface="Libre Franklin"/>
              <a:sym typeface="Libre Franklin"/>
            </a:endParaRPr>
          </a:p>
          <a:p>
            <a:pPr indent="-349250" lvl="0" marL="457200" marR="0" rtl="0" algn="just">
              <a:lnSpc>
                <a:spcPct val="100000"/>
              </a:lnSpc>
              <a:spcBef>
                <a:spcPts val="1000"/>
              </a:spcBef>
              <a:spcAft>
                <a:spcPts val="0"/>
              </a:spcAft>
              <a:buClr>
                <a:schemeClr val="dk2"/>
              </a:buClr>
              <a:buSzPts val="1900"/>
              <a:buFont typeface="Libre Franklin"/>
              <a:buChar char="▪"/>
            </a:pPr>
            <a:r>
              <a:rPr lang="es-PE" sz="1900">
                <a:solidFill>
                  <a:schemeClr val="dk2"/>
                </a:solidFill>
                <a:latin typeface="Libre Franklin"/>
                <a:ea typeface="Libre Franklin"/>
                <a:cs typeface="Libre Franklin"/>
                <a:sym typeface="Libre Franklin"/>
              </a:rPr>
              <a:t>En las instancias donde el algoritmo genético no encuentra la solución óptima, se puede observar que:</a:t>
            </a:r>
            <a:endParaRPr sz="1900">
              <a:solidFill>
                <a:schemeClr val="dk2"/>
              </a:solidFill>
              <a:latin typeface="Libre Franklin"/>
              <a:ea typeface="Libre Franklin"/>
              <a:cs typeface="Libre Franklin"/>
              <a:sym typeface="Libre Franklin"/>
            </a:endParaRPr>
          </a:p>
          <a:p>
            <a:pPr indent="-349250" lvl="1" marL="914400" marR="0" rtl="0" algn="just">
              <a:lnSpc>
                <a:spcPct val="100000"/>
              </a:lnSpc>
              <a:spcBef>
                <a:spcPts val="1000"/>
              </a:spcBef>
              <a:spcAft>
                <a:spcPts val="0"/>
              </a:spcAft>
              <a:buClr>
                <a:schemeClr val="dk2"/>
              </a:buClr>
              <a:buSzPts val="1900"/>
              <a:buFont typeface="Libre Franklin"/>
              <a:buChar char="○"/>
            </a:pPr>
            <a:r>
              <a:rPr lang="es-PE" sz="1900">
                <a:solidFill>
                  <a:schemeClr val="dk2"/>
                </a:solidFill>
                <a:latin typeface="Libre Franklin"/>
                <a:ea typeface="Libre Franklin"/>
                <a:cs typeface="Libre Franklin"/>
                <a:sym typeface="Libre Franklin"/>
              </a:rPr>
              <a:t>El número de bins (BIN_NUM_GA) utilizado es mayor que el número mínimo requerido (BIN_NUM_EXACT).</a:t>
            </a:r>
            <a:endParaRPr sz="1900">
              <a:solidFill>
                <a:schemeClr val="dk2"/>
              </a:solidFill>
              <a:latin typeface="Libre Franklin"/>
              <a:ea typeface="Libre Franklin"/>
              <a:cs typeface="Libre Franklin"/>
              <a:sym typeface="Libre Franklin"/>
            </a:endParaRPr>
          </a:p>
          <a:p>
            <a:pPr indent="-349250" lvl="1" marL="914400" marR="0" rtl="0" algn="just">
              <a:lnSpc>
                <a:spcPct val="100000"/>
              </a:lnSpc>
              <a:spcBef>
                <a:spcPts val="1000"/>
              </a:spcBef>
              <a:spcAft>
                <a:spcPts val="0"/>
              </a:spcAft>
              <a:buClr>
                <a:schemeClr val="dk2"/>
              </a:buClr>
              <a:buSzPts val="1900"/>
              <a:buFont typeface="Libre Franklin"/>
              <a:buChar char="○"/>
            </a:pPr>
            <a:r>
              <a:rPr lang="es-PE" sz="1900">
                <a:solidFill>
                  <a:schemeClr val="dk2"/>
                </a:solidFill>
                <a:latin typeface="Libre Franklin"/>
                <a:ea typeface="Libre Franklin"/>
                <a:cs typeface="Libre Franklin"/>
                <a:sym typeface="Libre Franklin"/>
              </a:rPr>
              <a:t>Hay bins que no se llenan completamente (BINS_NOFULL &gt; 0 y CAP_NO_OCUP &gt; 0).</a:t>
            </a:r>
            <a:endParaRPr sz="1900">
              <a:solidFill>
                <a:schemeClr val="dk2"/>
              </a:solidFill>
              <a:latin typeface="Libre Franklin"/>
              <a:ea typeface="Libre Franklin"/>
              <a:cs typeface="Libre Franklin"/>
              <a:sym typeface="Libre Franklin"/>
            </a:endParaRPr>
          </a:p>
          <a:p>
            <a:pPr indent="-349250" lvl="1" marL="914400" marR="0" rtl="0" algn="just">
              <a:lnSpc>
                <a:spcPct val="100000"/>
              </a:lnSpc>
              <a:spcBef>
                <a:spcPts val="1000"/>
              </a:spcBef>
              <a:spcAft>
                <a:spcPts val="0"/>
              </a:spcAft>
              <a:buClr>
                <a:schemeClr val="dk2"/>
              </a:buClr>
              <a:buSzPts val="1900"/>
              <a:buFont typeface="Libre Franklin"/>
              <a:buChar char="○"/>
            </a:pPr>
            <a:r>
              <a:rPr lang="es-PE" sz="1900">
                <a:solidFill>
                  <a:schemeClr val="dk2"/>
                </a:solidFill>
                <a:latin typeface="Libre Franklin"/>
                <a:ea typeface="Libre Franklin"/>
                <a:cs typeface="Libre Franklin"/>
                <a:sym typeface="Libre Franklin"/>
              </a:rPr>
              <a:t>En algunos casos, se utilizan bins que exceden la capacidad máxima (BINS_EXCE_CAP &gt; 0).</a:t>
            </a:r>
            <a:endParaRPr sz="1900">
              <a:solidFill>
                <a:schemeClr val="dk2"/>
              </a:solidFill>
              <a:latin typeface="Libre Franklin"/>
              <a:ea typeface="Libre Franklin"/>
              <a:cs typeface="Libre Franklin"/>
              <a:sym typeface="Libre Franklin"/>
            </a:endParaRPr>
          </a:p>
          <a:p>
            <a:pPr indent="-349250" lvl="0" marL="457200" marR="0" rtl="0" algn="just">
              <a:lnSpc>
                <a:spcPct val="100000"/>
              </a:lnSpc>
              <a:spcBef>
                <a:spcPts val="1000"/>
              </a:spcBef>
              <a:spcAft>
                <a:spcPts val="1000"/>
              </a:spcAft>
              <a:buClr>
                <a:schemeClr val="dk2"/>
              </a:buClr>
              <a:buSzPts val="1900"/>
              <a:buFont typeface="Libre Franklin"/>
              <a:buChar char="▪"/>
            </a:pPr>
            <a:r>
              <a:rPr lang="es-PE" sz="1900">
                <a:solidFill>
                  <a:schemeClr val="dk2"/>
                </a:solidFill>
                <a:latin typeface="Libre Franklin"/>
                <a:ea typeface="Libre Franklin"/>
                <a:cs typeface="Libre Franklin"/>
                <a:sym typeface="Libre Franklin"/>
              </a:rPr>
              <a:t>A medida que aumenta el número de elementos (ITEM_NUM) y el tamaño máximo de los elementos (MAX_ITEM_SIZE), el algoritmo genético tiene más dificultades para encontrar soluciones óptimas o cercanas a la óptima.</a:t>
            </a:r>
            <a:endParaRPr sz="1900">
              <a:solidFill>
                <a:schemeClr val="dk2"/>
              </a:solidFill>
              <a:latin typeface="Libre Franklin"/>
              <a:ea typeface="Libre Franklin"/>
              <a:cs typeface="Libre Franklin"/>
              <a:sym typeface="Libre Frankli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c39ab0a7bb_1_0"/>
          <p:cNvSpPr txBox="1"/>
          <p:nvPr>
            <p:ph type="title"/>
          </p:nvPr>
        </p:nvSpPr>
        <p:spPr>
          <a:xfrm>
            <a:off x="998460" y="352281"/>
            <a:ext cx="9601200" cy="9462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3600"/>
              <a:buFont typeface="Libre Franklin"/>
              <a:buNone/>
            </a:pPr>
            <a:r>
              <a:rPr b="1" lang="es-PE" sz="3600"/>
              <a:t>Recomendaciones y l</a:t>
            </a:r>
            <a:r>
              <a:rPr b="1" lang="es-PE" sz="3600"/>
              <a:t>ecciones aprendidas</a:t>
            </a:r>
            <a:endParaRPr/>
          </a:p>
        </p:txBody>
      </p:sp>
      <p:sp>
        <p:nvSpPr>
          <p:cNvPr id="227" name="Google Shape;227;g2c39ab0a7bb_1_0"/>
          <p:cNvSpPr txBox="1"/>
          <p:nvPr/>
        </p:nvSpPr>
        <p:spPr>
          <a:xfrm>
            <a:off x="1212050" y="1069183"/>
            <a:ext cx="10707900" cy="5110200"/>
          </a:xfrm>
          <a:prstGeom prst="rect">
            <a:avLst/>
          </a:prstGeom>
          <a:noFill/>
          <a:ln>
            <a:noFill/>
          </a:ln>
        </p:spPr>
        <p:txBody>
          <a:bodyPr anchorCtr="0" anchor="t" bIns="91425" lIns="91425" spcFirstLastPara="1" rIns="91425" wrap="square" tIns="91425">
            <a:spAutoFit/>
          </a:bodyPr>
          <a:lstStyle/>
          <a:p>
            <a:pPr indent="-355600" lvl="0" marL="457200" marR="0" rtl="0" algn="just">
              <a:lnSpc>
                <a:spcPct val="100000"/>
              </a:lnSpc>
              <a:spcBef>
                <a:spcPts val="0"/>
              </a:spcBef>
              <a:spcAft>
                <a:spcPts val="0"/>
              </a:spcAft>
              <a:buClr>
                <a:schemeClr val="dk2"/>
              </a:buClr>
              <a:buSzPts val="2000"/>
              <a:buFont typeface="Libre Franklin"/>
              <a:buChar char="▪"/>
            </a:pPr>
            <a:r>
              <a:rPr lang="es-PE" sz="2000">
                <a:solidFill>
                  <a:schemeClr val="dk2"/>
                </a:solidFill>
                <a:latin typeface="Libre Franklin"/>
                <a:ea typeface="Libre Franklin"/>
                <a:cs typeface="Libre Franklin"/>
                <a:sym typeface="Libre Franklin"/>
              </a:rPr>
              <a:t>Queda pendiente comparar este algoritmo con </a:t>
            </a:r>
            <a:r>
              <a:rPr lang="es-PE" sz="2000">
                <a:solidFill>
                  <a:schemeClr val="dk2"/>
                </a:solidFill>
                <a:latin typeface="Libre Franklin"/>
                <a:ea typeface="Libre Franklin"/>
                <a:cs typeface="Libre Franklin"/>
                <a:sym typeface="Libre Franklin"/>
              </a:rPr>
              <a:t>heurísticas</a:t>
            </a:r>
            <a:r>
              <a:rPr lang="es-PE" sz="2000">
                <a:solidFill>
                  <a:schemeClr val="dk2"/>
                </a:solidFill>
                <a:latin typeface="Libre Franklin"/>
                <a:ea typeface="Libre Franklin"/>
                <a:cs typeface="Libre Franklin"/>
                <a:sym typeface="Libre Franklin"/>
              </a:rPr>
              <a:t> simples como primer encaje para ver cual es la diferencia de tiempo en entregar una solución y que tan diferentes son las soluciones. </a:t>
            </a:r>
            <a:endParaRPr sz="2000">
              <a:solidFill>
                <a:schemeClr val="dk2"/>
              </a:solidFill>
              <a:latin typeface="Libre Franklin"/>
              <a:ea typeface="Libre Franklin"/>
              <a:cs typeface="Libre Franklin"/>
              <a:sym typeface="Libre Franklin"/>
            </a:endParaRPr>
          </a:p>
          <a:p>
            <a:pPr indent="0" lvl="0" marL="457200" marR="0" rtl="0" algn="just">
              <a:lnSpc>
                <a:spcPct val="100000"/>
              </a:lnSpc>
              <a:spcBef>
                <a:spcPts val="0"/>
              </a:spcBef>
              <a:spcAft>
                <a:spcPts val="0"/>
              </a:spcAft>
              <a:buNone/>
            </a:pPr>
            <a:r>
              <a:t/>
            </a:r>
            <a:endParaRPr sz="2000">
              <a:solidFill>
                <a:schemeClr val="dk2"/>
              </a:solidFill>
              <a:latin typeface="Libre Franklin"/>
              <a:ea typeface="Libre Franklin"/>
              <a:cs typeface="Libre Franklin"/>
              <a:sym typeface="Libre Franklin"/>
            </a:endParaRPr>
          </a:p>
          <a:p>
            <a:pPr indent="-355600" lvl="0" marL="457200" marR="0" rtl="0" algn="just">
              <a:lnSpc>
                <a:spcPct val="100000"/>
              </a:lnSpc>
              <a:spcBef>
                <a:spcPts val="0"/>
              </a:spcBef>
              <a:spcAft>
                <a:spcPts val="0"/>
              </a:spcAft>
              <a:buClr>
                <a:schemeClr val="dk2"/>
              </a:buClr>
              <a:buSzPts val="2000"/>
              <a:buFont typeface="Libre Franklin"/>
              <a:buChar char="▪"/>
            </a:pPr>
            <a:r>
              <a:rPr lang="es-PE" sz="2000">
                <a:solidFill>
                  <a:schemeClr val="dk2"/>
                </a:solidFill>
                <a:latin typeface="Libre Franklin"/>
                <a:ea typeface="Libre Franklin"/>
                <a:cs typeface="Libre Franklin"/>
                <a:sym typeface="Libre Franklin"/>
              </a:rPr>
              <a:t>En futuros trabajos se piensa comparar este algoritmo con otros algoritmos </a:t>
            </a:r>
            <a:r>
              <a:rPr lang="es-PE" sz="2000">
                <a:solidFill>
                  <a:schemeClr val="dk2"/>
                </a:solidFill>
                <a:latin typeface="Libre Franklin"/>
                <a:ea typeface="Libre Franklin"/>
                <a:cs typeface="Libre Franklin"/>
                <a:sym typeface="Libre Franklin"/>
              </a:rPr>
              <a:t>genéticos</a:t>
            </a:r>
            <a:r>
              <a:rPr lang="es-PE" sz="2000">
                <a:solidFill>
                  <a:schemeClr val="dk2"/>
                </a:solidFill>
                <a:latin typeface="Libre Franklin"/>
                <a:ea typeface="Libre Franklin"/>
                <a:cs typeface="Libre Franklin"/>
                <a:sym typeface="Libre Franklin"/>
              </a:rPr>
              <a:t> como el que usa la </a:t>
            </a:r>
            <a:r>
              <a:rPr lang="es-PE" sz="2000">
                <a:solidFill>
                  <a:schemeClr val="dk2"/>
                </a:solidFill>
                <a:latin typeface="Libre Franklin"/>
                <a:ea typeface="Libre Franklin"/>
                <a:cs typeface="Libre Franklin"/>
                <a:sym typeface="Libre Franklin"/>
              </a:rPr>
              <a:t>representación</a:t>
            </a:r>
            <a:r>
              <a:rPr lang="es-PE" sz="2000">
                <a:solidFill>
                  <a:schemeClr val="dk2"/>
                </a:solidFill>
                <a:latin typeface="Libre Franklin"/>
                <a:ea typeface="Libre Franklin"/>
                <a:cs typeface="Libre Franklin"/>
                <a:sym typeface="Libre Franklin"/>
              </a:rPr>
              <a:t> por </a:t>
            </a:r>
            <a:r>
              <a:rPr lang="es-PE" sz="2000">
                <a:solidFill>
                  <a:schemeClr val="dk2"/>
                </a:solidFill>
                <a:latin typeface="Libre Franklin"/>
                <a:ea typeface="Libre Franklin"/>
                <a:cs typeface="Libre Franklin"/>
                <a:sym typeface="Libre Franklin"/>
              </a:rPr>
              <a:t>agrupación</a:t>
            </a:r>
            <a:r>
              <a:rPr lang="es-PE" sz="2000">
                <a:solidFill>
                  <a:schemeClr val="dk2"/>
                </a:solidFill>
                <a:latin typeface="Libre Franklin"/>
                <a:ea typeface="Libre Franklin"/>
                <a:cs typeface="Libre Franklin"/>
                <a:sym typeface="Libre Franklin"/>
              </a:rPr>
              <a:t>. </a:t>
            </a:r>
            <a:endParaRPr sz="2000">
              <a:solidFill>
                <a:schemeClr val="dk2"/>
              </a:solidFill>
              <a:latin typeface="Libre Franklin"/>
              <a:ea typeface="Libre Franklin"/>
              <a:cs typeface="Libre Franklin"/>
              <a:sym typeface="Libre Franklin"/>
            </a:endParaRPr>
          </a:p>
          <a:p>
            <a:pPr indent="0" lvl="0" marL="0" marR="0" rtl="0" algn="just">
              <a:lnSpc>
                <a:spcPct val="100000"/>
              </a:lnSpc>
              <a:spcBef>
                <a:spcPts val="0"/>
              </a:spcBef>
              <a:spcAft>
                <a:spcPts val="0"/>
              </a:spcAft>
              <a:buNone/>
            </a:pPr>
            <a:r>
              <a:t/>
            </a:r>
            <a:endParaRPr sz="2000">
              <a:solidFill>
                <a:schemeClr val="dk2"/>
              </a:solidFill>
              <a:latin typeface="Libre Franklin"/>
              <a:ea typeface="Libre Franklin"/>
              <a:cs typeface="Libre Franklin"/>
              <a:sym typeface="Libre Franklin"/>
            </a:endParaRPr>
          </a:p>
          <a:p>
            <a:pPr indent="-355600" lvl="0" marL="457200" marR="0" rtl="0" algn="just">
              <a:lnSpc>
                <a:spcPct val="100000"/>
              </a:lnSpc>
              <a:spcBef>
                <a:spcPts val="0"/>
              </a:spcBef>
              <a:spcAft>
                <a:spcPts val="0"/>
              </a:spcAft>
              <a:buClr>
                <a:schemeClr val="dk2"/>
              </a:buClr>
              <a:buSzPts val="2000"/>
              <a:buFont typeface="Libre Franklin"/>
              <a:buChar char="▪"/>
            </a:pPr>
            <a:r>
              <a:rPr lang="es-PE" sz="2000">
                <a:solidFill>
                  <a:schemeClr val="dk2"/>
                </a:solidFill>
                <a:latin typeface="Libre Franklin"/>
                <a:ea typeface="Libre Franklin"/>
                <a:cs typeface="Libre Franklin"/>
                <a:sym typeface="Libre Franklin"/>
              </a:rPr>
              <a:t>En lugar de una función de fitness único, se podría considerar una función de aptitud multicapa, donde se optimicen diferentes objetivos en distintas capas. Por ejemplo, una capa podría maximizar la suma de tamaños, otra capa podría minimizar el número de mochilas, y otra capa podría buscar una distribución equilibrada de elementos.</a:t>
            </a:r>
            <a:endParaRPr sz="2000">
              <a:solidFill>
                <a:schemeClr val="dk2"/>
              </a:solidFill>
              <a:latin typeface="Libre Franklin"/>
              <a:ea typeface="Libre Franklin"/>
              <a:cs typeface="Libre Franklin"/>
              <a:sym typeface="Libre Franklin"/>
            </a:endParaRPr>
          </a:p>
          <a:p>
            <a:pPr indent="0" lvl="0" marL="0" marR="0" rtl="0" algn="just">
              <a:lnSpc>
                <a:spcPct val="100000"/>
              </a:lnSpc>
              <a:spcBef>
                <a:spcPts val="0"/>
              </a:spcBef>
              <a:spcAft>
                <a:spcPts val="0"/>
              </a:spcAft>
              <a:buNone/>
            </a:pPr>
            <a:r>
              <a:t/>
            </a:r>
            <a:endParaRPr sz="2000">
              <a:solidFill>
                <a:schemeClr val="dk2"/>
              </a:solidFill>
              <a:latin typeface="Libre Franklin"/>
              <a:ea typeface="Libre Franklin"/>
              <a:cs typeface="Libre Franklin"/>
              <a:sym typeface="Libre Franklin"/>
            </a:endParaRPr>
          </a:p>
          <a:p>
            <a:pPr indent="-355600" lvl="0" marL="457200" marR="0" rtl="0" algn="just">
              <a:lnSpc>
                <a:spcPct val="100000"/>
              </a:lnSpc>
              <a:spcBef>
                <a:spcPts val="0"/>
              </a:spcBef>
              <a:spcAft>
                <a:spcPts val="0"/>
              </a:spcAft>
              <a:buClr>
                <a:schemeClr val="dk2"/>
              </a:buClr>
              <a:buSzPts val="2000"/>
              <a:buFont typeface="Libre Franklin"/>
              <a:buChar char="▪"/>
            </a:pPr>
            <a:r>
              <a:rPr lang="es-PE" sz="2000">
                <a:solidFill>
                  <a:schemeClr val="dk2"/>
                </a:solidFill>
                <a:latin typeface="Libre Franklin"/>
                <a:ea typeface="Libre Franklin"/>
                <a:cs typeface="Libre Franklin"/>
                <a:sym typeface="Libre Franklin"/>
              </a:rPr>
              <a:t>Se podría evaluar una variante del problema donde se tienen múltiples conjuntos de bins con diferentes capacidades, y se deben asignar los elementos a las bins correspondientes. Esto requeriría ajustes en la representación de los cromosomas y en la función de fitness.</a:t>
            </a:r>
            <a:endParaRPr sz="2000">
              <a:solidFill>
                <a:schemeClr val="dk2"/>
              </a:solidFill>
              <a:latin typeface="Libre Franklin"/>
              <a:ea typeface="Libre Franklin"/>
              <a:cs typeface="Libre Franklin"/>
              <a:sym typeface="Libre Frankli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261ca3cdca4_1_25"/>
          <p:cNvSpPr txBox="1"/>
          <p:nvPr>
            <p:ph type="title"/>
          </p:nvPr>
        </p:nvSpPr>
        <p:spPr>
          <a:xfrm>
            <a:off x="3313675" y="2971800"/>
            <a:ext cx="9601200" cy="6858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89000"/>
              </a:lnSpc>
              <a:spcBef>
                <a:spcPts val="0"/>
              </a:spcBef>
              <a:spcAft>
                <a:spcPts val="0"/>
              </a:spcAft>
              <a:buClr>
                <a:schemeClr val="dk2"/>
              </a:buClr>
              <a:buSzPct val="100000"/>
              <a:buFont typeface="Libre Franklin"/>
              <a:buNone/>
            </a:pPr>
            <a:r>
              <a:rPr b="1" lang="es-PE"/>
              <a:t>Gracias!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type="title"/>
          </p:nvPr>
        </p:nvSpPr>
        <p:spPr>
          <a:xfrm>
            <a:off x="1371600" y="685800"/>
            <a:ext cx="9601200" cy="759542"/>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b="1" lang="es-PE"/>
              <a:t>Índice </a:t>
            </a:r>
            <a:endParaRPr/>
          </a:p>
        </p:txBody>
      </p:sp>
      <p:sp>
        <p:nvSpPr>
          <p:cNvPr id="101" name="Google Shape;101;p2"/>
          <p:cNvSpPr txBox="1"/>
          <p:nvPr>
            <p:ph idx="1" type="body"/>
          </p:nvPr>
        </p:nvSpPr>
        <p:spPr>
          <a:xfrm>
            <a:off x="1371600" y="1445342"/>
            <a:ext cx="9601200" cy="4866300"/>
          </a:xfrm>
          <a:prstGeom prst="rect">
            <a:avLst/>
          </a:prstGeom>
          <a:noFill/>
          <a:ln>
            <a:noFill/>
          </a:ln>
        </p:spPr>
        <p:txBody>
          <a:bodyPr anchorCtr="0" anchor="t" bIns="45700" lIns="91425" spcFirstLastPara="1" rIns="91425" wrap="square" tIns="45700">
            <a:noAutofit/>
          </a:bodyPr>
          <a:lstStyle/>
          <a:p>
            <a:pPr indent="-370205" lvl="0" marL="457200" rtl="0" algn="l">
              <a:lnSpc>
                <a:spcPct val="130000"/>
              </a:lnSpc>
              <a:spcBef>
                <a:spcPts val="0"/>
              </a:spcBef>
              <a:spcAft>
                <a:spcPts val="0"/>
              </a:spcAft>
              <a:buSzPts val="2230"/>
              <a:buChar char="■"/>
            </a:pPr>
            <a:r>
              <a:rPr lang="es-PE" sz="2400"/>
              <a:t>Introducción</a:t>
            </a:r>
            <a:endParaRPr b="1" sz="2400"/>
          </a:p>
          <a:p>
            <a:pPr indent="-370205" lvl="0" marL="457200" rtl="0" algn="l">
              <a:lnSpc>
                <a:spcPct val="130000"/>
              </a:lnSpc>
              <a:spcBef>
                <a:spcPts val="0"/>
              </a:spcBef>
              <a:spcAft>
                <a:spcPts val="0"/>
              </a:spcAft>
              <a:buSzPts val="2230"/>
              <a:buChar char="■"/>
            </a:pPr>
            <a:r>
              <a:rPr lang="es-PE" sz="2400"/>
              <a:t>Metodología </a:t>
            </a:r>
            <a:endParaRPr sz="2400"/>
          </a:p>
          <a:p>
            <a:pPr indent="-370205" lvl="0" marL="457200" rtl="0" algn="l">
              <a:lnSpc>
                <a:spcPct val="130000"/>
              </a:lnSpc>
              <a:spcBef>
                <a:spcPts val="0"/>
              </a:spcBef>
              <a:spcAft>
                <a:spcPts val="0"/>
              </a:spcAft>
              <a:buSzPts val="2230"/>
              <a:buChar char="■"/>
            </a:pPr>
            <a:r>
              <a:rPr lang="es-PE" sz="2400"/>
              <a:t>Experimentación </a:t>
            </a:r>
            <a:endParaRPr sz="2400"/>
          </a:p>
          <a:p>
            <a:pPr indent="-381000" lvl="0" marL="457200" rtl="0" algn="l">
              <a:lnSpc>
                <a:spcPct val="130000"/>
              </a:lnSpc>
              <a:spcBef>
                <a:spcPts val="0"/>
              </a:spcBef>
              <a:spcAft>
                <a:spcPts val="0"/>
              </a:spcAft>
              <a:buSzPts val="2400"/>
              <a:buChar char="■"/>
            </a:pPr>
            <a:r>
              <a:rPr lang="es-PE" sz="2400"/>
              <a:t>Resultados </a:t>
            </a:r>
            <a:endParaRPr sz="2400"/>
          </a:p>
          <a:p>
            <a:pPr indent="-370205" lvl="0" marL="457200" rtl="0" algn="l">
              <a:lnSpc>
                <a:spcPct val="130000"/>
              </a:lnSpc>
              <a:spcBef>
                <a:spcPts val="0"/>
              </a:spcBef>
              <a:spcAft>
                <a:spcPts val="0"/>
              </a:spcAft>
              <a:buSzPts val="2230"/>
              <a:buChar char="■"/>
            </a:pPr>
            <a:r>
              <a:rPr lang="es-PE" sz="2400"/>
              <a:t>Conclusión </a:t>
            </a:r>
            <a:endParaRPr sz="2400"/>
          </a:p>
          <a:p>
            <a:pPr indent="-370205" lvl="0" marL="457200" rtl="0" algn="l">
              <a:lnSpc>
                <a:spcPct val="130000"/>
              </a:lnSpc>
              <a:spcBef>
                <a:spcPts val="0"/>
              </a:spcBef>
              <a:spcAft>
                <a:spcPts val="0"/>
              </a:spcAft>
              <a:buSzPts val="2230"/>
              <a:buChar char="■"/>
            </a:pPr>
            <a:r>
              <a:rPr lang="es-PE" sz="2400"/>
              <a:t>Sugerencias de trabajos futuros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1295400" y="614525"/>
            <a:ext cx="9601200" cy="7596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b="1" lang="es-PE"/>
              <a:t>Introducción (problemática) </a:t>
            </a:r>
            <a:endParaRPr/>
          </a:p>
        </p:txBody>
      </p:sp>
      <p:sp>
        <p:nvSpPr>
          <p:cNvPr id="107" name="Google Shape;107;p3"/>
          <p:cNvSpPr txBox="1"/>
          <p:nvPr>
            <p:ph idx="1" type="body"/>
          </p:nvPr>
        </p:nvSpPr>
        <p:spPr>
          <a:xfrm>
            <a:off x="841125" y="1445350"/>
            <a:ext cx="10687200" cy="5009400"/>
          </a:xfrm>
          <a:prstGeom prst="rect">
            <a:avLst/>
          </a:prstGeom>
          <a:noFill/>
          <a:ln>
            <a:noFill/>
          </a:ln>
        </p:spPr>
        <p:txBody>
          <a:bodyPr anchorCtr="0" anchor="t" bIns="45700" lIns="91425" spcFirstLastPara="1" rIns="91425" wrap="square" tIns="45700">
            <a:noAutofit/>
          </a:bodyPr>
          <a:lstStyle/>
          <a:p>
            <a:pPr indent="-342900" lvl="0" marL="457200" rtl="0" algn="just">
              <a:lnSpc>
                <a:spcPct val="94000"/>
              </a:lnSpc>
              <a:spcBef>
                <a:spcPts val="0"/>
              </a:spcBef>
              <a:spcAft>
                <a:spcPts val="0"/>
              </a:spcAft>
              <a:buSzPts val="1800"/>
              <a:buChar char="▪"/>
            </a:pPr>
            <a:r>
              <a:rPr lang="es-PE"/>
              <a:t>En el mundo actual, donde la eficiencia y la optimización de recursos son cruciales para el éxito de las operaciones comerciales y la sostenibilidad, la problemática de asignar de manera óptima un conjunto de ítems de diferentes tamaños a un conjunto de contenedores o bins, cada uno con un tamaño máximo pre-especificado, se presenta en una amplia gama de aplicaciones industriales y logísticas.</a:t>
            </a:r>
            <a:endParaRPr/>
          </a:p>
        </p:txBody>
      </p:sp>
      <p:pic>
        <p:nvPicPr>
          <p:cNvPr id="108" name="Google Shape;108;p3"/>
          <p:cNvPicPr preferRelativeResize="0"/>
          <p:nvPr/>
        </p:nvPicPr>
        <p:blipFill>
          <a:blip r:embed="rId3">
            <a:alphaModFix/>
          </a:blip>
          <a:stretch>
            <a:fillRect/>
          </a:stretch>
        </p:blipFill>
        <p:spPr>
          <a:xfrm>
            <a:off x="2284850" y="3320704"/>
            <a:ext cx="7799750" cy="2787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6e7b46a3b7_0_3"/>
          <p:cNvSpPr txBox="1"/>
          <p:nvPr>
            <p:ph type="title"/>
          </p:nvPr>
        </p:nvSpPr>
        <p:spPr>
          <a:xfrm>
            <a:off x="1295400" y="614525"/>
            <a:ext cx="9601200" cy="7596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b="1" lang="es-PE"/>
              <a:t>Introducción (problemática) </a:t>
            </a:r>
            <a:endParaRPr/>
          </a:p>
        </p:txBody>
      </p:sp>
      <p:sp>
        <p:nvSpPr>
          <p:cNvPr id="114" name="Google Shape;114;g26e7b46a3b7_0_3"/>
          <p:cNvSpPr txBox="1"/>
          <p:nvPr>
            <p:ph idx="1" type="body"/>
          </p:nvPr>
        </p:nvSpPr>
        <p:spPr>
          <a:xfrm>
            <a:off x="841125" y="1445350"/>
            <a:ext cx="10687200" cy="5009400"/>
          </a:xfrm>
          <a:prstGeom prst="rect">
            <a:avLst/>
          </a:prstGeom>
          <a:noFill/>
          <a:ln>
            <a:noFill/>
          </a:ln>
        </p:spPr>
        <p:txBody>
          <a:bodyPr anchorCtr="0" anchor="t" bIns="45700" lIns="91425" spcFirstLastPara="1" rIns="91425" wrap="square" tIns="45700">
            <a:noAutofit/>
          </a:bodyPr>
          <a:lstStyle/>
          <a:p>
            <a:pPr indent="-342900" lvl="0" marL="457200" rtl="0" algn="just">
              <a:lnSpc>
                <a:spcPct val="94000"/>
              </a:lnSpc>
              <a:spcBef>
                <a:spcPts val="0"/>
              </a:spcBef>
              <a:spcAft>
                <a:spcPts val="0"/>
              </a:spcAft>
              <a:buSzPts val="1800"/>
              <a:buFont typeface="Noto Sans Symbols"/>
              <a:buChar char="▪"/>
            </a:pPr>
            <a:r>
              <a:rPr b="1" lang="es-PE"/>
              <a:t>Objetivos:</a:t>
            </a:r>
            <a:endParaRPr b="1"/>
          </a:p>
          <a:p>
            <a:pPr indent="-342900" lvl="1" marL="914400" rtl="0" algn="just">
              <a:lnSpc>
                <a:spcPct val="115000"/>
              </a:lnSpc>
              <a:spcBef>
                <a:spcPts val="0"/>
              </a:spcBef>
              <a:spcAft>
                <a:spcPts val="0"/>
              </a:spcAft>
              <a:buSzPts val="1800"/>
              <a:buFont typeface="Noto Sans Symbols"/>
              <a:buChar char="–"/>
            </a:pPr>
            <a:r>
              <a:rPr i="0" lang="es-PE"/>
              <a:t>Mostrar la metodología de trabajo para encontrar el objetivo de minimizar tanto la suma total del tamaño de los ítems que no pudieron ser asignados como la suma total de áreas no usadas en cada bin.</a:t>
            </a:r>
            <a:endParaRPr i="0"/>
          </a:p>
          <a:p>
            <a:pPr indent="-342900" lvl="1" marL="914400" rtl="0" algn="just">
              <a:lnSpc>
                <a:spcPct val="115000"/>
              </a:lnSpc>
              <a:spcBef>
                <a:spcPts val="1000"/>
              </a:spcBef>
              <a:spcAft>
                <a:spcPts val="0"/>
              </a:spcAft>
              <a:buSzPts val="1800"/>
              <a:buChar char="–"/>
            </a:pPr>
            <a:r>
              <a:rPr i="0" lang="es-PE"/>
              <a:t>Explicar la solución encontrada tomando como base artículos técnicos sumado con la metodología de trabajo para afrontar el problema.</a:t>
            </a:r>
            <a:endParaRPr i="0"/>
          </a:p>
          <a:p>
            <a:pPr indent="-342900" lvl="1" marL="914400" rtl="0" algn="just">
              <a:lnSpc>
                <a:spcPct val="115000"/>
              </a:lnSpc>
              <a:spcBef>
                <a:spcPts val="1000"/>
              </a:spcBef>
              <a:spcAft>
                <a:spcPts val="1000"/>
              </a:spcAft>
              <a:buSzPts val="1800"/>
              <a:buChar char="–"/>
            </a:pPr>
            <a:r>
              <a:rPr i="0" lang="es-PE"/>
              <a:t>Presentar los resultados encontrados.</a:t>
            </a:r>
            <a:endParaRPr i="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cbd2dc6e0b_0_5"/>
          <p:cNvSpPr txBox="1"/>
          <p:nvPr>
            <p:ph type="title"/>
          </p:nvPr>
        </p:nvSpPr>
        <p:spPr>
          <a:xfrm>
            <a:off x="855406" y="434340"/>
            <a:ext cx="10874400" cy="10773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SzPts val="3600"/>
              <a:buNone/>
            </a:pPr>
            <a:r>
              <a:rPr b="1" lang="es-PE" sz="3600"/>
              <a:t> Metodología de trabajo</a:t>
            </a:r>
            <a:endParaRPr b="1" sz="3600"/>
          </a:p>
          <a:p>
            <a:pPr indent="0" lvl="0" marL="0" rtl="0" algn="l">
              <a:lnSpc>
                <a:spcPct val="89000"/>
              </a:lnSpc>
              <a:spcBef>
                <a:spcPts val="0"/>
              </a:spcBef>
              <a:spcAft>
                <a:spcPts val="0"/>
              </a:spcAft>
              <a:buSzPts val="3600"/>
              <a:buNone/>
            </a:pPr>
            <a:r>
              <a:t/>
            </a:r>
            <a:endParaRPr b="1" sz="3600"/>
          </a:p>
          <a:p>
            <a:pPr indent="0" lvl="0" marL="0" rtl="0" algn="l">
              <a:lnSpc>
                <a:spcPct val="89000"/>
              </a:lnSpc>
              <a:spcBef>
                <a:spcPts val="0"/>
              </a:spcBef>
              <a:spcAft>
                <a:spcPts val="0"/>
              </a:spcAft>
              <a:buSzPts val="3600"/>
              <a:buNone/>
            </a:pPr>
            <a:r>
              <a:t/>
            </a:r>
            <a:endParaRPr b="1" sz="3600"/>
          </a:p>
        </p:txBody>
      </p:sp>
      <p:sp>
        <p:nvSpPr>
          <p:cNvPr id="120" name="Google Shape;120;g2cbd2dc6e0b_0_5"/>
          <p:cNvSpPr txBox="1"/>
          <p:nvPr>
            <p:ph idx="1" type="body"/>
          </p:nvPr>
        </p:nvSpPr>
        <p:spPr>
          <a:xfrm>
            <a:off x="931600" y="1216875"/>
            <a:ext cx="10766100" cy="23427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s-PE"/>
              <a:t>Mostrar un resumen de las actividades realizadas para encontrar la mejor opción</a:t>
            </a:r>
            <a:endParaRPr/>
          </a:p>
          <a:p>
            <a:pPr indent="-384300" lvl="1" marL="360000" marR="0" rtl="0" algn="just">
              <a:lnSpc>
                <a:spcPct val="94000"/>
              </a:lnSpc>
              <a:spcBef>
                <a:spcPts val="0"/>
              </a:spcBef>
              <a:spcAft>
                <a:spcPts val="0"/>
              </a:spcAft>
              <a:buSzPts val="1800"/>
              <a:buFont typeface="Noto Sans Symbols"/>
              <a:buChar char="–"/>
            </a:pPr>
            <a:r>
              <a:rPr i="0" lang="es-PE"/>
              <a:t>Primera Opción: Basado en el problema de la mochila bajo un punto de vista matricial (Sólo de manera referencial)</a:t>
            </a:r>
            <a:endParaRPr i="0"/>
          </a:p>
          <a:p>
            <a:pPr indent="-384300" lvl="1" marL="360000" marR="0" rtl="0" algn="just">
              <a:lnSpc>
                <a:spcPct val="94000"/>
              </a:lnSpc>
              <a:spcBef>
                <a:spcPts val="0"/>
              </a:spcBef>
              <a:spcAft>
                <a:spcPts val="0"/>
              </a:spcAft>
              <a:buSzPts val="1800"/>
              <a:buFont typeface="Noto Sans Symbols"/>
              <a:buChar char="–"/>
            </a:pPr>
            <a:r>
              <a:rPr i="0" lang="es-PE"/>
              <a:t>Opción Seleccionada: Cada individuo en la población puede ser representado como una lista de enteros, donde cada entero representa el bin asignado a cada ítem.</a:t>
            </a:r>
            <a:endParaRPr i="0"/>
          </a:p>
        </p:txBody>
      </p:sp>
      <p:sp>
        <p:nvSpPr>
          <p:cNvPr id="121" name="Google Shape;121;g2cbd2dc6e0b_0_5"/>
          <p:cNvSpPr txBox="1"/>
          <p:nvPr>
            <p:ph type="title"/>
          </p:nvPr>
        </p:nvSpPr>
        <p:spPr>
          <a:xfrm>
            <a:off x="855400" y="3705375"/>
            <a:ext cx="11336700" cy="4620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SzPts val="3600"/>
              <a:buNone/>
            </a:pPr>
            <a:r>
              <a:rPr b="1" lang="es-PE" sz="2900"/>
              <a:t>Solución basado en la mochila de manera matricial (referencial)</a:t>
            </a:r>
            <a:endParaRPr b="1" sz="2900"/>
          </a:p>
          <a:p>
            <a:pPr indent="0" lvl="0" marL="0" rtl="0" algn="l">
              <a:lnSpc>
                <a:spcPct val="89000"/>
              </a:lnSpc>
              <a:spcBef>
                <a:spcPts val="0"/>
              </a:spcBef>
              <a:spcAft>
                <a:spcPts val="0"/>
              </a:spcAft>
              <a:buSzPts val="3600"/>
              <a:buNone/>
            </a:pPr>
            <a:r>
              <a:t/>
            </a:r>
            <a:endParaRPr b="1" sz="2900"/>
          </a:p>
          <a:p>
            <a:pPr indent="0" lvl="0" marL="0" rtl="0" algn="l">
              <a:lnSpc>
                <a:spcPct val="89000"/>
              </a:lnSpc>
              <a:spcBef>
                <a:spcPts val="0"/>
              </a:spcBef>
              <a:spcAft>
                <a:spcPts val="0"/>
              </a:spcAft>
              <a:buSzPts val="3600"/>
              <a:buNone/>
            </a:pPr>
            <a:r>
              <a:t/>
            </a:r>
            <a:endParaRPr b="1" sz="2900"/>
          </a:p>
        </p:txBody>
      </p:sp>
      <p:sp>
        <p:nvSpPr>
          <p:cNvPr id="122" name="Google Shape;122;g2cbd2dc6e0b_0_5"/>
          <p:cNvSpPr txBox="1"/>
          <p:nvPr>
            <p:ph idx="1" type="body"/>
          </p:nvPr>
        </p:nvSpPr>
        <p:spPr>
          <a:xfrm>
            <a:off x="931600" y="4335525"/>
            <a:ext cx="10417800" cy="2342700"/>
          </a:xfrm>
          <a:prstGeom prst="rect">
            <a:avLst/>
          </a:prstGeom>
          <a:noFill/>
          <a:ln>
            <a:noFill/>
          </a:ln>
        </p:spPr>
        <p:txBody>
          <a:bodyPr anchorCtr="0" anchor="t" bIns="72000" lIns="91425" spcFirstLastPara="1" rIns="91425" wrap="square" tIns="46800">
            <a:noAutofit/>
          </a:bodyPr>
          <a:lstStyle/>
          <a:p>
            <a:pPr indent="-384300" lvl="1" marL="360000" marR="0" rtl="0" algn="just">
              <a:lnSpc>
                <a:spcPct val="94000"/>
              </a:lnSpc>
              <a:spcBef>
                <a:spcPts val="0"/>
              </a:spcBef>
              <a:spcAft>
                <a:spcPts val="0"/>
              </a:spcAft>
              <a:buSzPts val="1800"/>
              <a:buFont typeface="Noto Sans Symbols"/>
              <a:buChar char="–"/>
            </a:pPr>
            <a:r>
              <a:rPr i="0" lang="es-PE"/>
              <a:t>Se construye una matriz de “número de contenedores” x “número de artículos”</a:t>
            </a:r>
            <a:endParaRPr i="0"/>
          </a:p>
          <a:p>
            <a:pPr indent="-384300" lvl="1" marL="360000" marR="0" rtl="0" algn="just">
              <a:lnSpc>
                <a:spcPct val="94000"/>
              </a:lnSpc>
              <a:spcBef>
                <a:spcPts val="0"/>
              </a:spcBef>
              <a:spcAft>
                <a:spcPts val="0"/>
              </a:spcAft>
              <a:buSzPts val="1800"/>
              <a:buFont typeface="Noto Sans Symbols"/>
              <a:buChar char="–"/>
            </a:pPr>
            <a:r>
              <a:rPr i="0" lang="es-PE"/>
              <a:t>La selección de artículos se toman de manera binaria de tal manera que el individuo o cromosoma es una matriz de “número de contenedores” x “número de artículos” conformada por “unos” y “ceros”</a:t>
            </a:r>
            <a:endParaRPr i="0"/>
          </a:p>
          <a:p>
            <a:pPr indent="-384300" lvl="1" marL="360000" marR="0" rtl="0" algn="just">
              <a:lnSpc>
                <a:spcPct val="94000"/>
              </a:lnSpc>
              <a:spcBef>
                <a:spcPts val="0"/>
              </a:spcBef>
              <a:spcAft>
                <a:spcPts val="0"/>
              </a:spcAft>
              <a:buSzPts val="1800"/>
              <a:buFont typeface="Noto Sans Symbols"/>
              <a:buChar char="–"/>
            </a:pPr>
            <a:r>
              <a:rPr i="0" lang="es-PE"/>
              <a:t>Durante su desarrollo se encuentra una mejor manera para abordar la problemática</a:t>
            </a:r>
            <a:endParaRPr i="0"/>
          </a:p>
          <a:p>
            <a:pPr indent="0" lvl="0" marL="0" rtl="0" algn="l">
              <a:lnSpc>
                <a:spcPct val="150000"/>
              </a:lnSpc>
              <a:spcBef>
                <a:spcPts val="0"/>
              </a:spcBef>
              <a:spcAft>
                <a:spcPts val="0"/>
              </a:spcAft>
              <a:buSzPts val="1800"/>
              <a:buNone/>
            </a:pPr>
            <a:r>
              <a:t/>
            </a:r>
            <a:endParaRPr i="1" sz="1800"/>
          </a:p>
          <a:p>
            <a:pPr indent="0" lvl="0" marL="12700" rtl="0" algn="l">
              <a:lnSpc>
                <a:spcPct val="94000"/>
              </a:lnSpc>
              <a:spcBef>
                <a:spcPts val="0"/>
              </a:spcBef>
              <a:spcAft>
                <a:spcPts val="0"/>
              </a:spcAft>
              <a:buSzPts val="1800"/>
              <a:buNone/>
            </a:pPr>
            <a:r>
              <a:t/>
            </a:r>
            <a:endParaRPr i="1"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cbd2dc6e0b_0_12"/>
          <p:cNvSpPr txBox="1"/>
          <p:nvPr>
            <p:ph type="title"/>
          </p:nvPr>
        </p:nvSpPr>
        <p:spPr>
          <a:xfrm>
            <a:off x="855406" y="434340"/>
            <a:ext cx="10874400" cy="10773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SzPts val="3600"/>
              <a:buNone/>
            </a:pPr>
            <a:r>
              <a:rPr b="1" lang="es-PE" sz="3600"/>
              <a:t> Metodología de trabajo</a:t>
            </a:r>
            <a:endParaRPr b="1" sz="3600"/>
          </a:p>
          <a:p>
            <a:pPr indent="0" lvl="0" marL="0" rtl="0" algn="l">
              <a:lnSpc>
                <a:spcPct val="89000"/>
              </a:lnSpc>
              <a:spcBef>
                <a:spcPts val="0"/>
              </a:spcBef>
              <a:spcAft>
                <a:spcPts val="0"/>
              </a:spcAft>
              <a:buSzPts val="3600"/>
              <a:buNone/>
            </a:pPr>
            <a:r>
              <a:t/>
            </a:r>
            <a:endParaRPr b="1" sz="3600"/>
          </a:p>
          <a:p>
            <a:pPr indent="0" lvl="0" marL="0" rtl="0" algn="l">
              <a:lnSpc>
                <a:spcPct val="89000"/>
              </a:lnSpc>
              <a:spcBef>
                <a:spcPts val="0"/>
              </a:spcBef>
              <a:spcAft>
                <a:spcPts val="0"/>
              </a:spcAft>
              <a:buSzPts val="3600"/>
              <a:buNone/>
            </a:pPr>
            <a:r>
              <a:t/>
            </a:r>
            <a:endParaRPr b="1" sz="3600"/>
          </a:p>
        </p:txBody>
      </p:sp>
      <p:pic>
        <p:nvPicPr>
          <p:cNvPr id="128" name="Google Shape;128;g2cbd2dc6e0b_0_12"/>
          <p:cNvPicPr preferRelativeResize="0"/>
          <p:nvPr/>
        </p:nvPicPr>
        <p:blipFill>
          <a:blip r:embed="rId3">
            <a:alphaModFix/>
          </a:blip>
          <a:stretch>
            <a:fillRect/>
          </a:stretch>
        </p:blipFill>
        <p:spPr>
          <a:xfrm>
            <a:off x="776575" y="1664050"/>
            <a:ext cx="11263023" cy="3643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cbd2dc6e0b_0_21"/>
          <p:cNvSpPr txBox="1"/>
          <p:nvPr>
            <p:ph type="title"/>
          </p:nvPr>
        </p:nvSpPr>
        <p:spPr>
          <a:xfrm>
            <a:off x="855406" y="434340"/>
            <a:ext cx="10874400" cy="10773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SzPts val="3600"/>
              <a:buNone/>
            </a:pPr>
            <a:r>
              <a:rPr b="1" lang="es-PE" sz="3600"/>
              <a:t> Metodología de trabajo</a:t>
            </a:r>
            <a:endParaRPr b="1" sz="3600"/>
          </a:p>
          <a:p>
            <a:pPr indent="0" lvl="0" marL="0" rtl="0" algn="l">
              <a:lnSpc>
                <a:spcPct val="89000"/>
              </a:lnSpc>
              <a:spcBef>
                <a:spcPts val="0"/>
              </a:spcBef>
              <a:spcAft>
                <a:spcPts val="0"/>
              </a:spcAft>
              <a:buSzPts val="3600"/>
              <a:buNone/>
            </a:pPr>
            <a:r>
              <a:t/>
            </a:r>
            <a:endParaRPr b="1" sz="3600"/>
          </a:p>
          <a:p>
            <a:pPr indent="0" lvl="0" marL="0" rtl="0" algn="l">
              <a:lnSpc>
                <a:spcPct val="89000"/>
              </a:lnSpc>
              <a:spcBef>
                <a:spcPts val="0"/>
              </a:spcBef>
              <a:spcAft>
                <a:spcPts val="0"/>
              </a:spcAft>
              <a:buSzPts val="3600"/>
              <a:buNone/>
            </a:pPr>
            <a:r>
              <a:t/>
            </a:r>
            <a:endParaRPr b="1" sz="3600"/>
          </a:p>
        </p:txBody>
      </p:sp>
      <p:sp>
        <p:nvSpPr>
          <p:cNvPr id="134" name="Google Shape;134;g2cbd2dc6e0b_0_21"/>
          <p:cNvSpPr txBox="1"/>
          <p:nvPr>
            <p:ph idx="1" type="body"/>
          </p:nvPr>
        </p:nvSpPr>
        <p:spPr>
          <a:xfrm>
            <a:off x="964500" y="1511800"/>
            <a:ext cx="10417800" cy="1291800"/>
          </a:xfrm>
          <a:prstGeom prst="rect">
            <a:avLst/>
          </a:prstGeom>
          <a:noFill/>
          <a:ln>
            <a:noFill/>
          </a:ln>
        </p:spPr>
        <p:txBody>
          <a:bodyPr anchorCtr="0" anchor="t" bIns="72000" lIns="91425" spcFirstLastPara="1" rIns="91425" wrap="square" tIns="46800">
            <a:noAutofit/>
          </a:bodyPr>
          <a:lstStyle/>
          <a:p>
            <a:pPr indent="-384300" lvl="1" marL="360000" marR="0" rtl="0" algn="just">
              <a:lnSpc>
                <a:spcPct val="94000"/>
              </a:lnSpc>
              <a:spcBef>
                <a:spcPts val="0"/>
              </a:spcBef>
              <a:spcAft>
                <a:spcPts val="0"/>
              </a:spcAft>
              <a:buSzPts val="1800"/>
              <a:buFont typeface="Noto Sans Symbols"/>
              <a:buChar char="–"/>
            </a:pPr>
            <a:r>
              <a:rPr i="0" lang="es-PE"/>
              <a:t>Se construye un vector fila llamado “Items” donde cada posición representa el tamaño de cada “item” (objeto).</a:t>
            </a:r>
            <a:endParaRPr i="0"/>
          </a:p>
          <a:p>
            <a:pPr indent="-384300" lvl="1" marL="360000" marR="0" rtl="0" algn="just">
              <a:lnSpc>
                <a:spcPct val="94000"/>
              </a:lnSpc>
              <a:spcBef>
                <a:spcPts val="0"/>
              </a:spcBef>
              <a:spcAft>
                <a:spcPts val="0"/>
              </a:spcAft>
              <a:buSzPts val="1800"/>
              <a:buFont typeface="Noto Sans Symbols"/>
              <a:buChar char="–"/>
            </a:pPr>
            <a:r>
              <a:rPr i="0" lang="es-PE"/>
              <a:t>Se construye un vector fila para cada individuo, donde posición del vector representa la posición del “bin” donde se asignará los “items”.</a:t>
            </a:r>
            <a:endParaRPr i="0"/>
          </a:p>
          <a:p>
            <a:pPr indent="0" lvl="0" marL="0" marR="0" rtl="0" algn="just">
              <a:lnSpc>
                <a:spcPct val="94000"/>
              </a:lnSpc>
              <a:spcBef>
                <a:spcPts val="0"/>
              </a:spcBef>
              <a:spcAft>
                <a:spcPts val="0"/>
              </a:spcAft>
              <a:buNone/>
            </a:pPr>
            <a:r>
              <a:t/>
            </a:r>
            <a:endParaRPr i="0"/>
          </a:p>
          <a:p>
            <a:pPr indent="0" lvl="0" marL="0" rtl="0" algn="l">
              <a:lnSpc>
                <a:spcPct val="150000"/>
              </a:lnSpc>
              <a:spcBef>
                <a:spcPts val="0"/>
              </a:spcBef>
              <a:spcAft>
                <a:spcPts val="0"/>
              </a:spcAft>
              <a:buSzPts val="1800"/>
              <a:buNone/>
            </a:pPr>
            <a:r>
              <a:t/>
            </a:r>
            <a:endParaRPr i="1" sz="1800"/>
          </a:p>
          <a:p>
            <a:pPr indent="0" lvl="0" marL="12700" rtl="0" algn="l">
              <a:lnSpc>
                <a:spcPct val="94000"/>
              </a:lnSpc>
              <a:spcBef>
                <a:spcPts val="0"/>
              </a:spcBef>
              <a:spcAft>
                <a:spcPts val="0"/>
              </a:spcAft>
              <a:buSzPts val="1800"/>
              <a:buNone/>
            </a:pPr>
            <a:r>
              <a:t/>
            </a:r>
            <a:endParaRPr i="1" sz="1800"/>
          </a:p>
        </p:txBody>
      </p:sp>
      <p:sp>
        <p:nvSpPr>
          <p:cNvPr id="135" name="Google Shape;135;g2cbd2dc6e0b_0_21"/>
          <p:cNvSpPr txBox="1"/>
          <p:nvPr>
            <p:ph type="title"/>
          </p:nvPr>
        </p:nvSpPr>
        <p:spPr>
          <a:xfrm>
            <a:off x="964500" y="1034050"/>
            <a:ext cx="11336700" cy="4620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SzPts val="3600"/>
              <a:buNone/>
            </a:pPr>
            <a:r>
              <a:rPr b="1" lang="es-PE" sz="2900"/>
              <a:t>Individuo / Cromosoma</a:t>
            </a:r>
            <a:endParaRPr b="1" sz="2900"/>
          </a:p>
          <a:p>
            <a:pPr indent="0" lvl="0" marL="0" rtl="0" algn="l">
              <a:lnSpc>
                <a:spcPct val="89000"/>
              </a:lnSpc>
              <a:spcBef>
                <a:spcPts val="0"/>
              </a:spcBef>
              <a:spcAft>
                <a:spcPts val="0"/>
              </a:spcAft>
              <a:buSzPts val="3600"/>
              <a:buNone/>
            </a:pPr>
            <a:r>
              <a:t/>
            </a:r>
            <a:endParaRPr b="1" sz="2900"/>
          </a:p>
          <a:p>
            <a:pPr indent="0" lvl="0" marL="0" rtl="0" algn="l">
              <a:lnSpc>
                <a:spcPct val="89000"/>
              </a:lnSpc>
              <a:spcBef>
                <a:spcPts val="0"/>
              </a:spcBef>
              <a:spcAft>
                <a:spcPts val="0"/>
              </a:spcAft>
              <a:buSzPts val="3600"/>
              <a:buNone/>
            </a:pPr>
            <a:r>
              <a:t/>
            </a:r>
            <a:endParaRPr b="1" sz="2900"/>
          </a:p>
        </p:txBody>
      </p:sp>
      <p:pic>
        <p:nvPicPr>
          <p:cNvPr id="136" name="Google Shape;136;g2cbd2dc6e0b_0_21"/>
          <p:cNvPicPr preferRelativeResize="0"/>
          <p:nvPr/>
        </p:nvPicPr>
        <p:blipFill>
          <a:blip r:embed="rId3">
            <a:alphaModFix/>
          </a:blip>
          <a:stretch>
            <a:fillRect/>
          </a:stretch>
        </p:blipFill>
        <p:spPr>
          <a:xfrm>
            <a:off x="2766375" y="4254825"/>
            <a:ext cx="7052462" cy="2520325"/>
          </a:xfrm>
          <a:prstGeom prst="rect">
            <a:avLst/>
          </a:prstGeom>
          <a:noFill/>
          <a:ln>
            <a:noFill/>
          </a:ln>
        </p:spPr>
      </p:pic>
      <p:sp>
        <p:nvSpPr>
          <p:cNvPr id="137" name="Google Shape;137;g2cbd2dc6e0b_0_21"/>
          <p:cNvSpPr txBox="1"/>
          <p:nvPr/>
        </p:nvSpPr>
        <p:spPr>
          <a:xfrm>
            <a:off x="2080350" y="3521725"/>
            <a:ext cx="80313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PE" sz="3000">
                <a:solidFill>
                  <a:schemeClr val="dk1"/>
                </a:solidFill>
              </a:rPr>
              <a:t>individuo = </a:t>
            </a:r>
            <a:r>
              <a:rPr lang="es-PE" sz="3000">
                <a:solidFill>
                  <a:schemeClr val="dk1"/>
                </a:solidFill>
              </a:rPr>
              <a:t>[2, 1, 0, 0, 1]</a:t>
            </a:r>
            <a:endParaRPr sz="3000">
              <a:solidFill>
                <a:schemeClr val="dk1"/>
              </a:solidFill>
            </a:endParaRPr>
          </a:p>
        </p:txBody>
      </p:sp>
      <p:sp>
        <p:nvSpPr>
          <p:cNvPr id="138" name="Google Shape;138;g2cbd2dc6e0b_0_21"/>
          <p:cNvSpPr txBox="1"/>
          <p:nvPr/>
        </p:nvSpPr>
        <p:spPr>
          <a:xfrm>
            <a:off x="2080350" y="2895550"/>
            <a:ext cx="88197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PE" sz="3000">
                <a:solidFill>
                  <a:schemeClr val="dk1"/>
                </a:solidFill>
              </a:rPr>
              <a:t>items = </a:t>
            </a:r>
            <a:r>
              <a:rPr lang="es-PE" sz="3000">
                <a:solidFill>
                  <a:schemeClr val="dk1"/>
                </a:solidFill>
              </a:rPr>
              <a:t>[obj-0, </a:t>
            </a:r>
            <a:r>
              <a:rPr lang="es-PE" sz="3000">
                <a:solidFill>
                  <a:schemeClr val="dk1"/>
                </a:solidFill>
              </a:rPr>
              <a:t>obj-1</a:t>
            </a:r>
            <a:r>
              <a:rPr lang="es-PE" sz="3000">
                <a:solidFill>
                  <a:schemeClr val="dk1"/>
                </a:solidFill>
              </a:rPr>
              <a:t>, </a:t>
            </a:r>
            <a:r>
              <a:rPr lang="es-PE" sz="3000">
                <a:solidFill>
                  <a:schemeClr val="dk1"/>
                </a:solidFill>
              </a:rPr>
              <a:t>obj-2</a:t>
            </a:r>
            <a:r>
              <a:rPr lang="es-PE" sz="3000">
                <a:solidFill>
                  <a:schemeClr val="dk1"/>
                </a:solidFill>
              </a:rPr>
              <a:t>, </a:t>
            </a:r>
            <a:r>
              <a:rPr lang="es-PE" sz="3000">
                <a:solidFill>
                  <a:schemeClr val="dk1"/>
                </a:solidFill>
              </a:rPr>
              <a:t>obj-3</a:t>
            </a:r>
            <a:r>
              <a:rPr lang="es-PE" sz="3000">
                <a:solidFill>
                  <a:schemeClr val="dk1"/>
                </a:solidFill>
              </a:rPr>
              <a:t>,</a:t>
            </a:r>
            <a:r>
              <a:rPr lang="es-PE" sz="3000">
                <a:solidFill>
                  <a:schemeClr val="dk1"/>
                </a:solidFill>
              </a:rPr>
              <a:t> obj-4</a:t>
            </a:r>
            <a:r>
              <a:rPr lang="es-PE" sz="3000">
                <a:solidFill>
                  <a:schemeClr val="dk1"/>
                </a:solidFill>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cbecfaa8eb_0_0"/>
          <p:cNvSpPr txBox="1"/>
          <p:nvPr>
            <p:ph type="title"/>
          </p:nvPr>
        </p:nvSpPr>
        <p:spPr>
          <a:xfrm>
            <a:off x="855406" y="281940"/>
            <a:ext cx="10874400" cy="10773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SzPts val="3600"/>
              <a:buNone/>
            </a:pPr>
            <a:r>
              <a:rPr b="1" lang="es-PE" sz="3600"/>
              <a:t> Metodología de trabajo</a:t>
            </a:r>
            <a:endParaRPr b="1" sz="3600"/>
          </a:p>
          <a:p>
            <a:pPr indent="0" lvl="0" marL="0" rtl="0" algn="l">
              <a:lnSpc>
                <a:spcPct val="89000"/>
              </a:lnSpc>
              <a:spcBef>
                <a:spcPts val="0"/>
              </a:spcBef>
              <a:spcAft>
                <a:spcPts val="0"/>
              </a:spcAft>
              <a:buSzPts val="3600"/>
              <a:buNone/>
            </a:pPr>
            <a:r>
              <a:t/>
            </a:r>
            <a:endParaRPr b="1" sz="3600"/>
          </a:p>
          <a:p>
            <a:pPr indent="0" lvl="0" marL="0" rtl="0" algn="l">
              <a:lnSpc>
                <a:spcPct val="89000"/>
              </a:lnSpc>
              <a:spcBef>
                <a:spcPts val="0"/>
              </a:spcBef>
              <a:spcAft>
                <a:spcPts val="0"/>
              </a:spcAft>
              <a:buSzPts val="3600"/>
              <a:buNone/>
            </a:pPr>
            <a:r>
              <a:t/>
            </a:r>
            <a:endParaRPr b="1" sz="3600"/>
          </a:p>
        </p:txBody>
      </p:sp>
      <p:sp>
        <p:nvSpPr>
          <p:cNvPr id="144" name="Google Shape;144;g2cbecfaa8eb_0_0"/>
          <p:cNvSpPr txBox="1"/>
          <p:nvPr>
            <p:ph type="title"/>
          </p:nvPr>
        </p:nvSpPr>
        <p:spPr>
          <a:xfrm>
            <a:off x="1007500" y="1013975"/>
            <a:ext cx="11336700" cy="4620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SzPts val="3600"/>
              <a:buNone/>
            </a:pPr>
            <a:r>
              <a:rPr b="1" lang="es-PE" sz="2900"/>
              <a:t>Función Fitness</a:t>
            </a:r>
            <a:endParaRPr b="1" sz="2900"/>
          </a:p>
          <a:p>
            <a:pPr indent="0" lvl="0" marL="0" rtl="0" algn="l">
              <a:lnSpc>
                <a:spcPct val="89000"/>
              </a:lnSpc>
              <a:spcBef>
                <a:spcPts val="0"/>
              </a:spcBef>
              <a:spcAft>
                <a:spcPts val="0"/>
              </a:spcAft>
              <a:buSzPts val="3600"/>
              <a:buNone/>
            </a:pPr>
            <a:r>
              <a:t/>
            </a:r>
            <a:endParaRPr b="1" sz="2900"/>
          </a:p>
          <a:p>
            <a:pPr indent="0" lvl="0" marL="0" rtl="0" algn="l">
              <a:lnSpc>
                <a:spcPct val="89000"/>
              </a:lnSpc>
              <a:spcBef>
                <a:spcPts val="0"/>
              </a:spcBef>
              <a:spcAft>
                <a:spcPts val="0"/>
              </a:spcAft>
              <a:buSzPts val="3600"/>
              <a:buNone/>
            </a:pPr>
            <a:r>
              <a:t/>
            </a:r>
            <a:endParaRPr b="1" sz="2900"/>
          </a:p>
        </p:txBody>
      </p:sp>
      <p:pic>
        <p:nvPicPr>
          <p:cNvPr id="145" name="Google Shape;145;g2cbecfaa8eb_0_0"/>
          <p:cNvPicPr preferRelativeResize="0"/>
          <p:nvPr/>
        </p:nvPicPr>
        <p:blipFill>
          <a:blip r:embed="rId3">
            <a:alphaModFix/>
          </a:blip>
          <a:stretch>
            <a:fillRect/>
          </a:stretch>
        </p:blipFill>
        <p:spPr>
          <a:xfrm>
            <a:off x="3134838" y="1688101"/>
            <a:ext cx="5922315" cy="3481800"/>
          </a:xfrm>
          <a:prstGeom prst="rect">
            <a:avLst/>
          </a:prstGeom>
          <a:noFill/>
          <a:ln>
            <a:noFill/>
          </a:ln>
        </p:spPr>
      </p:pic>
      <p:sp>
        <p:nvSpPr>
          <p:cNvPr id="146" name="Google Shape;146;g2cbecfaa8eb_0_0"/>
          <p:cNvSpPr txBox="1"/>
          <p:nvPr/>
        </p:nvSpPr>
        <p:spPr>
          <a:xfrm>
            <a:off x="855400" y="5229650"/>
            <a:ext cx="10874400" cy="1339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PE" sz="2500">
                <a:solidFill>
                  <a:schemeClr val="dk1"/>
                </a:solidFill>
                <a:latin typeface="Times New Roman"/>
                <a:ea typeface="Times New Roman"/>
                <a:cs typeface="Times New Roman"/>
                <a:sym typeface="Times New Roman"/>
              </a:rPr>
              <a:t>donde T_j es el tamaño del objeto j, M_i  es la cantidad de objetos que están asi</a:t>
            </a:r>
            <a:r>
              <a:rPr lang="es-PE" sz="2500">
                <a:solidFill>
                  <a:schemeClr val="dk1"/>
                </a:solidFill>
                <a:latin typeface="Times New Roman"/>
                <a:ea typeface="Times New Roman"/>
                <a:cs typeface="Times New Roman"/>
                <a:sym typeface="Times New Roman"/>
              </a:rPr>
              <a:t>g</a:t>
            </a:r>
            <a:r>
              <a:rPr lang="es-PE" sz="2500">
                <a:solidFill>
                  <a:schemeClr val="dk1"/>
                </a:solidFill>
                <a:latin typeface="Times New Roman"/>
                <a:ea typeface="Times New Roman"/>
                <a:cs typeface="Times New Roman"/>
                <a:sym typeface="Times New Roman"/>
              </a:rPr>
              <a:t>nados al bin i. C es la capacidad de los contenedores, N es el número de contenedores ocupados.</a:t>
            </a:r>
            <a:endParaRPr sz="25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cbd2dc6e0b_0_32"/>
          <p:cNvSpPr txBox="1"/>
          <p:nvPr>
            <p:ph type="title"/>
          </p:nvPr>
        </p:nvSpPr>
        <p:spPr>
          <a:xfrm>
            <a:off x="855406" y="434340"/>
            <a:ext cx="10874400" cy="10773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SzPts val="3600"/>
              <a:buNone/>
            </a:pPr>
            <a:r>
              <a:rPr b="1" lang="es-PE" sz="3600"/>
              <a:t> Metodología de trabajo</a:t>
            </a:r>
            <a:endParaRPr b="1" sz="3600"/>
          </a:p>
          <a:p>
            <a:pPr indent="0" lvl="0" marL="0" rtl="0" algn="l">
              <a:lnSpc>
                <a:spcPct val="89000"/>
              </a:lnSpc>
              <a:spcBef>
                <a:spcPts val="0"/>
              </a:spcBef>
              <a:spcAft>
                <a:spcPts val="0"/>
              </a:spcAft>
              <a:buSzPts val="3600"/>
              <a:buNone/>
            </a:pPr>
            <a:r>
              <a:t/>
            </a:r>
            <a:endParaRPr b="1" sz="3600"/>
          </a:p>
          <a:p>
            <a:pPr indent="0" lvl="0" marL="0" rtl="0" algn="l">
              <a:lnSpc>
                <a:spcPct val="89000"/>
              </a:lnSpc>
              <a:spcBef>
                <a:spcPts val="0"/>
              </a:spcBef>
              <a:spcAft>
                <a:spcPts val="0"/>
              </a:spcAft>
              <a:buSzPts val="3600"/>
              <a:buNone/>
            </a:pPr>
            <a:r>
              <a:t/>
            </a:r>
            <a:endParaRPr b="1" sz="3600"/>
          </a:p>
          <a:p>
            <a:pPr indent="0" lvl="0" marL="0" rtl="0" algn="l">
              <a:lnSpc>
                <a:spcPct val="89000"/>
              </a:lnSpc>
              <a:spcBef>
                <a:spcPts val="0"/>
              </a:spcBef>
              <a:spcAft>
                <a:spcPts val="0"/>
              </a:spcAft>
              <a:buSzPts val="3600"/>
              <a:buNone/>
            </a:pPr>
            <a:r>
              <a:t/>
            </a:r>
            <a:endParaRPr b="1" sz="3600"/>
          </a:p>
        </p:txBody>
      </p:sp>
      <p:sp>
        <p:nvSpPr>
          <p:cNvPr id="152" name="Google Shape;152;g2cbd2dc6e0b_0_32"/>
          <p:cNvSpPr txBox="1"/>
          <p:nvPr>
            <p:ph idx="1" type="body"/>
          </p:nvPr>
        </p:nvSpPr>
        <p:spPr>
          <a:xfrm>
            <a:off x="1007800" y="1668525"/>
            <a:ext cx="10417800" cy="991500"/>
          </a:xfrm>
          <a:prstGeom prst="rect">
            <a:avLst/>
          </a:prstGeom>
          <a:noFill/>
          <a:ln>
            <a:noFill/>
          </a:ln>
        </p:spPr>
        <p:txBody>
          <a:bodyPr anchorCtr="0" anchor="t" bIns="72000" lIns="91425" spcFirstLastPara="1" rIns="91425" wrap="square" tIns="46800">
            <a:noAutofit/>
          </a:bodyPr>
          <a:lstStyle/>
          <a:p>
            <a:pPr indent="-397000" lvl="1" marL="360000" marR="0" rtl="0" algn="just">
              <a:lnSpc>
                <a:spcPct val="94000"/>
              </a:lnSpc>
              <a:spcBef>
                <a:spcPts val="0"/>
              </a:spcBef>
              <a:spcAft>
                <a:spcPts val="0"/>
              </a:spcAft>
              <a:buSzPts val="2000"/>
              <a:buFont typeface="Noto Sans Symbols"/>
              <a:buChar char="–"/>
            </a:pPr>
            <a:r>
              <a:rPr i="0" lang="es-PE"/>
              <a:t>Se implementa dos métodos de selección:</a:t>
            </a:r>
            <a:endParaRPr i="0"/>
          </a:p>
          <a:p>
            <a:pPr indent="-577000" lvl="2" marL="990000" marR="0" rtl="0" algn="just">
              <a:lnSpc>
                <a:spcPct val="94000"/>
              </a:lnSpc>
              <a:spcBef>
                <a:spcPts val="0"/>
              </a:spcBef>
              <a:spcAft>
                <a:spcPts val="0"/>
              </a:spcAft>
              <a:buSzPts val="2000"/>
              <a:buChar char="■"/>
            </a:pPr>
            <a:r>
              <a:rPr lang="es-PE" sz="2000"/>
              <a:t>Ruleta</a:t>
            </a:r>
            <a:endParaRPr sz="2000"/>
          </a:p>
          <a:p>
            <a:pPr indent="-577000" lvl="2" marL="990000" marR="0" rtl="0" algn="just">
              <a:lnSpc>
                <a:spcPct val="94000"/>
              </a:lnSpc>
              <a:spcBef>
                <a:spcPts val="0"/>
              </a:spcBef>
              <a:spcAft>
                <a:spcPts val="0"/>
              </a:spcAft>
              <a:buSzPts val="2000"/>
              <a:buChar char="■"/>
            </a:pPr>
            <a:r>
              <a:rPr lang="es-PE" sz="2000"/>
              <a:t>Torneo</a:t>
            </a:r>
            <a:endParaRPr sz="2000"/>
          </a:p>
          <a:p>
            <a:pPr indent="0" lvl="0" marL="0" marR="0" rtl="0" algn="just">
              <a:lnSpc>
                <a:spcPct val="94000"/>
              </a:lnSpc>
              <a:spcBef>
                <a:spcPts val="0"/>
              </a:spcBef>
              <a:spcAft>
                <a:spcPts val="0"/>
              </a:spcAft>
              <a:buNone/>
            </a:pPr>
            <a:r>
              <a:t/>
            </a:r>
            <a:endParaRPr i="0"/>
          </a:p>
          <a:p>
            <a:pPr indent="0" lvl="0" marL="0" rtl="0" algn="l">
              <a:lnSpc>
                <a:spcPct val="150000"/>
              </a:lnSpc>
              <a:spcBef>
                <a:spcPts val="0"/>
              </a:spcBef>
              <a:spcAft>
                <a:spcPts val="0"/>
              </a:spcAft>
              <a:buSzPts val="1800"/>
              <a:buNone/>
            </a:pPr>
            <a:r>
              <a:t/>
            </a:r>
            <a:endParaRPr i="1" sz="1800"/>
          </a:p>
          <a:p>
            <a:pPr indent="0" lvl="0" marL="12700" rtl="0" algn="l">
              <a:lnSpc>
                <a:spcPct val="94000"/>
              </a:lnSpc>
              <a:spcBef>
                <a:spcPts val="0"/>
              </a:spcBef>
              <a:spcAft>
                <a:spcPts val="0"/>
              </a:spcAft>
              <a:buSzPts val="1800"/>
              <a:buNone/>
            </a:pPr>
            <a:r>
              <a:t/>
            </a:r>
            <a:endParaRPr i="1" sz="1800"/>
          </a:p>
        </p:txBody>
      </p:sp>
      <p:sp>
        <p:nvSpPr>
          <p:cNvPr id="153" name="Google Shape;153;g2cbd2dc6e0b_0_32"/>
          <p:cNvSpPr txBox="1"/>
          <p:nvPr>
            <p:ph type="title"/>
          </p:nvPr>
        </p:nvSpPr>
        <p:spPr>
          <a:xfrm>
            <a:off x="1007800" y="1266975"/>
            <a:ext cx="11336700" cy="4620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SzPts val="3600"/>
              <a:buNone/>
            </a:pPr>
            <a:r>
              <a:rPr b="1" lang="es-PE" sz="2900"/>
              <a:t>Padres</a:t>
            </a:r>
            <a:endParaRPr b="1" sz="2900"/>
          </a:p>
          <a:p>
            <a:pPr indent="0" lvl="0" marL="0" rtl="0" algn="l">
              <a:lnSpc>
                <a:spcPct val="89000"/>
              </a:lnSpc>
              <a:spcBef>
                <a:spcPts val="0"/>
              </a:spcBef>
              <a:spcAft>
                <a:spcPts val="0"/>
              </a:spcAft>
              <a:buSzPts val="3600"/>
              <a:buNone/>
            </a:pPr>
            <a:r>
              <a:t/>
            </a:r>
            <a:endParaRPr b="1" sz="2900"/>
          </a:p>
          <a:p>
            <a:pPr indent="0" lvl="0" marL="0" rtl="0" algn="l">
              <a:lnSpc>
                <a:spcPct val="89000"/>
              </a:lnSpc>
              <a:spcBef>
                <a:spcPts val="0"/>
              </a:spcBef>
              <a:spcAft>
                <a:spcPts val="0"/>
              </a:spcAft>
              <a:buSzPts val="3600"/>
              <a:buNone/>
            </a:pPr>
            <a:r>
              <a:t/>
            </a:r>
            <a:endParaRPr b="1" sz="2900"/>
          </a:p>
        </p:txBody>
      </p:sp>
      <p:sp>
        <p:nvSpPr>
          <p:cNvPr id="154" name="Google Shape;154;g2cbd2dc6e0b_0_32"/>
          <p:cNvSpPr txBox="1"/>
          <p:nvPr>
            <p:ph type="title"/>
          </p:nvPr>
        </p:nvSpPr>
        <p:spPr>
          <a:xfrm>
            <a:off x="1007800" y="2714775"/>
            <a:ext cx="11336700" cy="4620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SzPts val="3600"/>
              <a:buNone/>
            </a:pPr>
            <a:r>
              <a:rPr b="1" lang="es-PE" sz="2900"/>
              <a:t>Cruzamiento</a:t>
            </a:r>
            <a:endParaRPr b="1" sz="2900"/>
          </a:p>
          <a:p>
            <a:pPr indent="0" lvl="0" marL="0" rtl="0" algn="l">
              <a:lnSpc>
                <a:spcPct val="89000"/>
              </a:lnSpc>
              <a:spcBef>
                <a:spcPts val="0"/>
              </a:spcBef>
              <a:spcAft>
                <a:spcPts val="0"/>
              </a:spcAft>
              <a:buSzPts val="3600"/>
              <a:buNone/>
            </a:pPr>
            <a:r>
              <a:t/>
            </a:r>
            <a:endParaRPr b="1" sz="2900"/>
          </a:p>
          <a:p>
            <a:pPr indent="0" lvl="0" marL="0" rtl="0" algn="l">
              <a:lnSpc>
                <a:spcPct val="89000"/>
              </a:lnSpc>
              <a:spcBef>
                <a:spcPts val="0"/>
              </a:spcBef>
              <a:spcAft>
                <a:spcPts val="0"/>
              </a:spcAft>
              <a:buSzPts val="3600"/>
              <a:buNone/>
            </a:pPr>
            <a:r>
              <a:t/>
            </a:r>
            <a:endParaRPr b="1" sz="2900"/>
          </a:p>
        </p:txBody>
      </p:sp>
      <p:sp>
        <p:nvSpPr>
          <p:cNvPr id="155" name="Google Shape;155;g2cbd2dc6e0b_0_32"/>
          <p:cNvSpPr txBox="1"/>
          <p:nvPr>
            <p:ph idx="1" type="body"/>
          </p:nvPr>
        </p:nvSpPr>
        <p:spPr>
          <a:xfrm>
            <a:off x="1007800" y="3192525"/>
            <a:ext cx="10417800" cy="991500"/>
          </a:xfrm>
          <a:prstGeom prst="rect">
            <a:avLst/>
          </a:prstGeom>
          <a:noFill/>
          <a:ln>
            <a:noFill/>
          </a:ln>
        </p:spPr>
        <p:txBody>
          <a:bodyPr anchorCtr="0" anchor="t" bIns="72000" lIns="91425" spcFirstLastPara="1" rIns="91425" wrap="square" tIns="46800">
            <a:noAutofit/>
          </a:bodyPr>
          <a:lstStyle/>
          <a:p>
            <a:pPr indent="-397000" lvl="1" marL="360000" marR="0" rtl="0" algn="just">
              <a:lnSpc>
                <a:spcPct val="94000"/>
              </a:lnSpc>
              <a:spcBef>
                <a:spcPts val="0"/>
              </a:spcBef>
              <a:spcAft>
                <a:spcPts val="0"/>
              </a:spcAft>
              <a:buSzPts val="2000"/>
              <a:buFont typeface="Noto Sans Symbols"/>
              <a:buChar char="–"/>
            </a:pPr>
            <a:r>
              <a:rPr i="0" lang="es-PE"/>
              <a:t>Se implementa dos operadores de cruzamiento:</a:t>
            </a:r>
            <a:endParaRPr i="0"/>
          </a:p>
          <a:p>
            <a:pPr indent="-577000" lvl="2" marL="990000" marR="0" rtl="0" algn="just">
              <a:lnSpc>
                <a:spcPct val="94000"/>
              </a:lnSpc>
              <a:spcBef>
                <a:spcPts val="0"/>
              </a:spcBef>
              <a:spcAft>
                <a:spcPts val="0"/>
              </a:spcAft>
              <a:buSzPts val="2000"/>
              <a:buChar char="■"/>
            </a:pPr>
            <a:r>
              <a:rPr lang="es-PE" sz="2000"/>
              <a:t>“Onepoint”</a:t>
            </a:r>
            <a:endParaRPr sz="2000"/>
          </a:p>
          <a:p>
            <a:pPr indent="-577000" lvl="2" marL="990000" marR="0" rtl="0" algn="just">
              <a:lnSpc>
                <a:spcPct val="94000"/>
              </a:lnSpc>
              <a:spcBef>
                <a:spcPts val="0"/>
              </a:spcBef>
              <a:spcAft>
                <a:spcPts val="0"/>
              </a:spcAft>
              <a:buSzPts val="2000"/>
              <a:buChar char="■"/>
            </a:pPr>
            <a:r>
              <a:rPr lang="es-PE" sz="2000"/>
              <a:t>“Uniform”</a:t>
            </a:r>
            <a:endParaRPr sz="2000"/>
          </a:p>
          <a:p>
            <a:pPr indent="0" lvl="0" marL="0" marR="0" rtl="0" algn="just">
              <a:lnSpc>
                <a:spcPct val="94000"/>
              </a:lnSpc>
              <a:spcBef>
                <a:spcPts val="0"/>
              </a:spcBef>
              <a:spcAft>
                <a:spcPts val="0"/>
              </a:spcAft>
              <a:buNone/>
            </a:pPr>
            <a:r>
              <a:t/>
            </a:r>
            <a:endParaRPr i="0"/>
          </a:p>
          <a:p>
            <a:pPr indent="0" lvl="0" marL="0" rtl="0" algn="l">
              <a:lnSpc>
                <a:spcPct val="150000"/>
              </a:lnSpc>
              <a:spcBef>
                <a:spcPts val="0"/>
              </a:spcBef>
              <a:spcAft>
                <a:spcPts val="0"/>
              </a:spcAft>
              <a:buSzPts val="1800"/>
              <a:buNone/>
            </a:pPr>
            <a:r>
              <a:t/>
            </a:r>
            <a:endParaRPr i="1" sz="1800"/>
          </a:p>
          <a:p>
            <a:pPr indent="0" lvl="0" marL="12700" rtl="0" algn="l">
              <a:lnSpc>
                <a:spcPct val="94000"/>
              </a:lnSpc>
              <a:spcBef>
                <a:spcPts val="0"/>
              </a:spcBef>
              <a:spcAft>
                <a:spcPts val="0"/>
              </a:spcAft>
              <a:buSzPts val="1800"/>
              <a:buNone/>
            </a:pPr>
            <a:r>
              <a:t/>
            </a:r>
            <a:endParaRPr i="1" sz="1800"/>
          </a:p>
        </p:txBody>
      </p:sp>
      <p:sp>
        <p:nvSpPr>
          <p:cNvPr id="156" name="Google Shape;156;g2cbd2dc6e0b_0_32"/>
          <p:cNvSpPr txBox="1"/>
          <p:nvPr>
            <p:ph type="title"/>
          </p:nvPr>
        </p:nvSpPr>
        <p:spPr>
          <a:xfrm>
            <a:off x="1007800" y="4238775"/>
            <a:ext cx="11336700" cy="4620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SzPts val="3600"/>
              <a:buNone/>
            </a:pPr>
            <a:r>
              <a:rPr b="1" lang="es-PE" sz="2900"/>
              <a:t>Mutación</a:t>
            </a:r>
            <a:endParaRPr b="1" sz="2900"/>
          </a:p>
          <a:p>
            <a:pPr indent="0" lvl="0" marL="0" rtl="0" algn="l">
              <a:lnSpc>
                <a:spcPct val="89000"/>
              </a:lnSpc>
              <a:spcBef>
                <a:spcPts val="0"/>
              </a:spcBef>
              <a:spcAft>
                <a:spcPts val="0"/>
              </a:spcAft>
              <a:buSzPts val="3600"/>
              <a:buNone/>
            </a:pPr>
            <a:r>
              <a:t/>
            </a:r>
            <a:endParaRPr b="1" sz="2900"/>
          </a:p>
          <a:p>
            <a:pPr indent="0" lvl="0" marL="0" rtl="0" algn="l">
              <a:lnSpc>
                <a:spcPct val="89000"/>
              </a:lnSpc>
              <a:spcBef>
                <a:spcPts val="0"/>
              </a:spcBef>
              <a:spcAft>
                <a:spcPts val="0"/>
              </a:spcAft>
              <a:buSzPts val="3600"/>
              <a:buNone/>
            </a:pPr>
            <a:r>
              <a:t/>
            </a:r>
            <a:endParaRPr b="1" sz="2900"/>
          </a:p>
        </p:txBody>
      </p:sp>
      <p:sp>
        <p:nvSpPr>
          <p:cNvPr id="157" name="Google Shape;157;g2cbd2dc6e0b_0_32"/>
          <p:cNvSpPr txBox="1"/>
          <p:nvPr>
            <p:ph idx="1" type="body"/>
          </p:nvPr>
        </p:nvSpPr>
        <p:spPr>
          <a:xfrm>
            <a:off x="1007800" y="4716525"/>
            <a:ext cx="10417800" cy="991500"/>
          </a:xfrm>
          <a:prstGeom prst="rect">
            <a:avLst/>
          </a:prstGeom>
          <a:noFill/>
          <a:ln>
            <a:noFill/>
          </a:ln>
        </p:spPr>
        <p:txBody>
          <a:bodyPr anchorCtr="0" anchor="t" bIns="72000" lIns="91425" spcFirstLastPara="1" rIns="91425" wrap="square" tIns="46800">
            <a:noAutofit/>
          </a:bodyPr>
          <a:lstStyle/>
          <a:p>
            <a:pPr indent="-397000" lvl="1" marL="360000" marR="0" rtl="0" algn="just">
              <a:lnSpc>
                <a:spcPct val="94000"/>
              </a:lnSpc>
              <a:spcBef>
                <a:spcPts val="0"/>
              </a:spcBef>
              <a:spcAft>
                <a:spcPts val="0"/>
              </a:spcAft>
              <a:buSzPts val="2000"/>
              <a:buFont typeface="Noto Sans Symbols"/>
              <a:buChar char="–"/>
            </a:pPr>
            <a:r>
              <a:rPr i="0" lang="es-PE"/>
              <a:t>Se implementa dos operadores de mutación:</a:t>
            </a:r>
            <a:endParaRPr i="0"/>
          </a:p>
          <a:p>
            <a:pPr indent="-577000" lvl="2" marL="990000" marR="0" rtl="0" algn="just">
              <a:lnSpc>
                <a:spcPct val="94000"/>
              </a:lnSpc>
              <a:spcBef>
                <a:spcPts val="0"/>
              </a:spcBef>
              <a:spcAft>
                <a:spcPts val="0"/>
              </a:spcAft>
              <a:buSzPts val="2000"/>
              <a:buChar char="■"/>
            </a:pPr>
            <a:r>
              <a:rPr lang="es-PE" sz="2000"/>
              <a:t>“Flip”</a:t>
            </a:r>
            <a:endParaRPr sz="2000"/>
          </a:p>
          <a:p>
            <a:pPr indent="-577000" lvl="2" marL="990000" marR="0" rtl="0" algn="just">
              <a:lnSpc>
                <a:spcPct val="94000"/>
              </a:lnSpc>
              <a:spcBef>
                <a:spcPts val="0"/>
              </a:spcBef>
              <a:spcAft>
                <a:spcPts val="0"/>
              </a:spcAft>
              <a:buSzPts val="2000"/>
              <a:buChar char="■"/>
            </a:pPr>
            <a:r>
              <a:rPr lang="es-PE" sz="2000"/>
              <a:t>“Multiflip”</a:t>
            </a:r>
            <a:endParaRPr sz="2000"/>
          </a:p>
          <a:p>
            <a:pPr indent="0" lvl="0" marL="0" marR="0" rtl="0" algn="just">
              <a:lnSpc>
                <a:spcPct val="94000"/>
              </a:lnSpc>
              <a:spcBef>
                <a:spcPts val="0"/>
              </a:spcBef>
              <a:spcAft>
                <a:spcPts val="0"/>
              </a:spcAft>
              <a:buNone/>
            </a:pPr>
            <a:r>
              <a:t/>
            </a:r>
            <a:endParaRPr i="0"/>
          </a:p>
          <a:p>
            <a:pPr indent="0" lvl="0" marL="0" rtl="0" algn="l">
              <a:lnSpc>
                <a:spcPct val="150000"/>
              </a:lnSpc>
              <a:spcBef>
                <a:spcPts val="0"/>
              </a:spcBef>
              <a:spcAft>
                <a:spcPts val="0"/>
              </a:spcAft>
              <a:buSzPts val="1800"/>
              <a:buNone/>
            </a:pPr>
            <a:r>
              <a:t/>
            </a:r>
            <a:endParaRPr i="1" sz="1800"/>
          </a:p>
          <a:p>
            <a:pPr indent="0" lvl="0" marL="12700" rtl="0" algn="l">
              <a:lnSpc>
                <a:spcPct val="94000"/>
              </a:lnSpc>
              <a:spcBef>
                <a:spcPts val="0"/>
              </a:spcBef>
              <a:spcAft>
                <a:spcPts val="0"/>
              </a:spcAft>
              <a:buSzPts val="1800"/>
              <a:buNone/>
            </a:pPr>
            <a:r>
              <a:t/>
            </a:r>
            <a:endParaRPr i="1" sz="1800"/>
          </a:p>
        </p:txBody>
      </p:sp>
      <p:sp>
        <p:nvSpPr>
          <p:cNvPr id="158" name="Google Shape;158;g2cbd2dc6e0b_0_32"/>
          <p:cNvSpPr txBox="1"/>
          <p:nvPr>
            <p:ph type="title"/>
          </p:nvPr>
        </p:nvSpPr>
        <p:spPr>
          <a:xfrm>
            <a:off x="1007800" y="5686575"/>
            <a:ext cx="4471200" cy="4620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SzPts val="3600"/>
              <a:buNone/>
            </a:pPr>
            <a:r>
              <a:rPr b="1" lang="es-PE" sz="2900"/>
              <a:t>Mutación</a:t>
            </a:r>
            <a:endParaRPr b="1" sz="2900"/>
          </a:p>
          <a:p>
            <a:pPr indent="0" lvl="0" marL="0" rtl="0" algn="l">
              <a:lnSpc>
                <a:spcPct val="89000"/>
              </a:lnSpc>
              <a:spcBef>
                <a:spcPts val="0"/>
              </a:spcBef>
              <a:spcAft>
                <a:spcPts val="0"/>
              </a:spcAft>
              <a:buSzPts val="3600"/>
              <a:buNone/>
            </a:pPr>
            <a:r>
              <a:t/>
            </a:r>
            <a:endParaRPr b="1" sz="2900"/>
          </a:p>
          <a:p>
            <a:pPr indent="0" lvl="0" marL="0" rtl="0" algn="l">
              <a:lnSpc>
                <a:spcPct val="89000"/>
              </a:lnSpc>
              <a:spcBef>
                <a:spcPts val="0"/>
              </a:spcBef>
              <a:spcAft>
                <a:spcPts val="0"/>
              </a:spcAft>
              <a:buSzPts val="3600"/>
              <a:buNone/>
            </a:pPr>
            <a:r>
              <a:t/>
            </a:r>
            <a:endParaRPr b="1" sz="2900"/>
          </a:p>
        </p:txBody>
      </p:sp>
      <p:sp>
        <p:nvSpPr>
          <p:cNvPr id="159" name="Google Shape;159;g2cbd2dc6e0b_0_32"/>
          <p:cNvSpPr txBox="1"/>
          <p:nvPr>
            <p:ph idx="1" type="body"/>
          </p:nvPr>
        </p:nvSpPr>
        <p:spPr>
          <a:xfrm>
            <a:off x="1007800" y="6164325"/>
            <a:ext cx="10417800" cy="462000"/>
          </a:xfrm>
          <a:prstGeom prst="rect">
            <a:avLst/>
          </a:prstGeom>
          <a:noFill/>
          <a:ln>
            <a:noFill/>
          </a:ln>
        </p:spPr>
        <p:txBody>
          <a:bodyPr anchorCtr="0" anchor="t" bIns="72000" lIns="91425" spcFirstLastPara="1" rIns="91425" wrap="square" tIns="46800">
            <a:noAutofit/>
          </a:bodyPr>
          <a:lstStyle/>
          <a:p>
            <a:pPr indent="-397000" lvl="1" marL="360000" marR="0" rtl="0" algn="just">
              <a:lnSpc>
                <a:spcPct val="94000"/>
              </a:lnSpc>
              <a:spcBef>
                <a:spcPts val="0"/>
              </a:spcBef>
              <a:spcAft>
                <a:spcPts val="0"/>
              </a:spcAft>
              <a:buSzPts val="2000"/>
              <a:buFont typeface="Noto Sans Symbols"/>
              <a:buChar char="–"/>
            </a:pPr>
            <a:r>
              <a:rPr i="0" lang="es-PE"/>
              <a:t>Se implementa el método basado en ranking</a:t>
            </a:r>
            <a:endParaRPr sz="2000"/>
          </a:p>
          <a:p>
            <a:pPr indent="0" lvl="0" marL="0" marR="0" rtl="0" algn="just">
              <a:lnSpc>
                <a:spcPct val="94000"/>
              </a:lnSpc>
              <a:spcBef>
                <a:spcPts val="0"/>
              </a:spcBef>
              <a:spcAft>
                <a:spcPts val="0"/>
              </a:spcAft>
              <a:buNone/>
            </a:pPr>
            <a:r>
              <a:t/>
            </a:r>
            <a:endParaRPr i="0"/>
          </a:p>
          <a:p>
            <a:pPr indent="0" lvl="0" marL="0" rtl="0" algn="l">
              <a:lnSpc>
                <a:spcPct val="150000"/>
              </a:lnSpc>
              <a:spcBef>
                <a:spcPts val="0"/>
              </a:spcBef>
              <a:spcAft>
                <a:spcPts val="0"/>
              </a:spcAft>
              <a:buSzPts val="1800"/>
              <a:buNone/>
            </a:pPr>
            <a:r>
              <a:t/>
            </a:r>
            <a:endParaRPr i="1" sz="1800"/>
          </a:p>
          <a:p>
            <a:pPr indent="0" lvl="0" marL="12700" rtl="0" algn="l">
              <a:lnSpc>
                <a:spcPct val="94000"/>
              </a:lnSpc>
              <a:spcBef>
                <a:spcPts val="0"/>
              </a:spcBef>
              <a:spcAft>
                <a:spcPts val="0"/>
              </a:spcAft>
              <a:buSzPts val="1800"/>
              <a:buNone/>
            </a:pPr>
            <a:r>
              <a:t/>
            </a:r>
            <a:endParaRPr i="1" sz="1800"/>
          </a:p>
        </p:txBody>
      </p:sp>
      <p:pic>
        <p:nvPicPr>
          <p:cNvPr id="160" name="Google Shape;160;g2cbd2dc6e0b_0_32"/>
          <p:cNvPicPr preferRelativeResize="0"/>
          <p:nvPr/>
        </p:nvPicPr>
        <p:blipFill>
          <a:blip r:embed="rId3">
            <a:alphaModFix/>
          </a:blip>
          <a:stretch>
            <a:fillRect/>
          </a:stretch>
        </p:blipFill>
        <p:spPr>
          <a:xfrm>
            <a:off x="9149113" y="5864888"/>
            <a:ext cx="2276475" cy="695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2023-11-17T04:07:53Z</dcterms:created>
  <dc:creator>HP</dc:creator>
</cp:coreProperties>
</file>