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6"/>
  </p:notesMasterIdLst>
  <p:sldIdLst>
    <p:sldId id="256" r:id="rId2"/>
    <p:sldId id="257" r:id="rId3"/>
    <p:sldId id="268" r:id="rId4"/>
    <p:sldId id="281" r:id="rId5"/>
    <p:sldId id="270" r:id="rId6"/>
    <p:sldId id="271" r:id="rId7"/>
    <p:sldId id="282" r:id="rId8"/>
    <p:sldId id="283" r:id="rId9"/>
    <p:sldId id="259" r:id="rId10"/>
    <p:sldId id="258" r:id="rId11"/>
    <p:sldId id="262" r:id="rId12"/>
    <p:sldId id="263" r:id="rId13"/>
    <p:sldId id="264" r:id="rId14"/>
    <p:sldId id="265" r:id="rId15"/>
    <p:sldId id="267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95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4841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532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356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 smtClean="0"/>
              <a:t>Pantín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Diego Cárdenas Cuadrado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Applications Containers</a:t>
            </a:r>
            <a:endParaRPr lang="es-E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NO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RED HAT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2924" y="225760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Docker</a:t>
            </a:r>
            <a:r>
              <a:rPr lang="es-ES" sz="1600" dirty="0">
                <a:solidFill>
                  <a:schemeClr val="tx1"/>
                </a:solidFill>
              </a:rPr>
              <a:t> y </a:t>
            </a:r>
            <a:r>
              <a:rPr lang="es-ES" sz="1600" dirty="0" err="1">
                <a:solidFill>
                  <a:schemeClr val="tx1"/>
                </a:solidFill>
              </a:rPr>
              <a:t>Kubernetes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1500$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Presencial, oficina, online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JMG Virtual </a:t>
            </a:r>
            <a:r>
              <a:rPr lang="es-ES" b="1" u="sng" dirty="0" err="1"/>
              <a:t>Consulting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5937" y="2272960"/>
            <a:ext cx="4338674" cy="335406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4 horas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Certificación oficial Red </a:t>
            </a:r>
            <a:r>
              <a:rPr lang="es-ES" dirty="0" err="1">
                <a:solidFill>
                  <a:schemeClr val="tx1"/>
                </a:solidFill>
              </a:rPr>
              <a:t>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Container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Certification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49€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Online</a:t>
            </a:r>
          </a:p>
          <a:p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Resultado de imagen de RED H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21" y="4345857"/>
            <a:ext cx="1813505" cy="1813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JMG Virtual Consul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46" y="4514575"/>
            <a:ext cx="2455265" cy="140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054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Colaboración de telefónica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la junta de Andalucía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UDEMY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Oferta de cursos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Buena valoración (348 estudiantes)</a:t>
            </a:r>
          </a:p>
          <a:p>
            <a:endParaRPr lang="es-ES" dirty="0"/>
          </a:p>
          <a:p>
            <a:r>
              <a:rPr lang="es-ES" dirty="0"/>
              <a:t>10€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52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465098"/>
            <a:ext cx="3992732" cy="576262"/>
          </a:xfrm>
        </p:spPr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89212" y="2170019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Virtualización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, KVM,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r>
              <a:rPr lang="es-ES" sz="1600" dirty="0">
                <a:solidFill>
                  <a:schemeClr val="tx1"/>
                </a:solidFill>
              </a:rPr>
              <a:t>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506630" y="1422357"/>
            <a:ext cx="3999001" cy="576262"/>
          </a:xfrm>
        </p:spPr>
        <p:txBody>
          <a:bodyPr/>
          <a:lstStyle/>
          <a:p>
            <a:r>
              <a:rPr lang="es-ES" b="1" u="sng" dirty="0"/>
              <a:t>EMAGISTER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010434" y="2041360"/>
            <a:ext cx="4338674" cy="3354060"/>
          </a:xfrm>
        </p:spPr>
        <p:txBody>
          <a:bodyPr>
            <a:normAutofit/>
          </a:bodyPr>
          <a:lstStyle/>
          <a:p>
            <a:r>
              <a:rPr lang="es-ES" sz="1600" dirty="0"/>
              <a:t>Especialistas en sistemas LINUX</a:t>
            </a:r>
          </a:p>
          <a:p>
            <a:endParaRPr lang="es-ES" sz="1600" dirty="0"/>
          </a:p>
          <a:p>
            <a:r>
              <a:rPr lang="es-ES" sz="1600" dirty="0"/>
              <a:t>Presencial</a:t>
            </a:r>
          </a:p>
          <a:p>
            <a:endParaRPr lang="es-ES" sz="1600" dirty="0"/>
          </a:p>
          <a:p>
            <a:r>
              <a:rPr lang="es-ES" sz="1600" dirty="0"/>
              <a:t>Gijón, Oviedo y Avilés</a:t>
            </a:r>
          </a:p>
          <a:p>
            <a:endParaRPr lang="es-ES" sz="1600" dirty="0"/>
          </a:p>
          <a:p>
            <a:r>
              <a:rPr lang="es-ES" sz="1600" dirty="0"/>
              <a:t>700 horas</a:t>
            </a:r>
          </a:p>
          <a:p>
            <a:endParaRPr lang="es-ES" sz="1600" dirty="0"/>
          </a:p>
          <a:p>
            <a:r>
              <a:rPr lang="es-ES" sz="1600" dirty="0"/>
              <a:t>Precio a consultar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open v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OpenWebina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35" y="4905486"/>
            <a:ext cx="1494504" cy="149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n de EMAGI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99" y="5524079"/>
            <a:ext cx="2231450" cy="83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327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64292" y="1491791"/>
            <a:ext cx="3992732" cy="576262"/>
          </a:xfrm>
        </p:spPr>
        <p:txBody>
          <a:bodyPr/>
          <a:lstStyle/>
          <a:p>
            <a:r>
              <a:rPr lang="es-ES" b="1" u="sng" dirty="0" err="1"/>
              <a:t>ExaByteInformatica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9553" y="215804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 través de videos 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Uso principal de </a:t>
            </a:r>
            <a:r>
              <a:rPr lang="es-ES" sz="1600" dirty="0" err="1">
                <a:solidFill>
                  <a:schemeClr val="tx1"/>
                </a:solidFill>
              </a:rPr>
              <a:t>Docker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Curvso</a:t>
            </a:r>
            <a:r>
              <a:rPr lang="es-ES" sz="1600" dirty="0">
                <a:solidFill>
                  <a:schemeClr val="tx1"/>
                </a:solidFill>
              </a:rPr>
              <a:t> completo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82266" y="1491508"/>
            <a:ext cx="3999001" cy="576262"/>
          </a:xfrm>
        </p:spPr>
        <p:txBody>
          <a:bodyPr/>
          <a:lstStyle/>
          <a:p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1078" y="2158046"/>
            <a:ext cx="4338674" cy="3354060"/>
          </a:xfrm>
        </p:spPr>
        <p:txBody>
          <a:bodyPr/>
          <a:lstStyle/>
          <a:p>
            <a:r>
              <a:rPr lang="es-ES" dirty="0"/>
              <a:t>“Gratuitos”</a:t>
            </a:r>
          </a:p>
          <a:p>
            <a:endParaRPr lang="es-ES" dirty="0"/>
          </a:p>
          <a:p>
            <a:r>
              <a:rPr lang="es-ES" dirty="0" err="1"/>
              <a:t>Suscrioción</a:t>
            </a:r>
            <a:r>
              <a:rPr lang="es-ES" dirty="0"/>
              <a:t> mensual</a:t>
            </a:r>
          </a:p>
          <a:p>
            <a:endParaRPr lang="es-ES" dirty="0"/>
          </a:p>
          <a:p>
            <a:r>
              <a:rPr lang="es-ES" dirty="0"/>
              <a:t>Acceso a todos los cursos</a:t>
            </a:r>
          </a:p>
          <a:p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entre otras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ExaByteInformat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5383185"/>
            <a:ext cx="2471334" cy="75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latz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92" y="5212510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813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Gratuito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Bolsa de empleo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98315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6957" y="2367155"/>
            <a:ext cx="4338674" cy="3354060"/>
          </a:xfrm>
        </p:spPr>
        <p:txBody>
          <a:bodyPr>
            <a:normAutofit/>
          </a:bodyPr>
          <a:lstStyle/>
          <a:p>
            <a:r>
              <a:rPr lang="es-ES" sz="1400" dirty="0"/>
              <a:t>Decenas de cursos guiados</a:t>
            </a:r>
          </a:p>
          <a:p>
            <a:endParaRPr lang="es-ES" sz="1400" dirty="0"/>
          </a:p>
          <a:p>
            <a:r>
              <a:rPr lang="es-ES" sz="1400" dirty="0"/>
              <a:t>Online</a:t>
            </a:r>
          </a:p>
          <a:p>
            <a:endParaRPr lang="es-ES" sz="1400" dirty="0"/>
          </a:p>
          <a:p>
            <a:r>
              <a:rPr lang="es-ES" sz="1400" dirty="0"/>
              <a:t>Comunidad de desarrolladores</a:t>
            </a:r>
          </a:p>
          <a:p>
            <a:endParaRPr lang="es-ES" sz="1400" dirty="0"/>
          </a:p>
          <a:p>
            <a:r>
              <a:rPr lang="es-ES" sz="1400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Platz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34" y="4972592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youtub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167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398516" y="1779639"/>
            <a:ext cx="3992732" cy="576262"/>
          </a:xfrm>
        </p:spPr>
        <p:txBody>
          <a:bodyPr/>
          <a:lstStyle/>
          <a:p>
            <a:pPr lvl="1"/>
            <a:r>
              <a:rPr lang="es-ES" b="1" u="sng" dirty="0" err="1"/>
              <a:t>Aprendemás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989642" y="2625682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Virtualización en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 VE, KVM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8 horas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79639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75725" y="2480786"/>
            <a:ext cx="4338674" cy="3354060"/>
          </a:xfrm>
        </p:spPr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n de open v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8516" y="5204168"/>
            <a:ext cx="3150795" cy="695630"/>
          </a:xfrm>
          <a:prstGeom prst="rect">
            <a:avLst/>
          </a:prstGeom>
        </p:spPr>
      </p:pic>
      <p:pic>
        <p:nvPicPr>
          <p:cNvPr id="1026" name="Picture 2" descr="Resultado de imagen de youtub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8385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</p:spTree>
    <p:extLst>
      <p:ext uri="{BB962C8B-B14F-4D97-AF65-F5344CB8AC3E}">
        <p14:creationId xmlns="" xmlns:p14="http://schemas.microsoft.com/office/powerpoint/2010/main" val="20816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AYUDAS</a:t>
            </a:r>
          </a:p>
        </p:txBody>
      </p:sp>
    </p:spTree>
    <p:extLst>
      <p:ext uri="{BB962C8B-B14F-4D97-AF65-F5344CB8AC3E}">
        <p14:creationId xmlns="" xmlns:p14="http://schemas.microsoft.com/office/powerpoint/2010/main" val="330312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</p:spTree>
    <p:extLst>
      <p:ext uri="{BB962C8B-B14F-4D97-AF65-F5344CB8AC3E}">
        <p14:creationId xmlns="" xmlns:p14="http://schemas.microsoft.com/office/powerpoint/2010/main" val="312367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sistemas operativos, puedes obtener un acceso gratuito llamado “community edition” pero no obtienes todo lo que te ofrece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Amazon Web Services, puedes obtener una cuenta de 1 año gratuita pero no obtienes todo lo que te ofrece el servicio.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94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</a:t>
            </a:r>
          </a:p>
          <a:p>
            <a:r>
              <a:rPr lang="es-ES" dirty="0"/>
              <a:t>Fuentes de información</a:t>
            </a:r>
          </a:p>
          <a:p>
            <a:r>
              <a:rPr lang="es-ES" dirty="0"/>
              <a:t>Cursos no gratuitos</a:t>
            </a:r>
          </a:p>
          <a:p>
            <a:r>
              <a:rPr lang="es-ES" dirty="0"/>
              <a:t>Cursos gratuitos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Recursos de implementación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="" xmlns:p14="http://schemas.microsoft.com/office/powerpoint/2010/main" val="10377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Recursos no gratuitos: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/>
              <a:t>Para los sistemas operativos: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Enterprise </a:t>
            </a:r>
            <a:r>
              <a:rPr lang="es-ES" b="1" dirty="0" err="1"/>
              <a:t>Edition</a:t>
            </a:r>
            <a:r>
              <a:rPr lang="es-ES" b="1" dirty="0"/>
              <a:t> Basic: 750$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Enterprise </a:t>
            </a:r>
            <a:r>
              <a:rPr lang="es-ES" b="1" dirty="0" err="1"/>
              <a:t>Edition</a:t>
            </a:r>
            <a:r>
              <a:rPr lang="es-ES" b="1" dirty="0"/>
              <a:t> Standard: 1500$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Enterprise </a:t>
            </a:r>
            <a:r>
              <a:rPr lang="es-ES" b="1" dirty="0" err="1"/>
              <a:t>Edition</a:t>
            </a:r>
            <a:r>
              <a:rPr lang="es-ES" b="1" dirty="0"/>
              <a:t> </a:t>
            </a:r>
            <a:r>
              <a:rPr lang="es-ES" b="1" dirty="0" err="1"/>
              <a:t>Advanced</a:t>
            </a:r>
            <a:r>
              <a:rPr lang="es-ES" b="1" dirty="0"/>
              <a:t>: 2000$ al año.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/>
              <a:t>Para Amazon Web </a:t>
            </a:r>
            <a:r>
              <a:rPr lang="es-ES" dirty="0" err="1"/>
              <a:t>Services</a:t>
            </a:r>
            <a:r>
              <a:rPr lang="es-ES" dirty="0"/>
              <a:t> necesitas tener una cuenta </a:t>
            </a:r>
            <a:r>
              <a:rPr lang="es-ES" dirty="0" err="1"/>
              <a:t>premium</a:t>
            </a:r>
            <a:r>
              <a:rPr lang="es-ES" dirty="0"/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/>
              <a:t>Para </a:t>
            </a:r>
            <a:r>
              <a:rPr lang="es-ES" dirty="0" err="1"/>
              <a:t>Azure</a:t>
            </a:r>
            <a:r>
              <a:rPr lang="es-ES" dirty="0"/>
              <a:t> necesitas tener una cuenta con derechos de administrador.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8776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 dirty="0"/>
              <a:t>Recursos gratuitos: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Tan solo requiere del sistema operativo Linux. No necesitas ningún pago para utilizar esta tecnología.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5506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1700"/>
              <a:t>Recursos no gratuitos:</a:t>
            </a:r>
          </a:p>
          <a:p>
            <a:pPr>
              <a:lnSpc>
                <a:spcPct val="90000"/>
              </a:lnSpc>
            </a:pPr>
            <a:endParaRPr lang="es-ES" sz="170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Existen varias tarifas, todas ellas ofrecen algo adicional a lo que ofrece esta tecnología: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Para aumentar la RAM tienes 4 opciones, de 3GB a 6GB, las cuales van de 4£ a 10£ al mes, respectivamente.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Para aumentar el almacenamiento tienes 4 opciones que son: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150GB por 17.50£ al año.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De 512GB, 1T y 2T por 3£, 6£ y 9£, respectivamente.</a:t>
            </a:r>
          </a:p>
          <a:p>
            <a:pPr>
              <a:lnSpc>
                <a:spcPct val="90000"/>
              </a:lnSpc>
            </a:pPr>
            <a:endParaRPr lang="es-ES" sz="1700"/>
          </a:p>
        </p:txBody>
      </p:sp>
    </p:spTree>
    <p:extLst>
      <p:ext uri="{BB962C8B-B14F-4D97-AF65-F5344CB8AC3E}">
        <p14:creationId xmlns="" xmlns:p14="http://schemas.microsoft.com/office/powerpoint/2010/main" val="165491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="" xmlns:p14="http://schemas.microsoft.com/office/powerpoint/2010/main" val="261625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903479" y="1981561"/>
            <a:ext cx="6999645" cy="335406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Los contenedores de aplicaciones software aportan grandes ventajas tanto de rendimiento como económicas y por eso cada vez más compañías optan por implementar esta tecnología. Pese a que no se encuentran ayudas económicas específicas para aprender estas tecnologías, existen multitud de fuentes de información, tanto gratuitas como de pago, que permiten aprender y actualizar los conocimientos de estas tecnologías a lo largo de la vida.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23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PLANIFICACIÓN Y ENTREGA</a:t>
            </a:r>
            <a:endParaRPr lang="es-ES" sz="32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 smtClean="0"/>
              <a:t>Planificación</a:t>
            </a:r>
            <a:endParaRPr lang="es-ES" b="1" u="sng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 smtClean="0"/>
              <a:t>Entrega</a:t>
            </a:r>
            <a:endParaRPr lang="es-ES" b="1" u="sng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2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</p:spTree>
    <p:extLst>
      <p:ext uri="{BB962C8B-B14F-4D97-AF65-F5344CB8AC3E}">
        <p14:creationId xmlns="" xmlns:p14="http://schemas.microsoft.com/office/powerpoint/2010/main" val="224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903479" y="1981561"/>
            <a:ext cx="6999645" cy="335406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Tecnología de virtualización a nivel de sistema operativo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Arquitectura SOA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Servidores Privados Virtuales (VPS)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205" y="1741897"/>
            <a:ext cx="2619962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893" y="2756135"/>
            <a:ext cx="26195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176100" y="4850921"/>
            <a:ext cx="5122652" cy="514709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20506" y="480491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Máquinas </a:t>
            </a:r>
            <a:r>
              <a:rPr lang="es-ES" dirty="0" smtClean="0"/>
              <a:t>virtuales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5440383" y="480204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Contenedores</a:t>
            </a:r>
            <a:endParaRPr lang="es-ES" dirty="0" smtClean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7924042" y="1653757"/>
            <a:ext cx="3945894" cy="335406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Instalación más sencilla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Independiente de la plataforma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Aplicaciones aisladas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Mayor escalabilidad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Optimización de recursos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1404" y="1820177"/>
            <a:ext cx="3517896" cy="31397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7358" y="2883055"/>
            <a:ext cx="4561706" cy="11518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</a:t>
            </a:r>
          </a:p>
        </p:txBody>
      </p:sp>
    </p:spTree>
    <p:extLst>
      <p:ext uri="{BB962C8B-B14F-4D97-AF65-F5344CB8AC3E}">
        <p14:creationId xmlns="" xmlns:p14="http://schemas.microsoft.com/office/powerpoint/2010/main" val="34781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529</Words>
  <Application>Microsoft Office PowerPoint</Application>
  <PresentationFormat>Personalizado</PresentationFormat>
  <Paragraphs>163</Paragraphs>
  <Slides>24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</vt:lpstr>
      <vt:lpstr>DESCRIPCIÓN</vt:lpstr>
      <vt:lpstr>DESCRIPCIÓN</vt:lpstr>
      <vt:lpstr>DESCRIPCIÓN</vt:lpstr>
      <vt:lpstr>DESCRIPCIÓN</vt:lpstr>
      <vt:lpstr>FUENTES DE INFORMACIÓN</vt:lpstr>
      <vt:lpstr>CURSOS NO GRATUITOS</vt:lpstr>
      <vt:lpstr>Diapositiva 11</vt:lpstr>
      <vt:lpstr>Diapositiva 12</vt:lpstr>
      <vt:lpstr>CURSOS GRATUITOS</vt:lpstr>
      <vt:lpstr>Diapositiva 14</vt:lpstr>
      <vt:lpstr>Diapositiva 15</vt:lpstr>
      <vt:lpstr>AYUDAS</vt:lpstr>
      <vt:lpstr>AYUDAS</vt:lpstr>
      <vt:lpstr>RECURSOS</vt:lpstr>
      <vt:lpstr>RECURSOS GRATUITOS DOCKER</vt:lpstr>
      <vt:lpstr>RECURSOS NO GRATUITOS DOCKER</vt:lpstr>
      <vt:lpstr>RECURSOS GRATUITOS OPENVZ</vt:lpstr>
      <vt:lpstr>RECURSOS NO GRATUITOS OPENVZ</vt:lpstr>
      <vt:lpstr>CONCLUSIÓN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Diego</cp:lastModifiedBy>
  <cp:revision>44</cp:revision>
  <dcterms:created xsi:type="dcterms:W3CDTF">2017-03-19T08:55:25Z</dcterms:created>
  <dcterms:modified xsi:type="dcterms:W3CDTF">2017-03-20T20:56:39Z</dcterms:modified>
</cp:coreProperties>
</file>