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9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59" r:id="rId10"/>
    <p:sldId id="294" r:id="rId11"/>
    <p:sldId id="291" r:id="rId12"/>
    <p:sldId id="295" r:id="rId13"/>
    <p:sldId id="292" r:id="rId14"/>
    <p:sldId id="296" r:id="rId15"/>
    <p:sldId id="297" r:id="rId16"/>
    <p:sldId id="298" r:id="rId17"/>
    <p:sldId id="293" r:id="rId18"/>
    <p:sldId id="299" r:id="rId19"/>
    <p:sldId id="300" r:id="rId20"/>
    <p:sldId id="290" r:id="rId21"/>
    <p:sldId id="258" r:id="rId22"/>
    <p:sldId id="262" r:id="rId23"/>
    <p:sldId id="263" r:id="rId24"/>
    <p:sldId id="264" r:id="rId25"/>
    <p:sldId id="265" r:id="rId26"/>
    <p:sldId id="267" r:id="rId27"/>
    <p:sldId id="272" r:id="rId28"/>
    <p:sldId id="273" r:id="rId29"/>
    <p:sldId id="287" r:id="rId30"/>
    <p:sldId id="288" r:id="rId31"/>
    <p:sldId id="289" r:id="rId32"/>
    <p:sldId id="274" r:id="rId33"/>
    <p:sldId id="275" r:id="rId34"/>
    <p:sldId id="278" r:id="rId35"/>
    <p:sldId id="279" r:id="rId36"/>
    <p:sldId id="280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22/03/2017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 smtClean="0"/>
              <a:t>Pantín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Diego Cárdenas Cuadrado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(Artículo web)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03632" y="2967335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2925" y="1789254"/>
            <a:ext cx="8731798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1013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(Wikipedia)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453" y="1904999"/>
            <a:ext cx="8630312" cy="479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526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Fuentes sobre Virtualización a nivel de sistema operativo (Artículo PDF)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2828" y="2016146"/>
            <a:ext cx="4074093" cy="4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90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</a:t>
            </a:r>
            <a:r>
              <a:rPr lang="es-ES" sz="4000" dirty="0" err="1"/>
              <a:t>MuyLinux</a:t>
            </a:r>
            <a:r>
              <a:rPr lang="es-ES" sz="4000" dirty="0"/>
              <a:t>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5302" y="1444849"/>
            <a:ext cx="8286932" cy="500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9073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Fuentes sobre </a:t>
            </a:r>
            <a:r>
              <a:rPr lang="es-ES" sz="3200" dirty="0" err="1"/>
              <a:t>Docker</a:t>
            </a:r>
            <a:r>
              <a:rPr lang="es-ES" sz="3200" dirty="0"/>
              <a:t> (Arquitectura Java)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778" y="1470095"/>
            <a:ext cx="8189980" cy="498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6352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(Babel)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9458" y="1573509"/>
            <a:ext cx="8518620" cy="4780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2788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Docker</a:t>
            </a:r>
            <a:r>
              <a:rPr lang="es-ES" sz="4000" dirty="0"/>
              <a:t> (Wikipedia)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4860" y="1331090"/>
            <a:ext cx="8463054" cy="535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6639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Fuentes sobre </a:t>
            </a:r>
            <a:r>
              <a:rPr lang="es-ES" sz="2800" dirty="0" err="1"/>
              <a:t>OpenVZ</a:t>
            </a:r>
            <a:r>
              <a:rPr lang="es-ES" sz="2800" dirty="0"/>
              <a:t> (Jonathan Echeverría)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8789" y="1379539"/>
            <a:ext cx="8159957" cy="528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1053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Fuentes sobre </a:t>
            </a:r>
            <a:r>
              <a:rPr lang="es-ES" sz="4000" dirty="0" err="1"/>
              <a:t>OpenVZ</a:t>
            </a:r>
            <a:r>
              <a:rPr lang="es-ES" sz="4000" dirty="0"/>
              <a:t> (Wikipedia)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6387" y="1426601"/>
            <a:ext cx="7224762" cy="51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6637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Fuentes sobre </a:t>
            </a:r>
            <a:r>
              <a:rPr lang="es-ES" sz="2800" dirty="0" err="1"/>
              <a:t>OpenVZ</a:t>
            </a:r>
            <a:r>
              <a:rPr lang="es-ES" sz="2800" dirty="0"/>
              <a:t> (</a:t>
            </a:r>
            <a:r>
              <a:rPr lang="es-ES" sz="2800" dirty="0" err="1"/>
              <a:t>OchoBitsHaceUnByte</a:t>
            </a:r>
            <a:r>
              <a:rPr lang="es-ES" sz="2800" dirty="0"/>
              <a:t>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518" y="1368202"/>
            <a:ext cx="5962813" cy="536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537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Fuentes de información</a:t>
            </a:r>
          </a:p>
          <a:p>
            <a:r>
              <a:rPr lang="es-ES" dirty="0"/>
              <a:t>Cursos no gratuitos</a:t>
            </a:r>
          </a:p>
          <a:p>
            <a:r>
              <a:rPr lang="es-ES" dirty="0"/>
              <a:t>Cursos gratuitos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Recursos de implementación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xmlns="" val="299924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2924" y="225760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Docker</a:t>
            </a:r>
            <a:r>
              <a:rPr lang="es-ES" sz="1600" dirty="0">
                <a:solidFill>
                  <a:schemeClr val="tx1"/>
                </a:solidFill>
              </a:rPr>
              <a:t> y </a:t>
            </a:r>
            <a:r>
              <a:rPr lang="es-ES" sz="1600" dirty="0" err="1">
                <a:solidFill>
                  <a:schemeClr val="tx1"/>
                </a:solidFill>
              </a:rPr>
              <a:t>Kubernetes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1500$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5937" y="2272960"/>
            <a:ext cx="4338674" cy="335406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4 horas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Certificación oficial Red </a:t>
            </a:r>
            <a:r>
              <a:rPr lang="es-ES" dirty="0" err="1">
                <a:solidFill>
                  <a:schemeClr val="tx1"/>
                </a:solidFill>
              </a:rPr>
              <a:t>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Container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Certification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49€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Online</a:t>
            </a:r>
          </a:p>
          <a:p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Resultado de imagen de RED H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121" y="4345857"/>
            <a:ext cx="1813505" cy="18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JMG Virtual Consul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9346" y="4514575"/>
            <a:ext cx="2455265" cy="140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544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la junta de Andalucía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525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465098"/>
            <a:ext cx="3992732" cy="576262"/>
          </a:xfrm>
        </p:spPr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89212" y="2170019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Virtualización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r>
              <a:rPr lang="es-ES" sz="1600" dirty="0">
                <a:solidFill>
                  <a:schemeClr val="tx1"/>
                </a:solidFill>
              </a:rPr>
              <a:t>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06630" y="1422357"/>
            <a:ext cx="3999001" cy="576262"/>
          </a:xfrm>
        </p:spPr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010434" y="2041360"/>
            <a:ext cx="4338674" cy="3354060"/>
          </a:xfrm>
        </p:spPr>
        <p:txBody>
          <a:bodyPr>
            <a:normAutofit/>
          </a:bodyPr>
          <a:lstStyle/>
          <a:p>
            <a:r>
              <a:rPr lang="es-ES" sz="1600" dirty="0"/>
              <a:t>Especialistas en sistemas LINUX</a:t>
            </a:r>
          </a:p>
          <a:p>
            <a:endParaRPr lang="es-ES" sz="1600" dirty="0"/>
          </a:p>
          <a:p>
            <a:r>
              <a:rPr lang="es-ES" sz="1600" dirty="0"/>
              <a:t>Presencial</a:t>
            </a:r>
          </a:p>
          <a:p>
            <a:endParaRPr lang="es-ES" sz="1600" dirty="0"/>
          </a:p>
          <a:p>
            <a:r>
              <a:rPr lang="es-ES" sz="1600" dirty="0"/>
              <a:t>Gijón, Oviedo y Avilés</a:t>
            </a:r>
          </a:p>
          <a:p>
            <a:endParaRPr lang="es-ES" sz="1600" dirty="0"/>
          </a:p>
          <a:p>
            <a:r>
              <a:rPr lang="es-ES" sz="1600" dirty="0"/>
              <a:t>700 horas</a:t>
            </a:r>
          </a:p>
          <a:p>
            <a:endParaRPr lang="es-ES" sz="1600" dirty="0"/>
          </a:p>
          <a:p>
            <a:r>
              <a:rPr lang="es-ES" sz="1600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open v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OpenWebina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235" y="4905486"/>
            <a:ext cx="1494504" cy="149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EMAGI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2099" y="5524079"/>
            <a:ext cx="2231450" cy="83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327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64292" y="1491791"/>
            <a:ext cx="3992732" cy="576262"/>
          </a:xfrm>
        </p:spPr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9553" y="215804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 través de videos 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Uso principal de </a:t>
            </a:r>
            <a:r>
              <a:rPr lang="es-ES" sz="1600" dirty="0" err="1">
                <a:solidFill>
                  <a:schemeClr val="tx1"/>
                </a:solidFill>
              </a:rPr>
              <a:t>Docker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Curvso</a:t>
            </a:r>
            <a:r>
              <a:rPr lang="es-ES" sz="1600" dirty="0">
                <a:solidFill>
                  <a:schemeClr val="tx1"/>
                </a:solidFill>
              </a:rPr>
              <a:t>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82266" y="1491508"/>
            <a:ext cx="3999001" cy="576262"/>
          </a:xfrm>
        </p:spPr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1078" y="2158046"/>
            <a:ext cx="4338674" cy="3354060"/>
          </a:xfrm>
        </p:spPr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ExaByteInformat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168" y="5383185"/>
            <a:ext cx="2471334" cy="7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latz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7992" y="5212510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813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Gratuito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98315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7" y="2367155"/>
            <a:ext cx="4338674" cy="3354060"/>
          </a:xfrm>
        </p:spPr>
        <p:txBody>
          <a:bodyPr>
            <a:normAutofit/>
          </a:bodyPr>
          <a:lstStyle/>
          <a:p>
            <a:r>
              <a:rPr lang="es-ES" sz="1400" dirty="0"/>
              <a:t>Decenas de cursos guiados</a:t>
            </a:r>
          </a:p>
          <a:p>
            <a:endParaRPr lang="es-ES" sz="1400" dirty="0"/>
          </a:p>
          <a:p>
            <a:r>
              <a:rPr lang="es-ES" sz="1400" dirty="0"/>
              <a:t>Online</a:t>
            </a:r>
          </a:p>
          <a:p>
            <a:endParaRPr lang="es-ES" sz="1400" dirty="0"/>
          </a:p>
          <a:p>
            <a:r>
              <a:rPr lang="es-ES" sz="1400" dirty="0"/>
              <a:t>Comunidad de desarrolladores</a:t>
            </a:r>
          </a:p>
          <a:p>
            <a:endParaRPr lang="es-ES" sz="1400" dirty="0"/>
          </a:p>
          <a:p>
            <a:r>
              <a:rPr lang="es-ES" sz="1400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Platz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2534" y="4972592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youtub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16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98516" y="1779639"/>
            <a:ext cx="3992732" cy="576262"/>
          </a:xfrm>
        </p:spPr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989642" y="2625682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Virtualización en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79639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5725" y="2480786"/>
            <a:ext cx="4338674" cy="3354060"/>
          </a:xfrm>
        </p:spPr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8516" y="5204168"/>
            <a:ext cx="3150795" cy="695630"/>
          </a:xfrm>
          <a:prstGeom prst="rect">
            <a:avLst/>
          </a:prstGeom>
        </p:spPr>
      </p:pic>
      <p:pic>
        <p:nvPicPr>
          <p:cNvPr id="1026" name="Picture 2" descr="Resultado de imagen de youtub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385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xmlns="" val="20816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838942" cy="1280890"/>
          </a:xfrm>
        </p:spPr>
        <p:txBody>
          <a:bodyPr>
            <a:normAutofit/>
          </a:bodyPr>
          <a:lstStyle/>
          <a:p>
            <a:r>
              <a:rPr lang="es-ES" sz="3200" dirty="0"/>
              <a:t>AYUDAS (ERASMUS + COMISIÓN EUROPEA)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35134" y="1885425"/>
            <a:ext cx="8915400" cy="745068"/>
          </a:xfrm>
        </p:spPr>
        <p:txBody>
          <a:bodyPr>
            <a:normAutofit fontScale="85000" lnSpcReduction="10000"/>
          </a:bodyPr>
          <a:lstStyle/>
          <a:p>
            <a:r>
              <a:rPr lang="es-ES" sz="1900" b="1" i="1" u="sng" dirty="0" err="1"/>
              <a:t>Adult</a:t>
            </a:r>
            <a:r>
              <a:rPr lang="es-ES" sz="1900" b="1" i="1" u="sng" dirty="0"/>
              <a:t> </a:t>
            </a:r>
            <a:r>
              <a:rPr lang="es-ES" sz="1900" b="1" i="1" u="sng" dirty="0" err="1"/>
              <a:t>learning</a:t>
            </a:r>
            <a:r>
              <a:rPr lang="es-ES" sz="1900" b="1" i="1" u="sng" dirty="0"/>
              <a:t> </a:t>
            </a:r>
            <a:r>
              <a:rPr lang="es-ES" sz="1900" b="1" i="1" u="sng" dirty="0" err="1"/>
              <a:t>program</a:t>
            </a:r>
            <a:endParaRPr lang="es-ES" sz="1900" b="1" dirty="0"/>
          </a:p>
          <a:p>
            <a:pPr marL="0" indent="0">
              <a:buNone/>
            </a:pPr>
            <a:r>
              <a:rPr lang="es-ES" sz="1900" dirty="0"/>
              <a:t>No orientado únicamente a estudiantes (unión de 7 programas).Dos tipos de ayudas: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592925" y="2784377"/>
            <a:ext cx="3756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ORGANIZACIONES</a:t>
            </a:r>
          </a:p>
          <a:p>
            <a:r>
              <a:rPr lang="es-ES" dirty="0"/>
              <a:t>Ofrece oportunidades a un amplio abanico de organizaciones, como universidades, centros de educación y formación, grupos de reflexión, centros de investigación y empresas privadas.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69161" y="2922877"/>
            <a:ext cx="3549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PARTICULARES</a:t>
            </a:r>
          </a:p>
          <a:p>
            <a:r>
              <a:rPr lang="es-ES" dirty="0"/>
              <a:t>Ofrece a personas de todas las edades la posibilidad de desarrollar y compartir conocimientos y experiencias en instituciones y organizaciones de distintos países.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89660" y="396908"/>
            <a:ext cx="1960874" cy="119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0312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512" y="354176"/>
            <a:ext cx="10515600" cy="1325563"/>
          </a:xfrm>
        </p:spPr>
        <p:txBody>
          <a:bodyPr/>
          <a:lstStyle/>
          <a:p>
            <a:r>
              <a:rPr lang="es-ES" dirty="0"/>
              <a:t>Erasmus + (Comisión Europea)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32567" y="1250477"/>
            <a:ext cx="7715492" cy="1123315"/>
          </a:xfrm>
        </p:spPr>
        <p:txBody>
          <a:bodyPr>
            <a:noAutofit/>
          </a:bodyPr>
          <a:lstStyle/>
          <a:p>
            <a:r>
              <a:rPr lang="es-ES" i="1" u="sng" dirty="0"/>
              <a:t>Erasmus </a:t>
            </a:r>
            <a:r>
              <a:rPr lang="es-ES" i="1" u="sng" dirty="0" err="1"/>
              <a:t>Mundus</a:t>
            </a:r>
            <a:r>
              <a:rPr lang="es-ES" i="1" u="sng" dirty="0"/>
              <a:t> </a:t>
            </a:r>
            <a:r>
              <a:rPr lang="es-ES" i="1" u="sng" dirty="0" err="1"/>
              <a:t>Joint</a:t>
            </a:r>
            <a:r>
              <a:rPr lang="es-ES" i="1" u="sng" dirty="0"/>
              <a:t> Master </a:t>
            </a:r>
            <a:r>
              <a:rPr lang="es-ES" i="1" u="sng" dirty="0" err="1"/>
              <a:t>Degrees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Los másteres conjuntos Erasmus </a:t>
            </a:r>
            <a:r>
              <a:rPr lang="es-ES" dirty="0" err="1"/>
              <a:t>Mundus</a:t>
            </a:r>
            <a:r>
              <a:rPr lang="es-ES" dirty="0"/>
              <a:t> (MCEM) ofrecen la posibilidad de recibir una beca completa para un programa internacional de estudios de máster.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32567" y="2840831"/>
            <a:ext cx="3480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</a:t>
            </a:r>
          </a:p>
          <a:p>
            <a:r>
              <a:rPr lang="es-ES" sz="2400" dirty="0"/>
              <a:t>-Primer ciclo de educación superior o demostrar  un nivel equivalente de educación.</a:t>
            </a:r>
          </a:p>
          <a:p>
            <a:r>
              <a:rPr lang="es-ES" sz="2400" dirty="0"/>
              <a:t>-Si ya has tenido una beca para un MCEM no puedes optar a otra.</a:t>
            </a:r>
          </a:p>
          <a:p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97165" y="2840831"/>
            <a:ext cx="2943827" cy="19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Ayudas</a:t>
            </a:r>
          </a:p>
          <a:p>
            <a:r>
              <a:rPr lang="es-ES" sz="2400" dirty="0"/>
              <a:t>-Gastos de viaje, instalación, estancia y costes de participación.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7165" y="5212816"/>
            <a:ext cx="2389208" cy="126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648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4180" y="640081"/>
            <a:ext cx="3465775" cy="527114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s-ES" i="1" u="sng"/>
              <a:t>Master loans</a:t>
            </a:r>
            <a:endParaRPr lang="es-ES"/>
          </a:p>
          <a:p>
            <a:pPr marL="0" indent="0">
              <a:buNone/>
            </a:pPr>
            <a:r>
              <a:rPr lang="es-ES"/>
              <a:t>Los préstamos para máster Erasmus+ son préstamos garantizados por la UE con condiciones favorables de devolución que pueden contribuir a los gastos de un curso de máster en un país del programa Erasmus+.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3100"/>
              <a:t>Erasmus + (Comisión Europea)</a:t>
            </a:r>
            <a:r>
              <a:rPr lang="es-E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3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96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1916" y="1626677"/>
            <a:ext cx="5451627" cy="3284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de posgrado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000000"/>
                </a:solidFill>
              </a:rPr>
              <a:t>Nacen con el objeto de identificar y seleccionar a los jóvenes profesionales con mayor potencial de futuro, fundamentalmente a emprendedores y emprendedores sociales, y proporcionarles los recursos necesarios para que cursen programas de postgrado en las más prestigiosas universidades y escuelas de negocio del mundo.</a:t>
            </a:r>
          </a:p>
          <a:p>
            <a:endParaRPr lang="es-E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94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xmlns="" val="312367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sistemas operativos, puedes obtener un acceso gratuito llamado “community edition” pero no obtienes todo lo que te ofrece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Amazon Web Services, puedes obtener una cuenta de 1 año gratuita pero no obtienes todo lo que te ofrece el servicio.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44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Recursos no gratuitos: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los sistemas operativos: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Basic: 750$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Standard: 1500$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Advanced: 2000$ al año.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Amazon Web Services necesitas tener una cuenta premium.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Azure necesitas tener una cuenta con derechos de administrador.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8776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Tan solo requiere del sistema operativo Linux. No necesitas ningún pago para utilizar esta tecnología.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55065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Recursos no gratuitos:</a:t>
            </a:r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Existen varias tarifas, todas ellas ofrecen algo adicional a lo que ofrece esta tecnología: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Para aumentar la RAM tienes 4 opciones, de 3GB a 6GB, las cuales van de 4£ a 10£ al mes, respectivamente.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Para aumentar el almacenamiento tienes 4 opciones que son: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150GB por 17.50£ al año.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De 512GB, 1T y 2T por 3£, 6£ y 9£, respectivamente.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xmlns="" val="165491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xmlns="" val="26162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Planificación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Entrega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2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1518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427006" y="1981561"/>
            <a:ext cx="8887626" cy="335406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sistema </a:t>
            </a:r>
            <a:r>
              <a:rPr lang="es-ES" dirty="0" smtClean="0">
                <a:solidFill>
                  <a:schemeClr val="tx1"/>
                </a:solidFill>
              </a:rPr>
              <a:t>operativo para Linux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Permite crear múltiples instancias de sistemas operativos aislados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Contenedores, Servidores </a:t>
            </a:r>
            <a:r>
              <a:rPr lang="es-ES" dirty="0">
                <a:solidFill>
                  <a:schemeClr val="tx1"/>
                </a:solidFill>
              </a:rPr>
              <a:t>Privados Virtuales (VPS</a:t>
            </a:r>
            <a:r>
              <a:rPr lang="es-ES" dirty="0" smtClean="0">
                <a:solidFill>
                  <a:schemeClr val="tx1"/>
                </a:solidFill>
              </a:rPr>
              <a:t>) o Entornos Virtuales (EV)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 la forma más eficiente de virtualización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273" y="1741897"/>
            <a:ext cx="2619962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961" y="2756135"/>
            <a:ext cx="26195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176100" y="4850921"/>
            <a:ext cx="5122652" cy="514709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961574" y="480491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Máquinas virtuales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81451" y="480204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7648482" y="1653757"/>
            <a:ext cx="4230168" cy="3354060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Instalación más </a:t>
            </a:r>
            <a:r>
              <a:rPr lang="es-ES" dirty="0" smtClean="0">
                <a:solidFill>
                  <a:schemeClr val="tx1"/>
                </a:solidFill>
              </a:rPr>
              <a:t>rápida y sencilla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Menor consumo de recursos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Independientes </a:t>
            </a:r>
            <a:r>
              <a:rPr lang="es-ES" dirty="0">
                <a:solidFill>
                  <a:schemeClr val="tx1"/>
                </a:solidFill>
              </a:rPr>
              <a:t>de la plataforma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Aplicaciones aisladas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Migración en tiempo de ejecución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277611" y="1393817"/>
            <a:ext cx="3267904" cy="29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224461" y="2763437"/>
            <a:ext cx="3783232" cy="9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/>
          <p:cNvSpPr>
            <a:spLocks noGrp="1"/>
          </p:cNvSpPr>
          <p:nvPr>
            <p:ph sz="half" idx="2"/>
          </p:nvPr>
        </p:nvSpPr>
        <p:spPr>
          <a:xfrm>
            <a:off x="2734654" y="1494450"/>
            <a:ext cx="3230310" cy="411261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Implementaciones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776556" y="4238709"/>
            <a:ext cx="4555164" cy="1726251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400" dirty="0" smtClean="0"/>
              <a:t>P</a:t>
            </a:r>
            <a:r>
              <a:rPr lang="es-ES" sz="1400" dirty="0" smtClean="0"/>
              <a:t>lataforma </a:t>
            </a:r>
            <a:r>
              <a:rPr lang="es-ES" sz="1400" dirty="0" smtClean="0"/>
              <a:t>de implementación más </a:t>
            </a:r>
            <a:r>
              <a:rPr lang="es-ES" sz="1400" dirty="0" smtClean="0"/>
              <a:t>utilizada gracias a distintas funciones </a:t>
            </a:r>
            <a:r>
              <a:rPr lang="es-ES" sz="1400" dirty="0" smtClean="0"/>
              <a:t>que facilitan el uso de </a:t>
            </a:r>
            <a:r>
              <a:rPr lang="es-ES" sz="1400" dirty="0" smtClean="0"/>
              <a:t>contenedores.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400" dirty="0" err="1" smtClean="0"/>
              <a:t>Docker</a:t>
            </a:r>
            <a:r>
              <a:rPr lang="es-ES" sz="1400" dirty="0" smtClean="0"/>
              <a:t> Hub: </a:t>
            </a:r>
            <a:r>
              <a:rPr lang="es-ES" sz="1400" dirty="0" smtClean="0"/>
              <a:t>repositorio donde los usuarios de </a:t>
            </a:r>
            <a:r>
              <a:rPr lang="es-ES" sz="1400" dirty="0" err="1" smtClean="0"/>
              <a:t>Docker</a:t>
            </a:r>
            <a:r>
              <a:rPr lang="es-ES" sz="1400" dirty="0" smtClean="0"/>
              <a:t> pueden compartir los contenedores que han creado con otros </a:t>
            </a:r>
            <a:r>
              <a:rPr lang="es-ES" sz="1400" dirty="0" smtClean="0"/>
              <a:t>usuarios.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xmlns="" val="38074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4781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852</Words>
  <Application>Microsoft Office PowerPoint</Application>
  <PresentationFormat>Personalizado</PresentationFormat>
  <Paragraphs>196</Paragraphs>
  <Slides>37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</vt:lpstr>
      <vt:lpstr>DESCRIPCIÓN</vt:lpstr>
      <vt:lpstr>DESCRIPCIÓN</vt:lpstr>
      <vt:lpstr>DESCRIPCIÓN</vt:lpstr>
      <vt:lpstr>FUENTES DE INFORMACIÓN</vt:lpstr>
      <vt:lpstr>Fuentes sobre Virtualización a nivel de sistema operativo (Artículo web)</vt:lpstr>
      <vt:lpstr>Fuentes sobre Virtualización a nivel de sistema operativo (Wikipedia)</vt:lpstr>
      <vt:lpstr>Fuentes sobre Virtualización a nivel de sistema operativo (Artículo PDF)</vt:lpstr>
      <vt:lpstr>Fuentes sobre Docker (MuyLinux)</vt:lpstr>
      <vt:lpstr>Fuentes sobre Docker (Arquitectura Java)</vt:lpstr>
      <vt:lpstr>Fuentes sobre Docker (Babel)</vt:lpstr>
      <vt:lpstr>Fuentes sobre Docker (Wikipedia)</vt:lpstr>
      <vt:lpstr>Fuentes sobre OpenVZ (Jonathan Echeverría)</vt:lpstr>
      <vt:lpstr>Fuentes sobre OpenVZ (Wikipedia)</vt:lpstr>
      <vt:lpstr>Fuentes sobre OpenVZ (OchoBitsHaceUnByte)</vt:lpstr>
      <vt:lpstr>CURSOS</vt:lpstr>
      <vt:lpstr>CURSOS NO GRATUITOS</vt:lpstr>
      <vt:lpstr>Diapositiva 22</vt:lpstr>
      <vt:lpstr>Diapositiva 23</vt:lpstr>
      <vt:lpstr>CURSOS GRATUITOS</vt:lpstr>
      <vt:lpstr>Diapositiva 25</vt:lpstr>
      <vt:lpstr>Diapositiva 26</vt:lpstr>
      <vt:lpstr>AYUDAS</vt:lpstr>
      <vt:lpstr>AYUDAS (ERASMUS + COMISIÓN EUROPEA)</vt:lpstr>
      <vt:lpstr>Erasmus + (Comisión Europea) </vt:lpstr>
      <vt:lpstr>Erasmus + (Comisión Europea) </vt:lpstr>
      <vt:lpstr>Becas de posgrado</vt:lpstr>
      <vt:lpstr>RECURSOS</vt:lpstr>
      <vt:lpstr>RECURSOS GRATUITOS DOCKER</vt:lpstr>
      <vt:lpstr>RECURSOS NO GRATUITOS DOCKER</vt:lpstr>
      <vt:lpstr>RECURSOS GRATUITOS OPENVZ</vt:lpstr>
      <vt:lpstr>RECURSOS NO GRATUITOS OPENVZ</vt:lpstr>
      <vt:lpstr>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.</cp:lastModifiedBy>
  <cp:revision>61</cp:revision>
  <dcterms:created xsi:type="dcterms:W3CDTF">2017-03-19T08:55:25Z</dcterms:created>
  <dcterms:modified xsi:type="dcterms:W3CDTF">2017-03-22T11:27:30Z</dcterms:modified>
</cp:coreProperties>
</file>