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0" r:id="rId4"/>
    <p:sldId id="277" r:id="rId5"/>
    <p:sldId id="264" r:id="rId6"/>
    <p:sldId id="273" r:id="rId7"/>
    <p:sldId id="272" r:id="rId8"/>
    <p:sldId id="274" r:id="rId9"/>
    <p:sldId id="265" r:id="rId10"/>
    <p:sldId id="259" r:id="rId11"/>
    <p:sldId id="266" r:id="rId12"/>
    <p:sldId id="260" r:id="rId13"/>
    <p:sldId id="267" r:id="rId14"/>
    <p:sldId id="26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odriguez Castillo" initials="MRC" lastIdx="0" clrIdx="0">
    <p:extLst>
      <p:ext uri="{19B8F6BF-5375-455C-9EA6-DF929625EA0E}">
        <p15:presenceInfo xmlns:p15="http://schemas.microsoft.com/office/powerpoint/2012/main" userId="343f883110be23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2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0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73EF-3B96-4287-AE6B-978800299041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2B99-1043-4786-8C03-C5DE2D431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 </a:t>
            </a:r>
            <a:b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A: Generales.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0601" y="4707615"/>
            <a:ext cx="4748868" cy="184036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/>
              <a:t>A.3: </a:t>
            </a:r>
            <a:r>
              <a:rPr lang="es-ES" sz="2000" i="1" u="sng" dirty="0"/>
              <a:t>Rendimiento</a:t>
            </a:r>
            <a:endParaRPr lang="es-ES" sz="2000" u="sng" dirty="0"/>
          </a:p>
          <a:p>
            <a:r>
              <a:rPr lang="es-ES" sz="2000" i="1" dirty="0"/>
              <a:t>Nombre del criterio: Rendimiento</a:t>
            </a:r>
            <a:r>
              <a:rPr lang="es-ES" sz="2000" dirty="0"/>
              <a:t>.</a:t>
            </a:r>
          </a:p>
          <a:p>
            <a:r>
              <a:rPr lang="es-ES" sz="2000" i="1" dirty="0"/>
              <a:t>Descripción:</a:t>
            </a:r>
            <a:r>
              <a:rPr lang="es-ES" sz="2000" dirty="0"/>
              <a:t> Utilidad del producto.</a:t>
            </a:r>
          </a:p>
          <a:p>
            <a:r>
              <a:rPr lang="es-ES" sz="2000" i="1" dirty="0"/>
              <a:t>Tipo de valor:</a:t>
            </a:r>
            <a:r>
              <a:rPr lang="es-ES" sz="2000" dirty="0"/>
              <a:t> Texto libre.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604932" y="1978026"/>
            <a:ext cx="4748868" cy="219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i="1" dirty="0">
                <a:solidFill>
                  <a:schemeClr val="bg1"/>
                </a:solidFill>
              </a:rPr>
              <a:t>A.2: </a:t>
            </a:r>
            <a:r>
              <a:rPr lang="es-ES" sz="2400" i="1" u="sng" dirty="0">
                <a:solidFill>
                  <a:schemeClr val="bg1"/>
                </a:solidFill>
              </a:rPr>
              <a:t>Usabilidad.</a:t>
            </a:r>
            <a:endParaRPr lang="es-ES" sz="2400" u="sng" dirty="0">
              <a:solidFill>
                <a:schemeClr val="bg1"/>
              </a:solidFill>
            </a:endParaRPr>
          </a:p>
          <a:p>
            <a:r>
              <a:rPr lang="es-ES" sz="2400" i="1" dirty="0">
                <a:solidFill>
                  <a:schemeClr val="bg1"/>
                </a:solidFill>
              </a:rPr>
              <a:t>Nombre del criterio: </a:t>
            </a:r>
            <a:r>
              <a:rPr lang="es-ES" sz="2400" dirty="0">
                <a:solidFill>
                  <a:schemeClr val="bg1"/>
                </a:solidFill>
              </a:rPr>
              <a:t>Usabilidad.</a:t>
            </a:r>
          </a:p>
          <a:p>
            <a:r>
              <a:rPr lang="es-ES" sz="2400" i="1" dirty="0">
                <a:solidFill>
                  <a:schemeClr val="bg1"/>
                </a:solidFill>
              </a:rPr>
              <a:t>Descripción: Facilidad de uso de la herramienta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i="1" dirty="0">
                <a:solidFill>
                  <a:schemeClr val="bg1"/>
                </a:solidFill>
              </a:rPr>
              <a:t>Tipo de valor: </a:t>
            </a:r>
            <a:r>
              <a:rPr lang="es-ES" sz="2400" dirty="0">
                <a:solidFill>
                  <a:schemeClr val="bg1"/>
                </a:solidFill>
              </a:rPr>
              <a:t>Booleano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1" y="1978025"/>
            <a:ext cx="4748868" cy="219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</a:rPr>
              <a:t>A.1: </a:t>
            </a:r>
            <a:r>
              <a:rPr lang="es-ES" sz="2000" i="1" u="sng" dirty="0">
                <a:solidFill>
                  <a:schemeClr val="bg1"/>
                </a:solidFill>
              </a:rPr>
              <a:t>Soporte y documentación</a:t>
            </a:r>
            <a:endParaRPr lang="es-ES" sz="2000" u="sng" dirty="0">
              <a:solidFill>
                <a:schemeClr val="bg1"/>
              </a:solidFill>
            </a:endParaRPr>
          </a:p>
          <a:p>
            <a:r>
              <a:rPr lang="es-ES" sz="2000" i="1" dirty="0">
                <a:solidFill>
                  <a:schemeClr val="bg1"/>
                </a:solidFill>
              </a:rPr>
              <a:t>Nombre del criterio: Soporte y documentación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Descripción: </a:t>
            </a:r>
            <a:r>
              <a:rPr lang="es-ES" sz="2000" dirty="0">
                <a:solidFill>
                  <a:schemeClr val="bg1"/>
                </a:solidFill>
              </a:rPr>
              <a:t>Facilidad de un usuario para acceder a contenidos adicionales.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Tipo de valor: </a:t>
            </a:r>
            <a:r>
              <a:rPr lang="es-ES" sz="2000" dirty="0">
                <a:solidFill>
                  <a:schemeClr val="bg1"/>
                </a:solidFill>
              </a:rPr>
              <a:t>Texto libre.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96" y="4816190"/>
            <a:ext cx="2676940" cy="16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3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68096"/>
              </p:ext>
            </p:extLst>
          </p:nvPr>
        </p:nvGraphicFramePr>
        <p:xfrm>
          <a:off x="2451652" y="1690688"/>
          <a:ext cx="7288696" cy="4251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348">
                  <a:extLst>
                    <a:ext uri="{9D8B030D-6E8A-4147-A177-3AD203B41FA5}">
                      <a16:colId xmlns:a16="http://schemas.microsoft.com/office/drawing/2014/main" val="1450706154"/>
                    </a:ext>
                  </a:extLst>
                </a:gridCol>
                <a:gridCol w="3644348">
                  <a:extLst>
                    <a:ext uri="{9D8B030D-6E8A-4147-A177-3AD203B41FA5}">
                      <a16:colId xmlns:a16="http://schemas.microsoft.com/office/drawing/2014/main" val="1120633878"/>
                    </a:ext>
                  </a:extLst>
                </a:gridCol>
              </a:tblGrid>
              <a:tr h="404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16145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C.1: Costes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$750-2000$ (por año)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745843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7136440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Marzo de 2013.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94589"/>
                  </a:ext>
                </a:extLst>
              </a:tr>
              <a:tr h="6133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Facebook, Youtube, Google+, Github, Linkedin, Reddit, Slideshare).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176436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07076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Todos.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487585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Una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42901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F.3: Extensión IP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366759"/>
                  </a:ext>
                </a:extLst>
              </a:tr>
              <a:tr h="4042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F.4: Funcional.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24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OpenVZ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61214"/>
              </p:ext>
            </p:extLst>
          </p:nvPr>
        </p:nvGraphicFramePr>
        <p:xfrm>
          <a:off x="2641628" y="1822423"/>
          <a:ext cx="5449570" cy="332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756572991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val="1329628070"/>
                    </a:ext>
                  </a:extLst>
                </a:gridCol>
              </a:tblGrid>
              <a:tr h="330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067607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A.1: Soporte y documentación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Encontramos varios cursos de pago y tutoriales gratuitos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077158"/>
                  </a:ext>
                </a:extLst>
              </a:tr>
              <a:tr h="3300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576370"/>
                  </a:ext>
                </a:extLst>
              </a:tr>
              <a:tr h="486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OpenVZ ofrece un mejor rendimiento en comparación con soluciones similares.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721960"/>
                  </a:ext>
                </a:extLst>
              </a:tr>
              <a:tr h="9736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A.4: Resultados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4496462"/>
                  </a:ext>
                </a:extLst>
              </a:tr>
              <a:tr h="310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 Mar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550213"/>
                  </a:ext>
                </a:extLst>
              </a:tr>
              <a:tr h="405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05967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00253"/>
              </p:ext>
            </p:extLst>
          </p:nvPr>
        </p:nvGraphicFramePr>
        <p:xfrm>
          <a:off x="2641628" y="5145715"/>
          <a:ext cx="5449570" cy="44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4785">
                  <a:extLst>
                    <a:ext uri="{9D8B030D-6E8A-4147-A177-3AD203B41FA5}">
                      <a16:colId xmlns:a16="http://schemas.microsoft.com/office/drawing/2014/main" val="3073775397"/>
                    </a:ext>
                  </a:extLst>
                </a:gridCol>
                <a:gridCol w="2724785">
                  <a:extLst>
                    <a:ext uri="{9D8B030D-6E8A-4147-A177-3AD203B41FA5}">
                      <a16:colId xmlns:a16="http://schemas.microsoft.com/office/drawing/2014/main" val="1561188099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B.1: Usuario gratuito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Dispone de todas las herramientas con capacidad limitada.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149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OpenVZ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51112"/>
              </p:ext>
            </p:extLst>
          </p:nvPr>
        </p:nvGraphicFramePr>
        <p:xfrm>
          <a:off x="2132163" y="1685737"/>
          <a:ext cx="7927674" cy="452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3837">
                  <a:extLst>
                    <a:ext uri="{9D8B030D-6E8A-4147-A177-3AD203B41FA5}">
                      <a16:colId xmlns:a16="http://schemas.microsoft.com/office/drawing/2014/main" val="950323207"/>
                    </a:ext>
                  </a:extLst>
                </a:gridCol>
                <a:gridCol w="3963837">
                  <a:extLst>
                    <a:ext uri="{9D8B030D-6E8A-4147-A177-3AD203B41FA5}">
                      <a16:colId xmlns:a16="http://schemas.microsoft.com/office/drawing/2014/main" val="3064707758"/>
                    </a:ext>
                  </a:extLst>
                </a:gridCol>
              </a:tblGrid>
              <a:tr h="427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850855"/>
                  </a:ext>
                </a:extLst>
              </a:tr>
              <a:tr h="60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C.1: Costes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Proporcionan aumento de RAM y de almacenamiento.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269796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499711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E.2: Fecha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2005.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602230"/>
                  </a:ext>
                </a:extLst>
              </a:tr>
              <a:tr h="920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E.3: Redes Sociales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 (Twitter, Google+, Facebook, Youtube, Slideshare, Linkedin, Github, OpenHUB, Garmin Connect, Reddit, Instagram).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513715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920577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F.1: Número de kernels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424613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F.2: Capacidad.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 Operativo entero.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160359"/>
                  </a:ext>
                </a:extLst>
              </a:tr>
              <a:tr h="42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 F.3: Extensión IP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05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0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Comparación de las tecnologías.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76210"/>
              </p:ext>
            </p:extLst>
          </p:nvPr>
        </p:nvGraphicFramePr>
        <p:xfrm>
          <a:off x="838200" y="1467817"/>
          <a:ext cx="9780103" cy="5032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423782052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1445773165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293145796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418329858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311184113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Características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4572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A.1: Soporte y documentación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Encontramos varios cursos de pago y tutoriales gratuitos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 lo general encontramos más documentación de Docker.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911924313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A.2: Usabilidad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Sí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éxito de Docker es proporcionado por la usabilidad, aunque OpenVZ también cuenta con esta característica.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171856154"/>
                  </a:ext>
                </a:extLst>
              </a:tr>
              <a:tr h="624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A.3: Rendimiento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tiene un gran rendimiento, por lo que puede manejar gran cantidad de datos y a su vez ser bastante rápida su utilización.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OpenVZ ofrece un mejor rendimiento en comparación con soluciones similares.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Ambos disponen de buen rendimiento.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166705285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A.4: Resultados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aspectos negativos como que es mucho menos flexible que otros sistemas y altamente dependiente del sistema anfitrión.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positivo en los últimos años.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41030208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A.5: Última actualización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 de enero de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27 Mar 2017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Actualizados con relativa frecuencia.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325401979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A.6: Puntos de control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Docker no permite hacer backups de los paquetes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667764192"/>
                  </a:ext>
                </a:extLst>
              </a:tr>
              <a:tr h="7811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A.7: Privilegios de administración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Las dos aplicaciones permiten establecer permisos de los paquetes, pero la mayoría de acciones requieren tener permisos de administrador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2551308141"/>
                  </a:ext>
                </a:extLst>
              </a:tr>
              <a:tr h="266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Generales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364"/>
                  </a:ext>
                </a:extLst>
              </a:tr>
              <a:tr h="468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B.1: Usuario gratuito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Disponible la edición comunidad con funciones muy limitadas.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Dispone de todas las herramientas con capacidad limitada.</a:t>
                      </a:r>
                      <a:endParaRPr lang="es-E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r>
                        <a:rPr lang="es-ES" sz="800" dirty="0">
                          <a:effectLst/>
                        </a:rPr>
                        <a:t> nos permite más capacidades gratuitamente.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02974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24100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Comparación de las tecnologías.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04346"/>
              </p:ext>
            </p:extLst>
          </p:nvPr>
        </p:nvGraphicFramePr>
        <p:xfrm>
          <a:off x="1775791" y="1690688"/>
          <a:ext cx="9673955" cy="485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642">
                  <a:extLst>
                    <a:ext uri="{9D8B030D-6E8A-4147-A177-3AD203B41FA5}">
                      <a16:colId xmlns:a16="http://schemas.microsoft.com/office/drawing/2014/main" val="2930653414"/>
                    </a:ext>
                  </a:extLst>
                </a:gridCol>
                <a:gridCol w="2417642">
                  <a:extLst>
                    <a:ext uri="{9D8B030D-6E8A-4147-A177-3AD203B41FA5}">
                      <a16:colId xmlns:a16="http://schemas.microsoft.com/office/drawing/2014/main" val="3190309780"/>
                    </a:ext>
                  </a:extLst>
                </a:gridCol>
                <a:gridCol w="2417642">
                  <a:extLst>
                    <a:ext uri="{9D8B030D-6E8A-4147-A177-3AD203B41FA5}">
                      <a16:colId xmlns:a16="http://schemas.microsoft.com/office/drawing/2014/main" val="1991596142"/>
                    </a:ext>
                  </a:extLst>
                </a:gridCol>
                <a:gridCol w="2421029">
                  <a:extLst>
                    <a:ext uri="{9D8B030D-6E8A-4147-A177-3AD203B41FA5}">
                      <a16:colId xmlns:a16="http://schemas.microsoft.com/office/drawing/2014/main" val="99062239"/>
                    </a:ext>
                  </a:extLst>
                </a:gridCol>
              </a:tblGrid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C.1: Costes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$750-2000$ (por año)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Proporcionan aumento de RAM y de almacenamiento.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Para un uso avanzado de estas tecnologías tendremos que aspirar a ediciones de pago.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2663267769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E.2: Fecha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Marzo de 2013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2005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OpenVZ es más antiguo y lleva más tiempo en desarrollo, pero Docker es más popular.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691103923"/>
                  </a:ext>
                </a:extLst>
              </a:tr>
              <a:tr h="9441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E.3: Redes Sociales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Facebook, Youtube, Google+, Github, Linkedin, Reddit, Slideshare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Twitter, Google+, Facebook, Youtube, Slideshare, Linkedin, Github, OpenHUB, Garmin Connect, Reddit, Instagram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Ambas herramientas tienen las Redes Sociales básicas e importantes.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59368557"/>
                  </a:ext>
                </a:extLst>
              </a:tr>
              <a:tr h="32151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Rendimiento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35481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F.1: Número de kernels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Todos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puede funcionar en todos los kernels importantes mientras que OpenVZ es un kernel propio.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3672626694"/>
                  </a:ext>
                </a:extLst>
              </a:tr>
              <a:tr h="755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F.2: Capacidad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Una aplicación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Un Sistema Operativo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Docker es un contenedor de una aplicación mientras que OpenVZ puede contener un Sistema Operativo entero.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1244685516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F.3: Extensión IP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Dado que OpenVZ es un contenedor de VPS, necesita una extensión de la IP.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750900136"/>
                  </a:ext>
                </a:extLst>
              </a:tr>
              <a:tr h="566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F.4: Funcional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Sí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 partir del </a:t>
                      </a:r>
                      <a:r>
                        <a:rPr lang="es-ES" sz="1000" dirty="0" err="1">
                          <a:effectLst/>
                        </a:rPr>
                        <a:t>kernel</a:t>
                      </a:r>
                      <a:r>
                        <a:rPr lang="es-ES" sz="1000" dirty="0">
                          <a:effectLst/>
                        </a:rPr>
                        <a:t> 042stab105.4 de </a:t>
                      </a:r>
                      <a:r>
                        <a:rPr lang="es-ES" sz="1000" dirty="0" err="1">
                          <a:effectLst/>
                        </a:rPr>
                        <a:t>OpenVZ</a:t>
                      </a:r>
                      <a:r>
                        <a:rPr lang="es-ES" sz="1000" dirty="0">
                          <a:effectLst/>
                        </a:rPr>
                        <a:t> se puede introducir la herramienta Docker.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3304610722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39739"/>
              </p:ext>
            </p:extLst>
          </p:nvPr>
        </p:nvGraphicFramePr>
        <p:xfrm>
          <a:off x="1775791" y="1408638"/>
          <a:ext cx="9780103" cy="282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4170">
                  <a:extLst>
                    <a:ext uri="{9D8B030D-6E8A-4147-A177-3AD203B41FA5}">
                      <a16:colId xmlns:a16="http://schemas.microsoft.com/office/drawing/2014/main" val="745609946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999777161"/>
                    </a:ext>
                  </a:extLst>
                </a:gridCol>
                <a:gridCol w="2444170">
                  <a:extLst>
                    <a:ext uri="{9D8B030D-6E8A-4147-A177-3AD203B41FA5}">
                      <a16:colId xmlns:a16="http://schemas.microsoft.com/office/drawing/2014/main" val="735479750"/>
                    </a:ext>
                  </a:extLst>
                </a:gridCol>
                <a:gridCol w="2447593">
                  <a:extLst>
                    <a:ext uri="{9D8B030D-6E8A-4147-A177-3AD203B41FA5}">
                      <a16:colId xmlns:a16="http://schemas.microsoft.com/office/drawing/2014/main" val="2234795944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Criterios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Docker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err="1">
                          <a:effectLst/>
                        </a:rPr>
                        <a:t>OpenVZ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Comentarios</a:t>
                      </a:r>
                      <a:endParaRPr lang="es-E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5" marR="51645" marT="0" marB="0"/>
                </a:tc>
                <a:extLst>
                  <a:ext uri="{0D108BD9-81ED-4DB2-BD59-A6C34878D82A}">
                    <a16:rowId xmlns:a16="http://schemas.microsoft.com/office/drawing/2014/main" val="130414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 </a:t>
            </a:r>
            <a:b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A: Generales.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4005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A.5: </a:t>
            </a:r>
            <a:r>
              <a:rPr lang="es-ES" i="1" u="sng" dirty="0">
                <a:solidFill>
                  <a:schemeClr val="bg1"/>
                </a:solidFill>
              </a:rPr>
              <a:t>Última actualización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Última actualización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Fecha de la última actualización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Fecha.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2514418"/>
            <a:ext cx="4748868" cy="1840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bg1"/>
                </a:solidFill>
              </a:rPr>
              <a:t>A.4: </a:t>
            </a:r>
            <a:r>
              <a:rPr lang="es-ES" i="1" u="sng" dirty="0">
                <a:solidFill>
                  <a:schemeClr val="bg1"/>
                </a:solidFill>
              </a:rPr>
              <a:t>Resultados</a:t>
            </a:r>
            <a:endParaRPr lang="es-ES" u="sng" dirty="0">
              <a:solidFill>
                <a:schemeClr val="bg1"/>
              </a:solidFill>
            </a:endParaRPr>
          </a:p>
          <a:p>
            <a:r>
              <a:rPr lang="es-ES" i="1" dirty="0">
                <a:solidFill>
                  <a:schemeClr val="bg1"/>
                </a:solidFill>
              </a:rPr>
              <a:t>Nombre del criterio: Resultados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i="1" dirty="0">
                <a:solidFill>
                  <a:schemeClr val="bg1"/>
                </a:solidFill>
              </a:rPr>
              <a:t>Descripción:</a:t>
            </a:r>
            <a:r>
              <a:rPr lang="es-ES" dirty="0">
                <a:solidFill>
                  <a:schemeClr val="bg1"/>
                </a:solidFill>
              </a:rPr>
              <a:t> Resultados que han obtenido las tecnologías.</a:t>
            </a:r>
          </a:p>
          <a:p>
            <a:r>
              <a:rPr lang="es-ES" i="1" dirty="0">
                <a:solidFill>
                  <a:schemeClr val="bg1"/>
                </a:solidFill>
              </a:rPr>
              <a:t>Tipo de valor:</a:t>
            </a:r>
            <a:r>
              <a:rPr lang="es-ES" dirty="0">
                <a:solidFill>
                  <a:schemeClr val="bg1"/>
                </a:solidFill>
              </a:rPr>
              <a:t> Texto libre.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45" y="4661007"/>
            <a:ext cx="2851289" cy="21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 </a:t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B: Usuarios.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6606"/>
            <a:ext cx="4748868" cy="1840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B.1: </a:t>
            </a:r>
            <a:r>
              <a:rPr lang="es-ES" i="1" u="sng" dirty="0"/>
              <a:t>Usuario Gratuito</a:t>
            </a:r>
            <a:endParaRPr lang="es-ES" u="sng" dirty="0"/>
          </a:p>
          <a:p>
            <a:r>
              <a:rPr lang="es-ES" i="1" dirty="0"/>
              <a:t>Nombre del criterio: Usuario Gratuito</a:t>
            </a:r>
            <a:endParaRPr lang="es-ES" dirty="0"/>
          </a:p>
          <a:p>
            <a:r>
              <a:rPr lang="es-ES" i="1" dirty="0"/>
              <a:t>Descripción:</a:t>
            </a:r>
            <a:r>
              <a:rPr lang="es-ES" dirty="0"/>
              <a:t> posibilidades a las que aspira un usuario demo.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35" y="204660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C: Modelo de Negocio.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2046606"/>
            <a:ext cx="4748868" cy="1840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C.1: Costes</a:t>
            </a:r>
            <a:endParaRPr lang="es-ES" dirty="0"/>
          </a:p>
          <a:p>
            <a:r>
              <a:rPr lang="es-ES" i="1" dirty="0"/>
              <a:t>Nombre del criterio: Costes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Coste de disponibilidad de la herramienta.</a:t>
            </a:r>
          </a:p>
          <a:p>
            <a:r>
              <a:rPr lang="es-ES" i="1" dirty="0"/>
              <a:t>Tipo de valor:</a:t>
            </a:r>
            <a:r>
              <a:rPr lang="es-ES" dirty="0"/>
              <a:t> Texto libre y numérico.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1690688"/>
            <a:ext cx="381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D: Características.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85800" y="4006337"/>
            <a:ext cx="4748868" cy="18403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s-ES" b="1" dirty="0"/>
              <a:t>D.3: Cuotas de disco</a:t>
            </a:r>
          </a:p>
          <a:p>
            <a:r>
              <a:rPr lang="es-ES" i="1" dirty="0"/>
              <a:t>Nombre del criterio: Cuotas de disco.</a:t>
            </a:r>
            <a:endParaRPr lang="es-ES" dirty="0"/>
          </a:p>
          <a:p>
            <a:r>
              <a:rPr lang="es-ES" i="1" dirty="0"/>
              <a:t>Descripción: Opción que permite poner cuotas de disco a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832233" y="1878635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D.2: Aislamiento de sistema de ficheros</a:t>
            </a:r>
          </a:p>
          <a:p>
            <a:r>
              <a:rPr lang="es-ES" i="1" dirty="0"/>
              <a:t>Nombre del criterio: Aislamiento de ficheros.</a:t>
            </a:r>
            <a:endParaRPr lang="es-ES" dirty="0"/>
          </a:p>
          <a:p>
            <a:r>
              <a:rPr lang="es-ES" i="1" dirty="0"/>
              <a:t>Descripción: Opción que permite ofrecer seguridad a nivel de hardware y aislar los fallos de los diferentes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5800" y="1878635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D.1: Sistema operativo</a:t>
            </a:r>
          </a:p>
          <a:p>
            <a:r>
              <a:rPr lang="es-ES" i="1" dirty="0"/>
              <a:t>Nombre del criterio: Sistema operativo.</a:t>
            </a:r>
            <a:endParaRPr lang="es-ES" dirty="0"/>
          </a:p>
          <a:p>
            <a:r>
              <a:rPr lang="es-ES" i="1" dirty="0"/>
              <a:t>Descripción: Opción especifica en que sistemas operativos se puede trabajar con las diferentes herramientas.</a:t>
            </a:r>
            <a:endParaRPr lang="es-ES" dirty="0"/>
          </a:p>
          <a:p>
            <a:r>
              <a:rPr lang="es-ES" i="1" dirty="0"/>
              <a:t>Tipo de valor: Texto libre.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832233" y="4010517"/>
            <a:ext cx="4748868" cy="1840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D.4: Limite de uso de memoria</a:t>
            </a:r>
          </a:p>
          <a:p>
            <a:r>
              <a:rPr lang="es-ES" i="1" dirty="0"/>
              <a:t>Nombre del criterio: Limite de uso de memoria.</a:t>
            </a:r>
            <a:endParaRPr lang="es-ES" dirty="0"/>
          </a:p>
          <a:p>
            <a:r>
              <a:rPr lang="es-ES" i="1" dirty="0"/>
              <a:t>Descripción: Opción que permite especificar el porcentaje de uso de la memoria por parte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9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D: Características.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61312" y="4235599"/>
            <a:ext cx="7360919" cy="208933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1800" b="1" dirty="0">
                <a:solidFill>
                  <a:schemeClr val="tx1"/>
                </a:solidFill>
              </a:rPr>
              <a:t>D.7: Privilegios de administración</a:t>
            </a:r>
          </a:p>
          <a:p>
            <a:r>
              <a:rPr lang="es-ES" sz="1800" i="1" dirty="0">
                <a:solidFill>
                  <a:schemeClr val="tx1"/>
                </a:solidFill>
              </a:rPr>
              <a:t>Nombre del criterio: Privilegios de administración.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Descripción: Opción de permite a los administradores poder establecer permisos para la instalación, uso y demás opciones de los recursos empleados por los paquetes o máquinas virtuales.</a:t>
            </a:r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i="1" dirty="0">
                <a:solidFill>
                  <a:schemeClr val="tx1"/>
                </a:solidFill>
              </a:rPr>
              <a:t>Tipo de valor: Booleano (Si/No).</a:t>
            </a:r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241772" y="183887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D.6: Puntos de control de particiones</a:t>
            </a:r>
          </a:p>
          <a:p>
            <a:r>
              <a:rPr lang="es-ES" i="1" dirty="0"/>
              <a:t>Nombre del criterio: Puntos de control.</a:t>
            </a:r>
            <a:endParaRPr lang="es-ES" dirty="0"/>
          </a:p>
          <a:p>
            <a:r>
              <a:rPr lang="es-ES" i="1" dirty="0"/>
              <a:t>Descripción: Opción que permite respaldar o realizar </a:t>
            </a:r>
            <a:r>
              <a:rPr lang="es-ES" i="1" dirty="0" err="1"/>
              <a:t>backups</a:t>
            </a:r>
            <a:r>
              <a:rPr lang="es-ES" i="1" dirty="0"/>
              <a:t> de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43609" y="1838878"/>
            <a:ext cx="4748868" cy="18403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D.5: Limite de uso de CPU</a:t>
            </a:r>
          </a:p>
          <a:p>
            <a:r>
              <a:rPr lang="es-ES" i="1" dirty="0"/>
              <a:t>Nombre del criterio: Limites de uso de CPU.</a:t>
            </a:r>
            <a:endParaRPr lang="es-ES" dirty="0"/>
          </a:p>
          <a:p>
            <a:r>
              <a:rPr lang="es-ES" i="1" dirty="0"/>
              <a:t>Descripción: Opción que permite especificar el límite de núcleos de la CPU y el porcentaje que serán utilizadas por los paquetes o máquinas virtuales.</a:t>
            </a:r>
            <a:endParaRPr lang="es-ES" dirty="0"/>
          </a:p>
          <a:p>
            <a:r>
              <a:rPr lang="es-ES" i="1" dirty="0"/>
              <a:t>Tipo de valor: Booleano (Si/No).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28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E: Generales.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721566" y="4387668"/>
            <a:ext cx="4748868" cy="18403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s-ES" b="1" dirty="0"/>
              <a:t>E.3: Redes Sociales</a:t>
            </a:r>
          </a:p>
          <a:p>
            <a:r>
              <a:rPr lang="es-ES" i="1" dirty="0"/>
              <a:t>Nombre del criterio: </a:t>
            </a:r>
            <a:r>
              <a:rPr lang="es-ES" dirty="0"/>
              <a:t>Redes Sociales.</a:t>
            </a:r>
          </a:p>
          <a:p>
            <a:r>
              <a:rPr lang="es-ES" i="1" dirty="0"/>
              <a:t>Descripción:</a:t>
            </a:r>
            <a:r>
              <a:rPr lang="es-ES" dirty="0"/>
              <a:t> Redes sociales que tienen ambas empresas.</a:t>
            </a:r>
          </a:p>
          <a:p>
            <a:r>
              <a:rPr lang="es-ES" i="1" dirty="0"/>
              <a:t>Tipo de valor: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(Sí/No) y texto libre.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6303" y="1978026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E.2: Fecha de creación.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Fecha.</a:t>
            </a:r>
          </a:p>
          <a:p>
            <a:r>
              <a:rPr lang="es-ES" i="1" dirty="0"/>
              <a:t>Descripción: </a:t>
            </a:r>
            <a:r>
              <a:rPr lang="es-ES" dirty="0"/>
              <a:t>Fecha en la que se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90601" y="1978026"/>
            <a:ext cx="4748868" cy="1840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E.1: Autor de la herramienta.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Autor.</a:t>
            </a:r>
          </a:p>
          <a:p>
            <a:r>
              <a:rPr lang="es-ES" i="1" dirty="0"/>
              <a:t>Descripción: </a:t>
            </a:r>
            <a:r>
              <a:rPr lang="es-ES" dirty="0"/>
              <a:t>Nombre del autor que ha creado la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</p:spTree>
    <p:extLst>
      <p:ext uri="{BB962C8B-B14F-4D97-AF65-F5344CB8AC3E}">
        <p14:creationId xmlns:p14="http://schemas.microsoft.com/office/powerpoint/2010/main" val="39927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E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comparación.</a:t>
            </a:r>
            <a:br>
              <a:rPr lang="es-E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 C: Rendimiento.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1" y="3953328"/>
            <a:ext cx="4748868" cy="184036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F.3: Necesidad de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Nombre del criterio: </a:t>
            </a:r>
            <a:r>
              <a:rPr lang="es-ES" dirty="0">
                <a:solidFill>
                  <a:schemeClr val="tx1"/>
                </a:solidFill>
              </a:rPr>
              <a:t>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Descripción: </a:t>
            </a:r>
            <a:r>
              <a:rPr lang="es-ES" dirty="0">
                <a:solidFill>
                  <a:schemeClr val="tx1"/>
                </a:solidFill>
              </a:rPr>
              <a:t>Si es necesario hacer una extensión IP.</a:t>
            </a:r>
          </a:p>
          <a:p>
            <a:r>
              <a:rPr lang="es-ES" i="1" dirty="0">
                <a:solidFill>
                  <a:schemeClr val="tx1"/>
                </a:solidFill>
              </a:rPr>
              <a:t>Tipo de valor: </a:t>
            </a:r>
            <a:r>
              <a:rPr lang="es-ES" dirty="0">
                <a:solidFill>
                  <a:schemeClr val="tx1"/>
                </a:solidFill>
              </a:rPr>
              <a:t>Booleano (Sí/No).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85566" y="1883412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F.2: Capacidad de contención.</a:t>
            </a:r>
          </a:p>
          <a:p>
            <a:r>
              <a:rPr lang="es-ES" i="1" dirty="0"/>
              <a:t>Nombre del criterio: </a:t>
            </a:r>
            <a:r>
              <a:rPr lang="es-ES" dirty="0"/>
              <a:t>Capacidad.</a:t>
            </a:r>
          </a:p>
          <a:p>
            <a:r>
              <a:rPr lang="es-ES" i="1" dirty="0"/>
              <a:t>Descripción: </a:t>
            </a:r>
            <a:r>
              <a:rPr lang="es-ES" dirty="0"/>
              <a:t>La capacidad de la que disponen ambas herramientas.</a:t>
            </a:r>
          </a:p>
          <a:p>
            <a:r>
              <a:rPr lang="es-ES" i="1" dirty="0"/>
              <a:t>Tipo de valor: </a:t>
            </a:r>
            <a:r>
              <a:rPr lang="es-ES" dirty="0"/>
              <a:t>Texto libre.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883412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F.1: Número de </a:t>
            </a:r>
            <a:r>
              <a:rPr lang="es-ES" b="1" dirty="0" err="1"/>
              <a:t>kernels</a:t>
            </a:r>
            <a:r>
              <a:rPr lang="es-ES" b="1" dirty="0"/>
              <a:t> en los que funciona.</a:t>
            </a:r>
          </a:p>
          <a:p>
            <a:r>
              <a:rPr lang="es-ES" i="1" dirty="0"/>
              <a:t>Nombre del criterio: </a:t>
            </a:r>
            <a:r>
              <a:rPr lang="es-ES" dirty="0"/>
              <a:t>Número de </a:t>
            </a:r>
            <a:r>
              <a:rPr lang="es-ES" dirty="0" err="1"/>
              <a:t>kernels</a:t>
            </a:r>
            <a:r>
              <a:rPr lang="es-ES" dirty="0"/>
              <a:t>.</a:t>
            </a:r>
          </a:p>
          <a:p>
            <a:r>
              <a:rPr lang="es-ES" i="1" dirty="0"/>
              <a:t>Descripción: </a:t>
            </a:r>
            <a:r>
              <a:rPr lang="es-ES" dirty="0"/>
              <a:t>Cantidad de </a:t>
            </a:r>
            <a:r>
              <a:rPr lang="es-ES" dirty="0" err="1"/>
              <a:t>kernels</a:t>
            </a:r>
            <a:r>
              <a:rPr lang="es-ES" dirty="0"/>
              <a:t> de Linux en los que funciona cada herramienta.</a:t>
            </a:r>
          </a:p>
          <a:p>
            <a:r>
              <a:rPr lang="es-ES" i="1" dirty="0"/>
              <a:t>Tipo de valor: </a:t>
            </a:r>
            <a:r>
              <a:rPr lang="es-ES" dirty="0"/>
              <a:t>Numérico.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85566" y="3953328"/>
            <a:ext cx="4748868" cy="1840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F.4: Funcional dentro del otro.</a:t>
            </a:r>
          </a:p>
          <a:p>
            <a:r>
              <a:rPr lang="es-ES" i="1" dirty="0"/>
              <a:t>Nombre del criterio: </a:t>
            </a:r>
            <a:r>
              <a:rPr lang="es-ES" dirty="0"/>
              <a:t>Funcional.</a:t>
            </a:r>
          </a:p>
          <a:p>
            <a:r>
              <a:rPr lang="es-ES" i="1" dirty="0"/>
              <a:t>Descripción: </a:t>
            </a:r>
            <a:r>
              <a:rPr lang="es-ES" dirty="0"/>
              <a:t>Saber si una herramienta puede funcionar dentro de la otra.</a:t>
            </a:r>
          </a:p>
          <a:p>
            <a:r>
              <a:rPr lang="es-ES" i="1" dirty="0"/>
              <a:t>Tipo de valor: </a:t>
            </a:r>
            <a:r>
              <a:rPr lang="es-ES" dirty="0"/>
              <a:t>Booleano (Sí/No).</a:t>
            </a:r>
          </a:p>
        </p:txBody>
      </p:sp>
    </p:spTree>
    <p:extLst>
      <p:ext uri="{BB962C8B-B14F-4D97-AF65-F5344CB8AC3E}">
        <p14:creationId xmlns:p14="http://schemas.microsoft.com/office/powerpoint/2010/main" val="116664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los criterios. </a:t>
            </a:r>
            <a:r>
              <a:rPr lang="es-E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74691"/>
              </p:ext>
            </p:extLst>
          </p:nvPr>
        </p:nvGraphicFramePr>
        <p:xfrm>
          <a:off x="2517913" y="1657518"/>
          <a:ext cx="7156174" cy="4292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087">
                  <a:extLst>
                    <a:ext uri="{9D8B030D-6E8A-4147-A177-3AD203B41FA5}">
                      <a16:colId xmlns:a16="http://schemas.microsoft.com/office/drawing/2014/main" val="2697111097"/>
                    </a:ext>
                  </a:extLst>
                </a:gridCol>
                <a:gridCol w="3578087">
                  <a:extLst>
                    <a:ext uri="{9D8B030D-6E8A-4147-A177-3AD203B41FA5}">
                      <a16:colId xmlns:a16="http://schemas.microsoft.com/office/drawing/2014/main" val="3728108719"/>
                    </a:ext>
                  </a:extLst>
                </a:gridCol>
              </a:tblGrid>
              <a:tr h="312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Evaluación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054186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A.1: Soporte y documentación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Encontramos varios cursos de pago y tutoriales gratuitos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836050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714854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A.2: Usabilidad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95172"/>
                  </a:ext>
                </a:extLst>
              </a:tr>
              <a:tr h="6752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A.3: 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Docker tiene un gran rendimiento, por lo que puede manejar gran cantidad de daos y a su vez ser bastante rápida su utilización.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417164"/>
                  </a:ext>
                </a:extLst>
              </a:tr>
              <a:tr h="904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A.4: Resultados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 resultado de Docker es muy positivo en los últimos años ya que ha proporcionado usabilidad y anteriormente en el resto de tecnologías era muy complejo.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784378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A.5: Última actualización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 de enero de 2017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3452698"/>
                  </a:ext>
                </a:extLst>
              </a:tr>
              <a:tr h="3127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761728"/>
                  </a:ext>
                </a:extLst>
              </a:tr>
              <a:tr h="446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B.1: Usuario gratuito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Disponible la edición comunidad con funciones muy limitadas.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487233"/>
                  </a:ext>
                </a:extLst>
              </a:tr>
              <a:tr h="294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88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8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1740</Words>
  <Application>Microsoft Office PowerPoint</Application>
  <PresentationFormat>Panorámica</PresentationFormat>
  <Paragraphs>247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3. Criterios de comparación.  Categoría A: Generales.</vt:lpstr>
      <vt:lpstr>3. Criterios de comparación.  Categoría A: Generales.</vt:lpstr>
      <vt:lpstr>3. Criterios de comparación.  Categoría B: Usuarios.</vt:lpstr>
      <vt:lpstr>3. Criterios de comparación. Categoría C: Modelo de Negocio.</vt:lpstr>
      <vt:lpstr>3. Criterios de comparación. Categoría D: Características.</vt:lpstr>
      <vt:lpstr>3. Criterios de comparación. Categoría D: Características.</vt:lpstr>
      <vt:lpstr>3. Criterios de comparación. Categoría E: Generales.</vt:lpstr>
      <vt:lpstr>3. Criterios de comparación. Categoría C: Rendimiento.</vt:lpstr>
      <vt:lpstr>4. Evaluación de los criterios. Docker.</vt:lpstr>
      <vt:lpstr>4. Evaluación de los criterios. Docker.</vt:lpstr>
      <vt:lpstr>4. Evaluación de los criterios. OpenVZ.</vt:lpstr>
      <vt:lpstr>4. Evaluación de los criterios. OpenVZ.</vt:lpstr>
      <vt:lpstr>5. Comparación de las tecnologías.</vt:lpstr>
      <vt:lpstr>5. Comparación de las tecnologías.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Criterios de comparación.  Categoría A: Generales.</dc:title>
  <dc:creator>Martínez Pantín Alejandro</dc:creator>
  <cp:lastModifiedBy>Marcos Rodriguez Castillo</cp:lastModifiedBy>
  <cp:revision>13</cp:revision>
  <dcterms:created xsi:type="dcterms:W3CDTF">2017-04-03T09:23:43Z</dcterms:created>
  <dcterms:modified xsi:type="dcterms:W3CDTF">2017-04-03T21:39:10Z</dcterms:modified>
</cp:coreProperties>
</file>