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2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0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 </a:t>
            </a:r>
            <a:b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A: Generales.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707615"/>
            <a:ext cx="4748868" cy="18403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/>
              <a:t>A.3: </a:t>
            </a:r>
            <a:r>
              <a:rPr lang="es-ES" sz="2000" i="1" u="sng" dirty="0"/>
              <a:t>Rendimiento</a:t>
            </a:r>
            <a:endParaRPr lang="es-ES" sz="2000" u="sng" dirty="0"/>
          </a:p>
          <a:p>
            <a:r>
              <a:rPr lang="es-ES" sz="2000" i="1" dirty="0"/>
              <a:t>Nombre del criterio: Rendimiento</a:t>
            </a:r>
            <a:r>
              <a:rPr lang="es-ES" sz="2000" dirty="0"/>
              <a:t>.</a:t>
            </a:r>
          </a:p>
          <a:p>
            <a:r>
              <a:rPr lang="es-ES" sz="2000" i="1" dirty="0"/>
              <a:t>Descripción:</a:t>
            </a:r>
            <a:r>
              <a:rPr lang="es-ES" sz="2000" dirty="0"/>
              <a:t> Utilidad del producto.</a:t>
            </a:r>
          </a:p>
          <a:p>
            <a:r>
              <a:rPr lang="es-ES" sz="2000" i="1" dirty="0"/>
              <a:t>Tipo de valor:</a:t>
            </a:r>
            <a:r>
              <a:rPr lang="es-ES" sz="2000" dirty="0"/>
              <a:t>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04932" y="1978026"/>
            <a:ext cx="4748868" cy="219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i="1" dirty="0">
                <a:solidFill>
                  <a:schemeClr val="bg1"/>
                </a:solidFill>
              </a:rPr>
              <a:t>A.2: </a:t>
            </a:r>
            <a:r>
              <a:rPr lang="es-ES" sz="2400" i="1" u="sng" dirty="0">
                <a:solidFill>
                  <a:schemeClr val="bg1"/>
                </a:solidFill>
              </a:rPr>
              <a:t>Usabilidad.</a:t>
            </a:r>
            <a:endParaRPr lang="es-ES" sz="2400" u="sng" dirty="0">
              <a:solidFill>
                <a:schemeClr val="bg1"/>
              </a:solidFill>
            </a:endParaRPr>
          </a:p>
          <a:p>
            <a:r>
              <a:rPr lang="es-ES" sz="2400" i="1" dirty="0">
                <a:solidFill>
                  <a:schemeClr val="bg1"/>
                </a:solidFill>
              </a:rPr>
              <a:t>Nombre del criterio: </a:t>
            </a:r>
            <a:r>
              <a:rPr lang="es-ES" sz="2400" dirty="0">
                <a:solidFill>
                  <a:schemeClr val="bg1"/>
                </a:solidFill>
              </a:rPr>
              <a:t>Usabilidad.</a:t>
            </a:r>
          </a:p>
          <a:p>
            <a:r>
              <a:rPr lang="es-ES" sz="2400" i="1" dirty="0">
                <a:solidFill>
                  <a:schemeClr val="bg1"/>
                </a:solidFill>
              </a:rPr>
              <a:t>Descripción: Facilidad de uso de la herramienta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i="1" dirty="0">
                <a:solidFill>
                  <a:schemeClr val="bg1"/>
                </a:solidFill>
              </a:rPr>
              <a:t>Tipo de valor: </a:t>
            </a:r>
            <a:r>
              <a:rPr lang="es-ES" sz="2400" dirty="0">
                <a:solidFill>
                  <a:schemeClr val="bg1"/>
                </a:solidFill>
              </a:rPr>
              <a:t>Booleano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5"/>
            <a:ext cx="4748868" cy="21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</a:rPr>
              <a:t>A.1: </a:t>
            </a:r>
            <a:r>
              <a:rPr lang="es-ES" sz="2000" i="1" u="sng" dirty="0">
                <a:solidFill>
                  <a:schemeClr val="bg1"/>
                </a:solidFill>
              </a:rPr>
              <a:t>Soporte y documentación</a:t>
            </a:r>
            <a:endParaRPr lang="es-ES" sz="2000" u="sng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chemeClr val="bg1"/>
                </a:solidFill>
              </a:rPr>
              <a:t>Nombre del criterio: Soporte y documentación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Descripción: </a:t>
            </a:r>
            <a:r>
              <a:rPr lang="es-ES" sz="2000" dirty="0">
                <a:solidFill>
                  <a:schemeClr val="bg1"/>
                </a:solidFill>
              </a:rPr>
              <a:t>Facilidad de un usuario para acceder a contenidos adicionales.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Tipo de valor: </a:t>
            </a:r>
            <a:r>
              <a:rPr lang="es-ES" sz="2000" dirty="0">
                <a:solidFill>
                  <a:schemeClr val="bg1"/>
                </a:solidFill>
              </a:rPr>
              <a:t>Texto libre.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96" y="4816190"/>
            <a:ext cx="2676940" cy="16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 </a:t>
            </a:r>
            <a:b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A: Generales.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4005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A.5: </a:t>
            </a:r>
            <a:r>
              <a:rPr lang="es-ES" i="1" u="sng" dirty="0">
                <a:solidFill>
                  <a:schemeClr val="bg1"/>
                </a:solidFill>
              </a:rPr>
              <a:t>Última actualización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Última actualización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Fecha de la última actualización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Fecha.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A.4: </a:t>
            </a:r>
            <a:r>
              <a:rPr lang="es-ES" i="1" u="sng" dirty="0">
                <a:solidFill>
                  <a:schemeClr val="bg1"/>
                </a:solidFill>
              </a:rPr>
              <a:t>Resultados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Resultados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Resultados que han obtenido las tecnologías.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Texto libre.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45" y="4661007"/>
            <a:ext cx="2851289" cy="21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B: Usuarios.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6606"/>
            <a:ext cx="4748868" cy="184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B.1: </a:t>
            </a:r>
            <a:r>
              <a:rPr lang="es-ES" i="1" u="sng" dirty="0"/>
              <a:t>Usuario Gratuito</a:t>
            </a:r>
            <a:endParaRPr lang="es-ES" u="sng" dirty="0"/>
          </a:p>
          <a:p>
            <a:r>
              <a:rPr lang="es-ES" i="1" dirty="0"/>
              <a:t>Nombre del criterio: Usuario Gratuito</a:t>
            </a:r>
            <a:endParaRPr lang="es-ES" dirty="0"/>
          </a:p>
          <a:p>
            <a:r>
              <a:rPr lang="es-ES" i="1" dirty="0"/>
              <a:t>Descripción:</a:t>
            </a:r>
            <a:r>
              <a:rPr lang="es-ES" dirty="0"/>
              <a:t> posibilidades a las que aspira un usuario demo.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35" y="204660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C: Modelo de Negocio.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6606"/>
            <a:ext cx="4748868" cy="184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C.1: Costes</a:t>
            </a:r>
            <a:endParaRPr lang="es-ES" dirty="0"/>
          </a:p>
          <a:p>
            <a:r>
              <a:rPr lang="es-ES" i="1" dirty="0"/>
              <a:t>Nombre del criterio: Costes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Coste de disponibilidad de la herramienta.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 y numérico.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1690688"/>
            <a:ext cx="381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11413"/>
              </p:ext>
            </p:extLst>
          </p:nvPr>
        </p:nvGraphicFramePr>
        <p:xfrm>
          <a:off x="3539824" y="1690688"/>
          <a:ext cx="5112352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176">
                  <a:extLst>
                    <a:ext uri="{9D8B030D-6E8A-4147-A177-3AD203B41FA5}">
                      <a16:colId xmlns:a16="http://schemas.microsoft.com/office/drawing/2014/main" val="2887930670"/>
                    </a:ext>
                  </a:extLst>
                </a:gridCol>
                <a:gridCol w="2556176">
                  <a:extLst>
                    <a:ext uri="{9D8B030D-6E8A-4147-A177-3AD203B41FA5}">
                      <a16:colId xmlns:a16="http://schemas.microsoft.com/office/drawing/2014/main" val="3974534672"/>
                    </a:ext>
                  </a:extLst>
                </a:gridCol>
              </a:tblGrid>
              <a:tr h="229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Evaluación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3551842502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A.1: Soporte y documentación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Encontramos varios cursos de pago y tutoriales gratuitos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3928161242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A.2: Usabilidad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2700496000"/>
                  </a:ext>
                </a:extLst>
              </a:tr>
              <a:tr h="67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A.3: Rendimiento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Docker tiene un gran rendimiento, por lo que puede manejar gran cantidad de daos y a su vez ser bastante rápida su utilización.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1585612013"/>
                  </a:ext>
                </a:extLst>
              </a:tr>
              <a:tr h="841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A.4: Resultados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2036586294"/>
                  </a:ext>
                </a:extLst>
              </a:tr>
              <a:tr h="67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18 de enero de 2017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2074346909"/>
                  </a:ext>
                </a:extLst>
              </a:tr>
              <a:tr h="237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854514180"/>
                  </a:ext>
                </a:extLst>
              </a:tr>
              <a:tr h="67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Disponible la edición comunidad con funciones muy limitadas.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39076880"/>
                  </a:ext>
                </a:extLst>
              </a:tr>
              <a:tr h="21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3377694829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C.1: Costes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$750-2000$ (por año)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6" marR="64336" marT="0" marB="0" anchor="ctr"/>
                </a:tc>
                <a:extLst>
                  <a:ext uri="{0D108BD9-81ED-4DB2-BD59-A6C34878D82A}">
                    <a16:rowId xmlns:a16="http://schemas.microsoft.com/office/drawing/2014/main" val="7055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OpenVZ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</p:nvPr>
        </p:nvGraphicFramePr>
        <p:xfrm>
          <a:off x="3505242" y="1825625"/>
          <a:ext cx="5181516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758">
                  <a:extLst>
                    <a:ext uri="{9D8B030D-6E8A-4147-A177-3AD203B41FA5}">
                      <a16:colId xmlns:a16="http://schemas.microsoft.com/office/drawing/2014/main" val="4278675142"/>
                    </a:ext>
                  </a:extLst>
                </a:gridCol>
                <a:gridCol w="2590758">
                  <a:extLst>
                    <a:ext uri="{9D8B030D-6E8A-4147-A177-3AD203B41FA5}">
                      <a16:colId xmlns:a16="http://schemas.microsoft.com/office/drawing/2014/main" val="1131180216"/>
                    </a:ext>
                  </a:extLst>
                </a:gridCol>
              </a:tblGrid>
              <a:tr h="2330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Evaluación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3467449429"/>
                  </a:ext>
                </a:extLst>
              </a:tr>
              <a:tr h="341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A.1: Soporte y documentación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Encontramos varios cursos de pago y tutoriales gratuitos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323566207"/>
                  </a:ext>
                </a:extLst>
              </a:tr>
              <a:tr h="2330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A.2: Usabilidad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3463266608"/>
                  </a:ext>
                </a:extLst>
              </a:tr>
              <a:tr h="68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A.3: Rendimiento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ofrece un mejor rendimiento en comparación con soluciones similares.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1788082530"/>
                  </a:ext>
                </a:extLst>
              </a:tr>
              <a:tr h="68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A.4: Resultados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726809903"/>
                  </a:ext>
                </a:extLst>
              </a:tr>
              <a:tr h="68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27 Mar 2017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4209694876"/>
                  </a:ext>
                </a:extLst>
              </a:tr>
              <a:tr h="240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2304967402"/>
                  </a:ext>
                </a:extLst>
              </a:tr>
              <a:tr h="68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Dispone de todas las herramientas con capacidad limitada.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2830450812"/>
                  </a:ext>
                </a:extLst>
              </a:tr>
              <a:tr h="219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2132218691"/>
                  </a:ext>
                </a:extLst>
              </a:tr>
              <a:tr h="341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C.1: Costes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Proporcionan aumento de RAM y de almacenamiento.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07" marR="65207" marT="0" marB="0" anchor="ctr"/>
                </a:tc>
                <a:extLst>
                  <a:ext uri="{0D108BD9-81ED-4DB2-BD59-A6C34878D82A}">
                    <a16:rowId xmlns:a16="http://schemas.microsoft.com/office/drawing/2014/main" val="382395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0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Comparación de las tecnologías.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</p:nvPr>
        </p:nvGraphicFramePr>
        <p:xfrm>
          <a:off x="2418179" y="1810865"/>
          <a:ext cx="7355642" cy="4351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267">
                  <a:extLst>
                    <a:ext uri="{9D8B030D-6E8A-4147-A177-3AD203B41FA5}">
                      <a16:colId xmlns:a16="http://schemas.microsoft.com/office/drawing/2014/main" val="1962183571"/>
                    </a:ext>
                  </a:extLst>
                </a:gridCol>
                <a:gridCol w="1838267">
                  <a:extLst>
                    <a:ext uri="{9D8B030D-6E8A-4147-A177-3AD203B41FA5}">
                      <a16:colId xmlns:a16="http://schemas.microsoft.com/office/drawing/2014/main" val="1032760042"/>
                    </a:ext>
                  </a:extLst>
                </a:gridCol>
                <a:gridCol w="1838267">
                  <a:extLst>
                    <a:ext uri="{9D8B030D-6E8A-4147-A177-3AD203B41FA5}">
                      <a16:colId xmlns:a16="http://schemas.microsoft.com/office/drawing/2014/main" val="3704766040"/>
                    </a:ext>
                  </a:extLst>
                </a:gridCol>
                <a:gridCol w="1840841">
                  <a:extLst>
                    <a:ext uri="{9D8B030D-6E8A-4147-A177-3AD203B41FA5}">
                      <a16:colId xmlns:a16="http://schemas.microsoft.com/office/drawing/2014/main" val="940033981"/>
                    </a:ext>
                  </a:extLst>
                </a:gridCol>
              </a:tblGrid>
              <a:tr h="262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Docker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OpenVZ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Comentarios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1944059214"/>
                  </a:ext>
                </a:extLst>
              </a:tr>
              <a:tr h="24767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Generales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71402"/>
                  </a:ext>
                </a:extLst>
              </a:tr>
              <a:tr h="290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A.1: Soporte y documentación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Encontramos varios cursos de pago y tutoriales gratuitos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Encontramos varios cursos de pago y tutoriales gratuitos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Por lo general encontramos más documentación de Docker.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4027066875"/>
                  </a:ext>
                </a:extLst>
              </a:tr>
              <a:tr h="581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A.2: Usabilidad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Sí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Sí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El éxito de Docker es proporcionado por la usabilidad, aunque OpenVZ también cuenta con esta característica.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610876236"/>
                  </a:ext>
                </a:extLst>
              </a:tr>
              <a:tr h="581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A.3: Rendimiento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Docker tiene un gran rendimiento, por lo que puede manejar gran cantidad de datos y a su vez ser bastante rápida su utilización.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OpenVZ ofrece un mejor rendimiento en comparación con soluciones similares.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Ambos disponen de buen rendimiento.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352398850"/>
                  </a:ext>
                </a:extLst>
              </a:tr>
              <a:tr h="727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A.4: Resultados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Resultado positivo en los últimos años.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1217577346"/>
                  </a:ext>
                </a:extLst>
              </a:tr>
              <a:tr h="290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A.5: Última actualización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18 de enero de 2017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27 Mar 2017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Actualizados con relativa frecuencia.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1179424036"/>
                  </a:ext>
                </a:extLst>
              </a:tr>
              <a:tr h="24767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Usuarios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59471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B.1: Usuario gratuito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Disponible la edición comunidad con funciones muy limitadas.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Dispone de todas las herramientas con capacidad limitada.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OpenVZ nos permite más capacidades gratuitamente.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2949938718"/>
                  </a:ext>
                </a:extLst>
              </a:tr>
              <a:tr h="24767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Modelo de negocio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7697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C.1: Costes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$750-2000$ (por año)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Proporcionan aumento de RAM y de almacenamiento.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Para un uso avanzado de estas tecnologías tendremos que aspirar a ediciones de pago.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1" marR="55611" marT="0" marB="0" anchor="ctr"/>
                </a:tc>
                <a:extLst>
                  <a:ext uri="{0D108BD9-81ED-4DB2-BD59-A6C34878D82A}">
                    <a16:rowId xmlns:a16="http://schemas.microsoft.com/office/drawing/2014/main" val="303554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18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740</Words>
  <Application>Microsoft Office PowerPoint</Application>
  <PresentationFormat>Panorámica</PresentationFormat>
  <Paragraphs>112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3. Criterios de comparación.  Categoría A: Generales.</vt:lpstr>
      <vt:lpstr>3. Criterios de comparación.  Categoría A: Generales.</vt:lpstr>
      <vt:lpstr>3. Criterios de comparación. Categoría B: Usuarios.</vt:lpstr>
      <vt:lpstr>3. Criterios de comparación. Categoría C: Modelo de Negocio.</vt:lpstr>
      <vt:lpstr>4. Evaluación de los criterios. Docker.</vt:lpstr>
      <vt:lpstr>4. Evaluación de los criterios. OpenVZ.</vt:lpstr>
      <vt:lpstr>5. Comparación de las tecnologías.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Criterios de comparación.  Categoría A: Generales.</dc:title>
  <dc:creator>Martínez Pantín Alejandro</dc:creator>
  <cp:lastModifiedBy>Marcos Rodriguez Castillo</cp:lastModifiedBy>
  <cp:revision>5</cp:revision>
  <dcterms:created xsi:type="dcterms:W3CDTF">2017-04-03T09:23:43Z</dcterms:created>
  <dcterms:modified xsi:type="dcterms:W3CDTF">2017-04-03T20:44:19Z</dcterms:modified>
</cp:coreProperties>
</file>