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8"/>
  </p:notesMasterIdLst>
  <p:sldIdLst>
    <p:sldId id="256" r:id="rId2"/>
    <p:sldId id="257" r:id="rId3"/>
    <p:sldId id="268" r:id="rId4"/>
    <p:sldId id="281" r:id="rId5"/>
    <p:sldId id="270" r:id="rId6"/>
    <p:sldId id="283" r:id="rId7"/>
    <p:sldId id="285" r:id="rId8"/>
    <p:sldId id="286" r:id="rId9"/>
    <p:sldId id="284" r:id="rId10"/>
    <p:sldId id="287" r:id="rId11"/>
    <p:sldId id="288" r:id="rId12"/>
    <p:sldId id="296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97" r:id="rId22"/>
    <p:sldId id="307" r:id="rId23"/>
    <p:sldId id="308" r:id="rId24"/>
    <p:sldId id="313" r:id="rId25"/>
    <p:sldId id="309" r:id="rId26"/>
    <p:sldId id="310" r:id="rId27"/>
    <p:sldId id="314" r:id="rId28"/>
    <p:sldId id="298" r:id="rId29"/>
    <p:sldId id="315" r:id="rId30"/>
    <p:sldId id="312" r:id="rId31"/>
    <p:sldId id="316" r:id="rId32"/>
    <p:sldId id="289" r:id="rId33"/>
    <p:sldId id="294" r:id="rId34"/>
    <p:sldId id="291" r:id="rId35"/>
    <p:sldId id="295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ganttpro.com/shared/token/15957a85a42133e47210c13c34c9917d2e19765437b506b44fd1cbedd3b3b25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8485" y="4448859"/>
            <a:ext cx="4443301" cy="1784793"/>
          </a:xfrm>
        </p:spPr>
        <p:txBody>
          <a:bodyPr>
            <a:normAutofit fontScale="90000"/>
          </a:bodyPr>
          <a:lstStyle/>
          <a:p>
            <a:pPr algn="r"/>
            <a:r>
              <a:rPr lang="es-ES" sz="2800" dirty="0"/>
              <a:t>Adrián Blanco Domínguez</a:t>
            </a:r>
            <a:br>
              <a:rPr lang="es-ES" sz="2800" dirty="0"/>
            </a:br>
            <a:r>
              <a:rPr lang="es-ES" sz="2800" dirty="0"/>
              <a:t>Alejandro Martínez </a:t>
            </a:r>
            <a:r>
              <a:rPr lang="es-ES" sz="2800" dirty="0" err="1"/>
              <a:t>Pantín</a:t>
            </a:r>
            <a:br>
              <a:rPr lang="es-ES" sz="2800" dirty="0"/>
            </a:br>
            <a:r>
              <a:rPr lang="es-ES" sz="2800" dirty="0"/>
              <a:t>Diego Cárdenas Cuadrado</a:t>
            </a:r>
            <a:br>
              <a:rPr lang="es-ES" sz="2800" dirty="0"/>
            </a:br>
            <a:r>
              <a:rPr lang="es-ES" sz="2800" dirty="0"/>
              <a:t>Marcos Rodríguez Castillo</a:t>
            </a:r>
            <a:br>
              <a:rPr lang="es-ES" sz="2800" dirty="0"/>
            </a:br>
            <a:r>
              <a:rPr lang="es-ES" sz="2800" dirty="0"/>
              <a:t>Roberto Sánchez Leal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61749" y="361786"/>
            <a:ext cx="9203160" cy="14927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Software </a:t>
            </a:r>
            <a:r>
              <a:rPr lang="es-E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Applications</a:t>
            </a:r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s-E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Containers</a:t>
            </a:r>
            <a:endParaRPr lang="es-E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r"/>
            <a:endParaRPr lang="es-ES" sz="11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s-E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TG2</a:t>
            </a:r>
          </a:p>
        </p:txBody>
      </p:sp>
    </p:spTree>
    <p:extLst>
      <p:ext uri="{BB962C8B-B14F-4D97-AF65-F5344CB8AC3E}">
        <p14:creationId xmlns:p14="http://schemas.microsoft.com/office/powerpoint/2010/main" val="17126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 LAS TECNOLOGÍAS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0"/>
            <a:ext cx="9371893" cy="4496872"/>
          </a:xfrm>
        </p:spPr>
        <p:txBody>
          <a:bodyPr>
            <a:normAutofit/>
          </a:bodyPr>
          <a:lstStyle/>
          <a:p>
            <a:r>
              <a:rPr lang="es-ES" dirty="0"/>
              <a:t>Utiliza características de aislamiento de recursos del kernel de Linux: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>
                <a:solidFill>
                  <a:schemeClr val="accent1"/>
                </a:solidFill>
              </a:rPr>
              <a:t>cgroups</a:t>
            </a:r>
            <a:r>
              <a:rPr lang="es-ES" dirty="0"/>
              <a:t>: proporcionan aislamiento de recursos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>
                <a:solidFill>
                  <a:schemeClr val="accent1"/>
                </a:solidFill>
              </a:rPr>
              <a:t>namespaces</a:t>
            </a:r>
            <a:r>
              <a:rPr lang="es-ES" dirty="0"/>
              <a:t>: aísla de vista una aplicación del entorno operativo</a:t>
            </a:r>
            <a:endParaRPr lang="es-ES" b="1" dirty="0">
              <a:solidFill>
                <a:schemeClr val="accent1"/>
              </a:solidFill>
            </a:endParaRPr>
          </a:p>
          <a:p>
            <a:r>
              <a:rPr lang="es-ES" b="1" dirty="0" err="1">
                <a:solidFill>
                  <a:schemeClr val="accent1"/>
                </a:solidFill>
              </a:rPr>
              <a:t>Libcontainer</a:t>
            </a:r>
            <a:r>
              <a:rPr lang="es-ES" dirty="0"/>
              <a:t>: su propia manera de utilizar directamente las facilidades de virtualización que ofrece el kernel de Linux </a:t>
            </a:r>
          </a:p>
          <a:p>
            <a:r>
              <a:rPr lang="es-ES" b="1" dirty="0">
                <a:solidFill>
                  <a:schemeClr val="accent1"/>
                </a:solidFill>
              </a:rPr>
              <a:t>Docker </a:t>
            </a:r>
            <a:r>
              <a:rPr lang="es-ES" b="1" dirty="0" err="1">
                <a:solidFill>
                  <a:schemeClr val="accent1"/>
                </a:solidFill>
              </a:rPr>
              <a:t>Engine</a:t>
            </a:r>
            <a:r>
              <a:rPr lang="es-ES" dirty="0">
                <a:solidFill>
                  <a:schemeClr val="tx1"/>
                </a:solidFill>
              </a:rPr>
              <a:t>:</a:t>
            </a:r>
            <a:r>
              <a:rPr lang="es-ES" dirty="0"/>
              <a:t> servidor de Docker encargado de ejecutar los contenedores</a:t>
            </a:r>
          </a:p>
          <a:p>
            <a:r>
              <a:rPr lang="es-ES" b="1" dirty="0">
                <a:solidFill>
                  <a:schemeClr val="accent1"/>
                </a:solidFill>
              </a:rPr>
              <a:t>Docker </a:t>
            </a:r>
            <a:r>
              <a:rPr lang="es-ES" b="1" dirty="0" err="1">
                <a:solidFill>
                  <a:schemeClr val="accent1"/>
                </a:solidFill>
              </a:rPr>
              <a:t>Hub</a:t>
            </a:r>
            <a:r>
              <a:rPr lang="es-ES" dirty="0">
                <a:solidFill>
                  <a:schemeClr val="tx1"/>
                </a:solidFill>
              </a:rPr>
              <a:t>: </a:t>
            </a:r>
            <a:r>
              <a:rPr lang="es-ES" dirty="0"/>
              <a:t>registro de imágenes público</a:t>
            </a:r>
            <a:endParaRPr lang="es-ES" dirty="0">
              <a:solidFill>
                <a:schemeClr val="tx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RedHat</a:t>
            </a:r>
            <a:endParaRPr lang="es-ES" dirty="0">
              <a:solidFill>
                <a:schemeClr val="tx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Docker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IBM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Google</a:t>
            </a: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8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 LAS TECNOLOGÍAS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0"/>
            <a:ext cx="9371893" cy="4496872"/>
          </a:xfrm>
        </p:spPr>
        <p:txBody>
          <a:bodyPr>
            <a:normAutofit/>
          </a:bodyPr>
          <a:lstStyle/>
          <a:p>
            <a:r>
              <a:rPr lang="es-ES" dirty="0"/>
              <a:t>Aporta grandes beneficios a desarrolladores y administradores de sistemas</a:t>
            </a:r>
          </a:p>
          <a:p>
            <a:endParaRPr lang="es-ES" dirty="0"/>
          </a:p>
          <a:p>
            <a:r>
              <a:rPr lang="es-ES" dirty="0"/>
              <a:t>Contenedores estandarizados</a:t>
            </a:r>
          </a:p>
          <a:p>
            <a:endParaRPr lang="es-ES" dirty="0"/>
          </a:p>
          <a:p>
            <a:r>
              <a:rPr lang="es-ES" dirty="0"/>
              <a:t>Arquitectura SOA</a:t>
            </a: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8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CRITERIOS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361827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1" y="4707615"/>
            <a:ext cx="4748868" cy="184036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S" i="1" dirty="0"/>
              <a:t>A.3: </a:t>
            </a:r>
            <a:r>
              <a:rPr lang="es-ES" i="1" u="sng" dirty="0"/>
              <a:t>Rendimiento</a:t>
            </a:r>
            <a:endParaRPr lang="es-ES" u="sng" dirty="0"/>
          </a:p>
          <a:p>
            <a:r>
              <a:rPr lang="es-ES" i="1" dirty="0"/>
              <a:t>Nombre del criterio: Rendimiento</a:t>
            </a:r>
            <a:r>
              <a:rPr lang="es-ES" dirty="0"/>
              <a:t>.</a:t>
            </a:r>
          </a:p>
          <a:p>
            <a:r>
              <a:rPr lang="es-ES" i="1" dirty="0"/>
              <a:t>Descripción:</a:t>
            </a:r>
            <a:r>
              <a:rPr lang="es-ES" dirty="0"/>
              <a:t> Utilidad del producto.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604932" y="1978026"/>
            <a:ext cx="4748868" cy="219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i="1" dirty="0">
                <a:solidFill>
                  <a:schemeClr val="bg1"/>
                </a:solidFill>
              </a:rPr>
              <a:t>A.2: </a:t>
            </a:r>
            <a:r>
              <a:rPr lang="es-ES" sz="1800" i="1" u="sng" dirty="0">
                <a:solidFill>
                  <a:schemeClr val="bg1"/>
                </a:solidFill>
              </a:rPr>
              <a:t>Usabilidad.</a:t>
            </a:r>
            <a:endParaRPr lang="es-ES" sz="1800" u="sng" dirty="0">
              <a:solidFill>
                <a:schemeClr val="bg1"/>
              </a:solidFill>
            </a:endParaRPr>
          </a:p>
          <a:p>
            <a:r>
              <a:rPr lang="es-ES" sz="1800" i="1" dirty="0">
                <a:solidFill>
                  <a:schemeClr val="bg1"/>
                </a:solidFill>
              </a:rPr>
              <a:t>Nombre del criterio: </a:t>
            </a:r>
            <a:r>
              <a:rPr lang="es-ES" sz="1800" dirty="0">
                <a:solidFill>
                  <a:schemeClr val="bg1"/>
                </a:solidFill>
              </a:rPr>
              <a:t>Usabilidad.</a:t>
            </a:r>
          </a:p>
          <a:p>
            <a:r>
              <a:rPr lang="es-ES" sz="1800" i="1" dirty="0">
                <a:solidFill>
                  <a:schemeClr val="bg1"/>
                </a:solidFill>
              </a:rPr>
              <a:t>Descripción: Facilidad de uso de la herramienta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r>
              <a:rPr lang="es-ES" sz="1800" i="1" dirty="0">
                <a:solidFill>
                  <a:schemeClr val="bg1"/>
                </a:solidFill>
              </a:rPr>
              <a:t>Tipo de valor: </a:t>
            </a:r>
            <a:r>
              <a:rPr lang="es-ES" sz="1800" dirty="0">
                <a:solidFill>
                  <a:schemeClr val="bg1"/>
                </a:solidFill>
              </a:rPr>
              <a:t>Booleano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1" y="1978025"/>
            <a:ext cx="4748868" cy="219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i="1" dirty="0">
                <a:solidFill>
                  <a:schemeClr val="bg1"/>
                </a:solidFill>
              </a:rPr>
              <a:t>A.1: </a:t>
            </a:r>
            <a:r>
              <a:rPr lang="es-ES" sz="1800" i="1" u="sng" dirty="0">
                <a:solidFill>
                  <a:schemeClr val="bg1"/>
                </a:solidFill>
              </a:rPr>
              <a:t>Soporte y documentación</a:t>
            </a:r>
            <a:endParaRPr lang="es-ES" sz="1800" u="sng" dirty="0">
              <a:solidFill>
                <a:schemeClr val="bg1"/>
              </a:solidFill>
            </a:endParaRPr>
          </a:p>
          <a:p>
            <a:r>
              <a:rPr lang="es-ES" sz="1800" i="1" dirty="0">
                <a:solidFill>
                  <a:schemeClr val="bg1"/>
                </a:solidFill>
              </a:rPr>
              <a:t>Nombre del criterio: Soporte y documentación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r>
              <a:rPr lang="es-ES" sz="1800" i="1" dirty="0">
                <a:solidFill>
                  <a:schemeClr val="bg1"/>
                </a:solidFill>
              </a:rPr>
              <a:t>Descripción: </a:t>
            </a:r>
            <a:r>
              <a:rPr lang="es-ES" sz="1800" dirty="0">
                <a:solidFill>
                  <a:schemeClr val="bg1"/>
                </a:solidFill>
              </a:rPr>
              <a:t>Facilidad de un usuario para acceder a contenidos adicionales.</a:t>
            </a:r>
          </a:p>
          <a:p>
            <a:r>
              <a:rPr lang="es-ES" sz="1800" i="1" dirty="0">
                <a:solidFill>
                  <a:schemeClr val="bg1"/>
                </a:solidFill>
              </a:rPr>
              <a:t>Tipo de valor: </a:t>
            </a:r>
            <a:r>
              <a:rPr lang="es-ES" sz="1800" dirty="0">
                <a:solidFill>
                  <a:schemeClr val="bg1"/>
                </a:solidFill>
              </a:rPr>
              <a:t>Texto libre.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96" y="4816190"/>
            <a:ext cx="2676940" cy="1623214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A: Generales</a:t>
            </a:r>
          </a:p>
        </p:txBody>
      </p:sp>
    </p:spTree>
    <p:extLst>
      <p:ext uri="{BB962C8B-B14F-4D97-AF65-F5344CB8AC3E}">
        <p14:creationId xmlns:p14="http://schemas.microsoft.com/office/powerpoint/2010/main" val="336463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6414005" y="2514418"/>
            <a:ext cx="4748868" cy="1840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>
                <a:solidFill>
                  <a:schemeClr val="bg1"/>
                </a:solidFill>
              </a:rPr>
              <a:t>A.5: </a:t>
            </a:r>
            <a:r>
              <a:rPr lang="es-ES" i="1" u="sng" dirty="0">
                <a:solidFill>
                  <a:schemeClr val="bg1"/>
                </a:solidFill>
              </a:rPr>
              <a:t>Última actualización</a:t>
            </a:r>
            <a:endParaRPr lang="es-ES" u="sng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Nombre del criterio: Última actualización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Descripción:</a:t>
            </a:r>
            <a:r>
              <a:rPr lang="es-ES" dirty="0">
                <a:solidFill>
                  <a:schemeClr val="bg1"/>
                </a:solidFill>
              </a:rPr>
              <a:t> Fecha de la última actualización</a:t>
            </a:r>
          </a:p>
          <a:p>
            <a:r>
              <a:rPr lang="es-ES" i="1" dirty="0">
                <a:solidFill>
                  <a:schemeClr val="bg1"/>
                </a:solidFill>
              </a:rPr>
              <a:t>Tipo de valor:</a:t>
            </a:r>
            <a:r>
              <a:rPr lang="es-ES" dirty="0">
                <a:solidFill>
                  <a:schemeClr val="bg1"/>
                </a:solidFill>
              </a:rPr>
              <a:t> Fecha.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2514418"/>
            <a:ext cx="4748868" cy="1840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>
                <a:solidFill>
                  <a:schemeClr val="bg1"/>
                </a:solidFill>
              </a:rPr>
              <a:t>A.4: </a:t>
            </a:r>
            <a:r>
              <a:rPr lang="es-ES" i="1" u="sng" dirty="0">
                <a:solidFill>
                  <a:schemeClr val="bg1"/>
                </a:solidFill>
              </a:rPr>
              <a:t>Resultados</a:t>
            </a:r>
            <a:endParaRPr lang="es-ES" u="sng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Nombre del criterio: Resultados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ES" i="1" dirty="0">
                <a:solidFill>
                  <a:schemeClr val="bg1"/>
                </a:solidFill>
              </a:rPr>
              <a:t>Descripción:</a:t>
            </a:r>
            <a:r>
              <a:rPr lang="es-ES" dirty="0">
                <a:solidFill>
                  <a:schemeClr val="bg1"/>
                </a:solidFill>
              </a:rPr>
              <a:t> Resultados que han obtenido las tecnologías.</a:t>
            </a:r>
          </a:p>
          <a:p>
            <a:r>
              <a:rPr lang="es-ES" i="1" dirty="0">
                <a:solidFill>
                  <a:schemeClr val="bg1"/>
                </a:solidFill>
              </a:rPr>
              <a:t>Tipo de valor:</a:t>
            </a:r>
            <a:r>
              <a:rPr lang="es-ES" dirty="0">
                <a:solidFill>
                  <a:schemeClr val="bg1"/>
                </a:solidFill>
              </a:rPr>
              <a:t> Texto libre.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45" y="4661007"/>
            <a:ext cx="2851289" cy="219699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A: Generales</a:t>
            </a:r>
          </a:p>
        </p:txBody>
      </p:sp>
    </p:spTree>
    <p:extLst>
      <p:ext uri="{BB962C8B-B14F-4D97-AF65-F5344CB8AC3E}">
        <p14:creationId xmlns:p14="http://schemas.microsoft.com/office/powerpoint/2010/main" val="200213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2606615" y="2969631"/>
            <a:ext cx="4748868" cy="1840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dirty="0"/>
              <a:t>B.1: </a:t>
            </a:r>
            <a:r>
              <a:rPr lang="es-ES" i="1" u="sng" dirty="0"/>
              <a:t>Usuario Gratuito</a:t>
            </a:r>
            <a:endParaRPr lang="es-ES" u="sng" dirty="0"/>
          </a:p>
          <a:p>
            <a:r>
              <a:rPr lang="es-ES" i="1" dirty="0"/>
              <a:t>Nombre del criterio: Usuario Gratuito</a:t>
            </a:r>
            <a:endParaRPr lang="es-ES" dirty="0"/>
          </a:p>
          <a:p>
            <a:r>
              <a:rPr lang="es-ES" i="1" dirty="0"/>
              <a:t>Descripción:</a:t>
            </a:r>
            <a:r>
              <a:rPr lang="es-ES" dirty="0"/>
              <a:t> posibilidades a las que aspira un usuario demo.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475" y="2633202"/>
            <a:ext cx="2438400" cy="2438400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B: Usuarios</a:t>
            </a:r>
          </a:p>
        </p:txBody>
      </p:sp>
    </p:spTree>
    <p:extLst>
      <p:ext uri="{BB962C8B-B14F-4D97-AF65-F5344CB8AC3E}">
        <p14:creationId xmlns:p14="http://schemas.microsoft.com/office/powerpoint/2010/main" val="170535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1735347" y="2986886"/>
            <a:ext cx="4748868" cy="1840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/>
              <a:t>C.1: Costes</a:t>
            </a:r>
            <a:endParaRPr lang="es-ES" dirty="0"/>
          </a:p>
          <a:p>
            <a:r>
              <a:rPr lang="es-ES" i="1" dirty="0"/>
              <a:t>Nombre del criterio: Costes</a:t>
            </a:r>
            <a:r>
              <a:rPr lang="es-ES" dirty="0"/>
              <a:t>.</a:t>
            </a:r>
          </a:p>
          <a:p>
            <a:r>
              <a:rPr lang="es-ES" i="1" dirty="0"/>
              <a:t>Descripción: </a:t>
            </a:r>
            <a:r>
              <a:rPr lang="es-ES" dirty="0"/>
              <a:t>Coste de disponibilidad de la herramienta.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 y numérico.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631" y="2333919"/>
            <a:ext cx="3077617" cy="299298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C: Modelo de negocio</a:t>
            </a:r>
          </a:p>
        </p:txBody>
      </p:sp>
    </p:spTree>
    <p:extLst>
      <p:ext uri="{BB962C8B-B14F-4D97-AF65-F5344CB8AC3E}">
        <p14:creationId xmlns:p14="http://schemas.microsoft.com/office/powerpoint/2010/main" val="219392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367287" y="4291009"/>
            <a:ext cx="4748868" cy="18403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s-ES" b="1" dirty="0"/>
              <a:t>D.3: Cuotas de disco</a:t>
            </a:r>
          </a:p>
          <a:p>
            <a:r>
              <a:rPr lang="es-ES" i="1" dirty="0"/>
              <a:t>Nombre del criterio: Cuotas de disco.</a:t>
            </a:r>
            <a:endParaRPr lang="es-ES" dirty="0"/>
          </a:p>
          <a:p>
            <a:r>
              <a:rPr lang="es-ES" i="1" dirty="0"/>
              <a:t>Descripción: Opción que permite poner cuotas de disco a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513720" y="2163307"/>
            <a:ext cx="4748868" cy="1840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D.2: Aislamiento de sistema de ficheros</a:t>
            </a:r>
          </a:p>
          <a:p>
            <a:r>
              <a:rPr lang="es-ES" i="1" dirty="0"/>
              <a:t>Nombre del criterio: Aislamiento de ficheros.</a:t>
            </a:r>
            <a:endParaRPr lang="es-ES" dirty="0"/>
          </a:p>
          <a:p>
            <a:r>
              <a:rPr lang="es-ES" i="1" dirty="0"/>
              <a:t>Descripción: Opción que permite ofrecer seguridad a nivel de hardware y aislar los fallos de los diferentes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367287" y="2163307"/>
            <a:ext cx="4748868" cy="1840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D.1: Sistema operativo</a:t>
            </a:r>
          </a:p>
          <a:p>
            <a:r>
              <a:rPr lang="es-ES" i="1" dirty="0"/>
              <a:t>Nombre del criterio: Sistema operativo.</a:t>
            </a:r>
            <a:endParaRPr lang="es-ES" dirty="0"/>
          </a:p>
          <a:p>
            <a:r>
              <a:rPr lang="es-ES" i="1" dirty="0"/>
              <a:t>Descripción: Opción especifica en que sistemas operativos se puede trabajar con las diferentes herramientas.</a:t>
            </a:r>
            <a:endParaRPr lang="es-ES" dirty="0"/>
          </a:p>
          <a:p>
            <a:r>
              <a:rPr lang="es-ES" i="1" dirty="0"/>
              <a:t>Tipo de valor: Texto libre.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513720" y="4295189"/>
            <a:ext cx="4748868" cy="1840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D.4: Limite de uso de memoria</a:t>
            </a:r>
          </a:p>
          <a:p>
            <a:r>
              <a:rPr lang="es-ES" i="1" dirty="0"/>
              <a:t>Nombre del criterio: Limite de uso de memoria.</a:t>
            </a:r>
            <a:endParaRPr lang="es-ES" dirty="0"/>
          </a:p>
          <a:p>
            <a:r>
              <a:rPr lang="es-ES" i="1" dirty="0"/>
              <a:t>Descripción: Opción que permite especificar el porcentaje de uso de la memoria por parte de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D: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322793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561312" y="4235599"/>
            <a:ext cx="7360919" cy="244124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1800" b="1" dirty="0">
                <a:solidFill>
                  <a:schemeClr val="tx1"/>
                </a:solidFill>
              </a:rPr>
              <a:t>D.7: Privilegios de administración</a:t>
            </a:r>
          </a:p>
          <a:p>
            <a:r>
              <a:rPr lang="es-ES" sz="1800" i="1" dirty="0">
                <a:solidFill>
                  <a:schemeClr val="tx1"/>
                </a:solidFill>
              </a:rPr>
              <a:t>Nombre del criterio: Privilegios de administración.</a:t>
            </a:r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i="1" dirty="0">
                <a:solidFill>
                  <a:schemeClr val="tx1"/>
                </a:solidFill>
              </a:rPr>
              <a:t>Descripción: Opción de permite a los administradores poder establecer permisos para la instalación, uso y demás opciones de los recursos empleados por los paquetes o máquinas virtuales.</a:t>
            </a:r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i="1" dirty="0">
                <a:solidFill>
                  <a:schemeClr val="tx1"/>
                </a:solidFill>
              </a:rPr>
              <a:t>Tipo de valor: Booleano (Si/No).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241772" y="2011398"/>
            <a:ext cx="4748868" cy="18403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D.6: Puntos de control de particiones</a:t>
            </a:r>
          </a:p>
          <a:p>
            <a:r>
              <a:rPr lang="es-ES" i="1" dirty="0"/>
              <a:t>Nombre del criterio: Puntos de control.</a:t>
            </a:r>
            <a:endParaRPr lang="es-ES" dirty="0"/>
          </a:p>
          <a:p>
            <a:r>
              <a:rPr lang="es-ES" i="1" dirty="0"/>
              <a:t>Descripción: Opción que permite respaldar o realizar </a:t>
            </a:r>
            <a:r>
              <a:rPr lang="es-ES" i="1" dirty="0" err="1"/>
              <a:t>backups</a:t>
            </a:r>
            <a:r>
              <a:rPr lang="es-ES" i="1" dirty="0"/>
              <a:t> de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043609" y="2011398"/>
            <a:ext cx="4748868" cy="18403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D.5: Limite de uso de CPU</a:t>
            </a:r>
          </a:p>
          <a:p>
            <a:r>
              <a:rPr lang="es-ES" i="1" dirty="0"/>
              <a:t>Nombre del criterio: Limites de uso de CPU.</a:t>
            </a:r>
            <a:endParaRPr lang="es-ES" dirty="0"/>
          </a:p>
          <a:p>
            <a:r>
              <a:rPr lang="es-ES" i="1" dirty="0"/>
              <a:t>Descripción: Opción que permite especificar el límite de núcleos de la CPU y el porcentaje que serán utilizadas por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D: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37289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721566" y="4387668"/>
            <a:ext cx="4748868" cy="18403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s-ES" b="1" dirty="0"/>
              <a:t>E.3: Redes Sociales</a:t>
            </a:r>
          </a:p>
          <a:p>
            <a:r>
              <a:rPr lang="es-ES" i="1" dirty="0"/>
              <a:t>Nombre del criterio: </a:t>
            </a:r>
            <a:r>
              <a:rPr lang="es-ES" dirty="0"/>
              <a:t>Redes Sociales.</a:t>
            </a:r>
          </a:p>
          <a:p>
            <a:r>
              <a:rPr lang="es-ES" i="1" dirty="0"/>
              <a:t>Descripción:</a:t>
            </a:r>
            <a:r>
              <a:rPr lang="es-ES" dirty="0"/>
              <a:t> Redes sociales que tienen ambas empresas.</a:t>
            </a:r>
          </a:p>
          <a:p>
            <a:r>
              <a:rPr lang="es-ES" i="1" dirty="0"/>
              <a:t>Tipo de valor: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(Sí/No) y texto libre.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6303" y="2202313"/>
            <a:ext cx="4748868" cy="18403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E.2: Fecha de creación.</a:t>
            </a:r>
          </a:p>
          <a:p>
            <a:r>
              <a:rPr lang="es-ES" i="1" dirty="0"/>
              <a:t>Nombre del criterio: </a:t>
            </a:r>
            <a:r>
              <a:rPr lang="es-ES" dirty="0"/>
              <a:t>Fecha.</a:t>
            </a:r>
          </a:p>
          <a:p>
            <a:r>
              <a:rPr lang="es-ES" i="1" dirty="0"/>
              <a:t>Descripción: </a:t>
            </a:r>
            <a:r>
              <a:rPr lang="es-ES" dirty="0"/>
              <a:t>Fecha en la que se ha creado la herramienta.</a:t>
            </a:r>
          </a:p>
          <a:p>
            <a:r>
              <a:rPr lang="es-ES" i="1" dirty="0"/>
              <a:t>Tipo de valor: </a:t>
            </a:r>
            <a:r>
              <a:rPr lang="es-ES" dirty="0"/>
              <a:t>Texto libre.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90601" y="2202313"/>
            <a:ext cx="4748868" cy="18403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E.1: Autor de la herramienta.</a:t>
            </a:r>
          </a:p>
          <a:p>
            <a:r>
              <a:rPr lang="es-ES" i="1" dirty="0"/>
              <a:t>Nombre del criterio: </a:t>
            </a:r>
            <a:r>
              <a:rPr lang="es-ES" dirty="0"/>
              <a:t>Autor.</a:t>
            </a:r>
          </a:p>
          <a:p>
            <a:r>
              <a:rPr lang="es-ES" i="1" dirty="0"/>
              <a:t>Descripción: </a:t>
            </a:r>
            <a:r>
              <a:rPr lang="es-ES" dirty="0"/>
              <a:t>Nombre del autor que ha creado la herramienta.</a:t>
            </a:r>
          </a:p>
          <a:p>
            <a:r>
              <a:rPr lang="es-ES" i="1" dirty="0"/>
              <a:t>Tipo de valor: </a:t>
            </a:r>
            <a:r>
              <a:rPr lang="es-ES" dirty="0"/>
              <a:t>Texto libre.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E: Generales</a:t>
            </a:r>
          </a:p>
        </p:txBody>
      </p:sp>
    </p:spTree>
    <p:extLst>
      <p:ext uri="{BB962C8B-B14F-4D97-AF65-F5344CB8AC3E}">
        <p14:creationId xmlns:p14="http://schemas.microsoft.com/office/powerpoint/2010/main" val="399276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  <a:p>
            <a:r>
              <a:rPr lang="es-ES" dirty="0"/>
              <a:t>Descripción de las tecnologías</a:t>
            </a:r>
          </a:p>
          <a:p>
            <a:r>
              <a:rPr lang="es-ES" dirty="0"/>
              <a:t>Criterios de comparación</a:t>
            </a:r>
          </a:p>
          <a:p>
            <a:r>
              <a:rPr lang="es-ES" dirty="0"/>
              <a:t>Evaluación de los criterios por tecnología</a:t>
            </a:r>
          </a:p>
          <a:p>
            <a:r>
              <a:rPr lang="es-ES" dirty="0"/>
              <a:t>Comparación de las tecnologías</a:t>
            </a:r>
          </a:p>
          <a:p>
            <a:r>
              <a:rPr lang="es-E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103772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002103" y="4246626"/>
            <a:ext cx="4748868" cy="184036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F.3: Necesidad de extensión IP.</a:t>
            </a:r>
          </a:p>
          <a:p>
            <a:r>
              <a:rPr lang="es-ES" i="1" dirty="0">
                <a:solidFill>
                  <a:schemeClr val="tx1"/>
                </a:solidFill>
              </a:rPr>
              <a:t>Nombre del criterio: </a:t>
            </a:r>
            <a:r>
              <a:rPr lang="es-ES" dirty="0">
                <a:solidFill>
                  <a:schemeClr val="tx1"/>
                </a:solidFill>
              </a:rPr>
              <a:t>Extensión IP.</a:t>
            </a:r>
          </a:p>
          <a:p>
            <a:r>
              <a:rPr lang="es-ES" i="1" dirty="0">
                <a:solidFill>
                  <a:schemeClr val="tx1"/>
                </a:solidFill>
              </a:rPr>
              <a:t>Descripción: </a:t>
            </a:r>
            <a:r>
              <a:rPr lang="es-ES" dirty="0">
                <a:solidFill>
                  <a:schemeClr val="tx1"/>
                </a:solidFill>
              </a:rPr>
              <a:t>Si es necesario hacer una extensión IP.</a:t>
            </a:r>
          </a:p>
          <a:p>
            <a:r>
              <a:rPr lang="es-ES" i="1" dirty="0">
                <a:solidFill>
                  <a:schemeClr val="tx1"/>
                </a:solidFill>
              </a:rPr>
              <a:t>Tipo de valor: </a:t>
            </a:r>
            <a:r>
              <a:rPr lang="es-ES" dirty="0">
                <a:solidFill>
                  <a:schemeClr val="tx1"/>
                </a:solidFill>
              </a:rPr>
              <a:t>Booleano (Sí/No).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649468" y="2176710"/>
            <a:ext cx="4748868" cy="184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F.2: Capacidad de contención.</a:t>
            </a:r>
          </a:p>
          <a:p>
            <a:r>
              <a:rPr lang="es-ES" i="1" dirty="0"/>
              <a:t>Nombre del criterio: </a:t>
            </a:r>
            <a:r>
              <a:rPr lang="es-ES" dirty="0"/>
              <a:t>Capacidad.</a:t>
            </a:r>
          </a:p>
          <a:p>
            <a:r>
              <a:rPr lang="es-ES" i="1" dirty="0"/>
              <a:t>Descripción: </a:t>
            </a:r>
            <a:r>
              <a:rPr lang="es-ES" dirty="0"/>
              <a:t>La capacidad de la que disponen ambas herramientas.</a:t>
            </a:r>
          </a:p>
          <a:p>
            <a:r>
              <a:rPr lang="es-ES" i="1" dirty="0"/>
              <a:t>Tipo de valor: </a:t>
            </a:r>
            <a:r>
              <a:rPr lang="es-ES" dirty="0"/>
              <a:t>Texto libre.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002102" y="2176710"/>
            <a:ext cx="4748868" cy="184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F.1: Número de </a:t>
            </a:r>
            <a:r>
              <a:rPr lang="es-ES" b="1" dirty="0" err="1"/>
              <a:t>kernels</a:t>
            </a:r>
            <a:r>
              <a:rPr lang="es-ES" b="1" dirty="0"/>
              <a:t> en los que funciona.</a:t>
            </a:r>
          </a:p>
          <a:p>
            <a:r>
              <a:rPr lang="es-ES" i="1" dirty="0"/>
              <a:t>Nombre del criterio: </a:t>
            </a:r>
            <a:r>
              <a:rPr lang="es-ES" dirty="0"/>
              <a:t>Número de </a:t>
            </a:r>
            <a:r>
              <a:rPr lang="es-ES" dirty="0" err="1"/>
              <a:t>kernels</a:t>
            </a:r>
            <a:r>
              <a:rPr lang="es-ES" dirty="0"/>
              <a:t>.</a:t>
            </a:r>
          </a:p>
          <a:p>
            <a:r>
              <a:rPr lang="es-ES" i="1" dirty="0"/>
              <a:t>Descripción: </a:t>
            </a:r>
            <a:r>
              <a:rPr lang="es-ES" dirty="0"/>
              <a:t>Cantidad de </a:t>
            </a:r>
            <a:r>
              <a:rPr lang="es-ES" dirty="0" err="1"/>
              <a:t>kernels</a:t>
            </a:r>
            <a:r>
              <a:rPr lang="es-ES" dirty="0"/>
              <a:t> de Linux en los que funciona cada herramienta.</a:t>
            </a:r>
          </a:p>
          <a:p>
            <a:r>
              <a:rPr lang="es-ES" i="1" dirty="0"/>
              <a:t>Tipo de valor: </a:t>
            </a:r>
            <a:r>
              <a:rPr lang="es-ES" dirty="0"/>
              <a:t>Numérico.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649468" y="4246626"/>
            <a:ext cx="4748868" cy="184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F.4: Funcional dentro del otro.</a:t>
            </a:r>
          </a:p>
          <a:p>
            <a:r>
              <a:rPr lang="es-ES" i="1" dirty="0"/>
              <a:t>Nombre del criterio: </a:t>
            </a:r>
            <a:r>
              <a:rPr lang="es-ES" dirty="0"/>
              <a:t>Funcional.</a:t>
            </a:r>
          </a:p>
          <a:p>
            <a:r>
              <a:rPr lang="es-ES" i="1" dirty="0"/>
              <a:t>Descripción: </a:t>
            </a:r>
            <a:r>
              <a:rPr lang="es-ES" dirty="0"/>
              <a:t>Saber si una herramienta puede funcionar dentro de la otra.</a:t>
            </a:r>
          </a:p>
          <a:p>
            <a:r>
              <a:rPr lang="es-ES" i="1" dirty="0"/>
              <a:t>Tipo de valor: </a:t>
            </a:r>
            <a:r>
              <a:rPr lang="es-ES" dirty="0"/>
              <a:t>Booleano (Sí/No).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F: Rendimiento</a:t>
            </a:r>
          </a:p>
        </p:txBody>
      </p:sp>
    </p:spTree>
    <p:extLst>
      <p:ext uri="{BB962C8B-B14F-4D97-AF65-F5344CB8AC3E}">
        <p14:creationId xmlns:p14="http://schemas.microsoft.com/office/powerpoint/2010/main" val="116664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EVALUACIÓN DE LOS CRITERIOS</a:t>
            </a:r>
          </a:p>
        </p:txBody>
      </p:sp>
    </p:spTree>
    <p:extLst>
      <p:ext uri="{BB962C8B-B14F-4D97-AF65-F5344CB8AC3E}">
        <p14:creationId xmlns:p14="http://schemas.microsoft.com/office/powerpoint/2010/main" val="3618270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74691"/>
              </p:ext>
            </p:extLst>
          </p:nvPr>
        </p:nvGraphicFramePr>
        <p:xfrm>
          <a:off x="2724947" y="1924936"/>
          <a:ext cx="7156174" cy="4292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8087">
                  <a:extLst>
                    <a:ext uri="{9D8B030D-6E8A-4147-A177-3AD203B41FA5}">
                      <a16:colId xmlns:a16="http://schemas.microsoft.com/office/drawing/2014/main" val="2697111097"/>
                    </a:ext>
                  </a:extLst>
                </a:gridCol>
                <a:gridCol w="3578087">
                  <a:extLst>
                    <a:ext uri="{9D8B030D-6E8A-4147-A177-3AD203B41FA5}">
                      <a16:colId xmlns:a16="http://schemas.microsoft.com/office/drawing/2014/main" val="3728108719"/>
                    </a:ext>
                  </a:extLst>
                </a:gridCol>
              </a:tblGrid>
              <a:tr h="312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054186"/>
                  </a:ext>
                </a:extLst>
              </a:tr>
              <a:tr h="446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A.1: Soporte y documentación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Encontramos varios cursos de pago y tutoriales gratuitos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5836050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4714854"/>
                  </a:ext>
                </a:extLst>
              </a:tr>
              <a:tr h="312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A.2: Usabilidad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895172"/>
                  </a:ext>
                </a:extLst>
              </a:tr>
              <a:tr h="675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A.3: 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Docker tiene un gran rendimiento, por lo que puede manejar gran cantidad de daos y a su vez ser bastante rápida su utilización.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8417164"/>
                  </a:ext>
                </a:extLst>
              </a:tr>
              <a:tr h="9041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A.4: Resultados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 resultado de Docker es muy positivo en los últimos años ya que ha proporcionado usabilidad y anteriormente en el resto de tecnologías era muy complejo.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784378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A.5: Última actualización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18 de enero de 2017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3452698"/>
                  </a:ext>
                </a:extLst>
              </a:tr>
              <a:tr h="312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1761728"/>
                  </a:ext>
                </a:extLst>
              </a:tr>
              <a:tr h="446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B.1: Usuario gratuito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Disponible la edición comunidad con funciones muy limitadas.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487233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888172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Docker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1469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16038"/>
              </p:ext>
            </p:extLst>
          </p:nvPr>
        </p:nvGraphicFramePr>
        <p:xfrm>
          <a:off x="2572423" y="1966730"/>
          <a:ext cx="7288696" cy="4251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4348">
                  <a:extLst>
                    <a:ext uri="{9D8B030D-6E8A-4147-A177-3AD203B41FA5}">
                      <a16:colId xmlns:a16="http://schemas.microsoft.com/office/drawing/2014/main" val="1450706154"/>
                    </a:ext>
                  </a:extLst>
                </a:gridCol>
                <a:gridCol w="3644348">
                  <a:extLst>
                    <a:ext uri="{9D8B030D-6E8A-4147-A177-3AD203B41FA5}">
                      <a16:colId xmlns:a16="http://schemas.microsoft.com/office/drawing/2014/main" val="1120633878"/>
                    </a:ext>
                  </a:extLst>
                </a:gridCol>
              </a:tblGrid>
              <a:tr h="4042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161451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C.1: Costes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$750-2000$ (por año)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7458431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7136440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D.1: Sistema operativo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4294589"/>
                  </a:ext>
                </a:extLst>
              </a:tr>
              <a:tr h="613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D.2: Aislamiento de sistema de ficheros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5176436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D.3: Cuotas de disco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5070769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D.4: Limite de uso de memoria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9487585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D.5: Limite de uso de CPU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42901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D.6: Puntos de control de particiones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0366759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D.7: Privilegios de administración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</a:t>
                      </a: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(desde la versión 1.10)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24688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Docker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0158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41861"/>
              </p:ext>
            </p:extLst>
          </p:nvPr>
        </p:nvGraphicFramePr>
        <p:xfrm>
          <a:off x="2572422" y="1966730"/>
          <a:ext cx="7920318" cy="4388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0159">
                  <a:extLst>
                    <a:ext uri="{9D8B030D-6E8A-4147-A177-3AD203B41FA5}">
                      <a16:colId xmlns:a16="http://schemas.microsoft.com/office/drawing/2014/main" val="1450706154"/>
                    </a:ext>
                  </a:extLst>
                </a:gridCol>
                <a:gridCol w="3960159">
                  <a:extLst>
                    <a:ext uri="{9D8B030D-6E8A-4147-A177-3AD203B41FA5}">
                      <a16:colId xmlns:a16="http://schemas.microsoft.com/office/drawing/2014/main" val="1120633878"/>
                    </a:ext>
                  </a:extLst>
                </a:gridCol>
              </a:tblGrid>
              <a:tr h="515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161451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E.2: Fecha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Marzo de 2013.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94589"/>
                  </a:ext>
                </a:extLst>
              </a:tr>
              <a:tr h="7817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E.3: Redes Sociales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 (Twitter, Facebook, Youtube, Google+, Github, Linkedin, Reddit, Slideshare).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176436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070769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F.1: Número de kernels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Todos.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487585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F.2: Capacidad.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Una aplicación.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42901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F.3: Extensión IP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366759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F.4: Funcional.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24688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Docker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89993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61214"/>
              </p:ext>
            </p:extLst>
          </p:nvPr>
        </p:nvGraphicFramePr>
        <p:xfrm>
          <a:off x="3435258" y="2141601"/>
          <a:ext cx="5449570" cy="3374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4785">
                  <a:extLst>
                    <a:ext uri="{9D8B030D-6E8A-4147-A177-3AD203B41FA5}">
                      <a16:colId xmlns:a16="http://schemas.microsoft.com/office/drawing/2014/main" val="756572991"/>
                    </a:ext>
                  </a:extLst>
                </a:gridCol>
                <a:gridCol w="2724785">
                  <a:extLst>
                    <a:ext uri="{9D8B030D-6E8A-4147-A177-3AD203B41FA5}">
                      <a16:colId xmlns:a16="http://schemas.microsoft.com/office/drawing/2014/main" val="1329628070"/>
                    </a:ext>
                  </a:extLst>
                </a:gridCol>
              </a:tblGrid>
              <a:tr h="330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067607"/>
                  </a:ext>
                </a:extLst>
              </a:tr>
              <a:tr h="486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A.1: Soporte y documentación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Encontramos varios cursos de pago y tutoriales gratuitos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0077158"/>
                  </a:ext>
                </a:extLst>
              </a:tr>
              <a:tr h="3300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A.2: Usabilidad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4576370"/>
                  </a:ext>
                </a:extLst>
              </a:tr>
              <a:tr h="486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A.3: 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OpenVZ ofrece un mejor rendimiento en comparación con soluciones similares.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721960"/>
                  </a:ext>
                </a:extLst>
              </a:tr>
              <a:tr h="9736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A.4: Resultados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Dispone de aspectos negativos como que es mucho menos flexible que otros sistemas y altamente dependiente del sistema anfitrión.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4496462"/>
                  </a:ext>
                </a:extLst>
              </a:tr>
              <a:tr h="3101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A.5: Última actualización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27 Mar 2017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550213"/>
                  </a:ext>
                </a:extLst>
              </a:tr>
              <a:tr h="4058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8059670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00253"/>
              </p:ext>
            </p:extLst>
          </p:nvPr>
        </p:nvGraphicFramePr>
        <p:xfrm>
          <a:off x="3435258" y="5464893"/>
          <a:ext cx="5449570" cy="441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4785">
                  <a:extLst>
                    <a:ext uri="{9D8B030D-6E8A-4147-A177-3AD203B41FA5}">
                      <a16:colId xmlns:a16="http://schemas.microsoft.com/office/drawing/2014/main" val="3073775397"/>
                    </a:ext>
                  </a:extLst>
                </a:gridCol>
                <a:gridCol w="2724785">
                  <a:extLst>
                    <a:ext uri="{9D8B030D-6E8A-4147-A177-3AD203B41FA5}">
                      <a16:colId xmlns:a16="http://schemas.microsoft.com/office/drawing/2014/main" val="1561188099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B.1: Usuario gratuito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Dispone de todas las herramientas con capacidad limitada.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1490709"/>
                  </a:ext>
                </a:extLst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OpenVZ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55324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13448"/>
              </p:ext>
            </p:extLst>
          </p:nvPr>
        </p:nvGraphicFramePr>
        <p:xfrm>
          <a:off x="2511725" y="1935903"/>
          <a:ext cx="7927674" cy="4523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3837">
                  <a:extLst>
                    <a:ext uri="{9D8B030D-6E8A-4147-A177-3AD203B41FA5}">
                      <a16:colId xmlns:a16="http://schemas.microsoft.com/office/drawing/2014/main" val="950323207"/>
                    </a:ext>
                  </a:extLst>
                </a:gridCol>
                <a:gridCol w="3963837">
                  <a:extLst>
                    <a:ext uri="{9D8B030D-6E8A-4147-A177-3AD203B41FA5}">
                      <a16:colId xmlns:a16="http://schemas.microsoft.com/office/drawing/2014/main" val="3064707758"/>
                    </a:ext>
                  </a:extLst>
                </a:gridCol>
              </a:tblGrid>
              <a:tr h="427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850855"/>
                  </a:ext>
                </a:extLst>
              </a:tr>
              <a:tr h="6081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C.1: Costes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Proporcionan aumento de RAM y de almacenamiento.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4269796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D.1: Sistema operativo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4499711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D.2: Aislamiento de sistema de ficheros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1602230"/>
                  </a:ext>
                </a:extLst>
              </a:tr>
              <a:tr h="920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D.3: Cuotas de disco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2513715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D.4: Limite de uso de memoria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1920577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D.5: Limite de uso de CPU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8424613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D.6: Puntos de control de particiones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Sí.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2160359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D.7: Privilegios de administración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605353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OpenVZ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5510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16624"/>
              </p:ext>
            </p:extLst>
          </p:nvPr>
        </p:nvGraphicFramePr>
        <p:xfrm>
          <a:off x="2511724" y="1935902"/>
          <a:ext cx="8186754" cy="4121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93377">
                  <a:extLst>
                    <a:ext uri="{9D8B030D-6E8A-4147-A177-3AD203B41FA5}">
                      <a16:colId xmlns:a16="http://schemas.microsoft.com/office/drawing/2014/main" val="950323207"/>
                    </a:ext>
                  </a:extLst>
                </a:gridCol>
                <a:gridCol w="4093377">
                  <a:extLst>
                    <a:ext uri="{9D8B030D-6E8A-4147-A177-3AD203B41FA5}">
                      <a16:colId xmlns:a16="http://schemas.microsoft.com/office/drawing/2014/main" val="3064707758"/>
                    </a:ext>
                  </a:extLst>
                </a:gridCol>
              </a:tblGrid>
              <a:tr h="505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850855"/>
                  </a:ext>
                </a:extLst>
              </a:tr>
              <a:tr h="5057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E.2: Fecha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2005.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602230"/>
                  </a:ext>
                </a:extLst>
              </a:tr>
              <a:tr h="10874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E.3: Redes Sociales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 (Twitter, Google+, Facebook, </a:t>
                      </a:r>
                      <a:r>
                        <a:rPr lang="es-ES" sz="1100" dirty="0" err="1">
                          <a:effectLst/>
                        </a:rPr>
                        <a:t>Youtube</a:t>
                      </a:r>
                      <a:r>
                        <a:rPr lang="es-ES" sz="1100" dirty="0">
                          <a:effectLst/>
                        </a:rPr>
                        <a:t>, </a:t>
                      </a:r>
                      <a:r>
                        <a:rPr lang="es-ES" sz="1100" dirty="0" err="1">
                          <a:effectLst/>
                        </a:rPr>
                        <a:t>Slideshare</a:t>
                      </a:r>
                      <a:r>
                        <a:rPr lang="es-ES" sz="1100" dirty="0">
                          <a:effectLst/>
                        </a:rPr>
                        <a:t>, </a:t>
                      </a:r>
                      <a:r>
                        <a:rPr lang="es-ES" sz="1100" dirty="0" err="1">
                          <a:effectLst/>
                        </a:rPr>
                        <a:t>Linkedin</a:t>
                      </a:r>
                      <a:r>
                        <a:rPr lang="es-ES" sz="1100" dirty="0">
                          <a:effectLst/>
                        </a:rPr>
                        <a:t>, </a:t>
                      </a:r>
                      <a:r>
                        <a:rPr lang="es-ES" sz="1100" dirty="0" err="1">
                          <a:effectLst/>
                        </a:rPr>
                        <a:t>Github</a:t>
                      </a:r>
                      <a:r>
                        <a:rPr lang="es-ES" sz="1100" dirty="0">
                          <a:effectLst/>
                        </a:rPr>
                        <a:t>, </a:t>
                      </a:r>
                      <a:r>
                        <a:rPr lang="es-ES" sz="1100" dirty="0" err="1">
                          <a:effectLst/>
                        </a:rPr>
                        <a:t>OpenHUB</a:t>
                      </a:r>
                      <a:r>
                        <a:rPr lang="es-ES" sz="1100" dirty="0">
                          <a:effectLst/>
                        </a:rPr>
                        <a:t>, Garmin </a:t>
                      </a:r>
                      <a:r>
                        <a:rPr lang="es-ES" sz="1100" dirty="0" err="1">
                          <a:effectLst/>
                        </a:rPr>
                        <a:t>Connect</a:t>
                      </a:r>
                      <a:r>
                        <a:rPr lang="es-ES" sz="1100" dirty="0">
                          <a:effectLst/>
                        </a:rPr>
                        <a:t>, Reddit, Instagram).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513715"/>
                  </a:ext>
                </a:extLst>
              </a:tr>
              <a:tr h="5057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920577"/>
                  </a:ext>
                </a:extLst>
              </a:tr>
              <a:tr h="5057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F.1: Número de kernels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424613"/>
                  </a:ext>
                </a:extLst>
              </a:tr>
              <a:tr h="5057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F.2: Capacidad.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 Operativo entero.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2160359"/>
                  </a:ext>
                </a:extLst>
              </a:tr>
              <a:tr h="5057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F.3: Extensión IP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605353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OpenVZ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52734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COMPARACIÓN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2243875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1467898" y="1467817"/>
          <a:ext cx="9780103" cy="5032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val="423782052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1445773165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293145796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val="418329858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Criterios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Docker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Comentarios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2311184113"/>
                  </a:ext>
                </a:extLst>
              </a:tr>
              <a:tr h="26601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Características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545721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A.1: Soporte y documentación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Encontramos varios cursos de pago y tutoriales gratuitos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Encontramos varios cursos de pago y tutoriales gratuitos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Por lo general encontramos más documentación de Docker.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2911924313"/>
                  </a:ext>
                </a:extLst>
              </a:tr>
              <a:tr h="624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A.2: Usabilidad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Sí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Sí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éxito de Docker es proporcionado por la usabilidad, aunque OpenVZ también cuenta con esta característica.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2171856154"/>
                  </a:ext>
                </a:extLst>
              </a:tr>
              <a:tr h="624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A.3: Rendimiento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Docker tiene un gran rendimiento, por lo que puede manejar gran cantidad de datos y a su vez ser bastante rápida su utilización.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OpenVZ ofrece un mejor rendimiento en comparación con soluciones similares.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Ambos disponen de buen rendimiento.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2166705285"/>
                  </a:ext>
                </a:extLst>
              </a:tr>
              <a:tr h="7811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A.4: Resultados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El resultado de Docker es muy positivo en los últimos años ya que ha proporcionado usabilidad y anteriormente en el resto de tecnologías era muy complejo. 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Dispone de aspectos negativos como que es mucho menos flexible que otros sistemas y altamente dependiente del sistema anfitrión.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Resultado positivo en los últimos años.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4103020859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A.5: Última actualización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18 de enero de 2017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27 Mar 2017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Actualizados con relativa frecuencia.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325401979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A.6: Puntos de control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No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Docker no permite hacer backups de los paquetes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1667764192"/>
                  </a:ext>
                </a:extLst>
              </a:tr>
              <a:tr h="7811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A.7: Privilegios de administración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Las dos aplicaciones permiten establecer permisos de los paquetes, pero la mayoría de acciones requieren tener permisos de administrador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2551308141"/>
                  </a:ext>
                </a:extLst>
              </a:tr>
              <a:tr h="26601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Generales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364"/>
                  </a:ext>
                </a:extLst>
              </a:tr>
              <a:tr h="4687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B.1: Usuario gratuito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Disponible la edición comunidad con funciones muy limitadas.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Dispone de todas las herramientas con capacidad limitada.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r>
                        <a:rPr lang="es-ES" sz="800" dirty="0">
                          <a:effectLst/>
                        </a:rPr>
                        <a:t> nos permite más capacidades gratuitamente.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1029744917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COMPARACIÓN DE LAS TECNOLOGÍAS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0345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PLANIFICACIÓN Y ENTREGA</a:t>
            </a:r>
          </a:p>
        </p:txBody>
      </p:sp>
    </p:spTree>
    <p:extLst>
      <p:ext uri="{BB962C8B-B14F-4D97-AF65-F5344CB8AC3E}">
        <p14:creationId xmlns:p14="http://schemas.microsoft.com/office/powerpoint/2010/main" val="3618270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39739"/>
              </p:ext>
            </p:extLst>
          </p:nvPr>
        </p:nvGraphicFramePr>
        <p:xfrm>
          <a:off x="1775791" y="1408638"/>
          <a:ext cx="9780103" cy="282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val="745609946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999777161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73547975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val="2234795944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Criterios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Docker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Comentarios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1304147272"/>
                  </a:ext>
                </a:extLst>
              </a:tr>
            </a:tbl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COMPARACIÓN DE LAS TECNOLOGÍAS</a:t>
            </a:r>
            <a:endParaRPr lang="es-ES" sz="28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134322"/>
              </p:ext>
            </p:extLst>
          </p:nvPr>
        </p:nvGraphicFramePr>
        <p:xfrm>
          <a:off x="1775791" y="1690689"/>
          <a:ext cx="9780103" cy="5115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val="3420255816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1361533950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192377837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val="2141444109"/>
                    </a:ext>
                  </a:extLst>
                </a:gridCol>
              </a:tblGrid>
              <a:tr h="104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C.1: Costes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4" marR="674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$750-2000$ (por año)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4" marR="674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Proporcionan aumento de RAM y de almacenamiento.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4" marR="674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Para un uso avanzado de estas tecnologías tendremos que aspirar a ediciones de pago.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4" marR="67404" marT="0" marB="0"/>
                </a:tc>
                <a:extLst>
                  <a:ext uri="{0D108BD9-81ED-4DB2-BD59-A6C34878D82A}">
                    <a16:rowId xmlns:a16="http://schemas.microsoft.com/office/drawing/2014/main" val="558528382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D.1: Sistema operativo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 dos aplicaciones permiten trabajar únicamente en Linux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904771"/>
                  </a:ext>
                </a:extLst>
              </a:tr>
              <a:tr h="5220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D.2: Aislamiento de sistema de ficheros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 dos aplicaciones permiten tener un aislamiento de sistema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8577109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D.3: Cuotas de disco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no permite establecer una cuota de disco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668516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D.4: Limite de uso de memoria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 dos aplicaciones permiten establecer el uso de memoria que hacen los paquetes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0187526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D.5: Limite de uso de CPU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 dos aplicaciones permiten establecer el uso de la CPU que hacen los paquetes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49721"/>
                  </a:ext>
                </a:extLst>
              </a:tr>
              <a:tr h="5220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D.6: Puntos de control de particiones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Sí.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no permite hacer backups de los paquetes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1866192"/>
                  </a:ext>
                </a:extLst>
              </a:tr>
              <a:tr h="5220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D.7: Privilegios de administración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</a:t>
                      </a: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(desde la versión 1.10)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 dos aplicaciones permiten establecer permisos de los paquetes, pero la mayoría de acciones requieren tener permisos de administrador. En Docker solo </a:t>
                      </a: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desde la versión 1.10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198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18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1775791" y="1408638"/>
          <a:ext cx="9780103" cy="282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val="745609946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999777161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73547975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val="2234795944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Criterios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Docker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Comentarios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1304147272"/>
                  </a:ext>
                </a:extLst>
              </a:tr>
            </a:tbl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COMPARACIÓN DE LAS TECNOLOGÍAS</a:t>
            </a:r>
            <a:endParaRPr lang="es-ES" sz="28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037825"/>
              </p:ext>
            </p:extLst>
          </p:nvPr>
        </p:nvGraphicFramePr>
        <p:xfrm>
          <a:off x="1775791" y="1690689"/>
          <a:ext cx="9780103" cy="4793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val="3420255816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1361533950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192377837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val="2141444109"/>
                    </a:ext>
                  </a:extLst>
                </a:gridCol>
              </a:tblGrid>
              <a:tr h="104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E.2: Fecha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Marzo de 2013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OpenVZ es más antiguo y lleva más tiempo en desarrollo, pero Docker es más popular.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528382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E.3: Redes Sociales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Sí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Twitter, Facebook, Youtube, Google+, Github, Linkedin, Reddit, Slideshare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Twitter, Google+, Facebook, Youtube, Slideshare, Linkedin, Github, OpenHUB, Garmin Connect, Reddit, Instagram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Ambas herramientas tienen las Redes Sociales básicas e importantes.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04771"/>
                  </a:ext>
                </a:extLst>
              </a:tr>
              <a:tr h="52204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77109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F.1: Número de kernels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puede funcionar en todos los kernels importantes mientras que OpenVZ es un kernel propio.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668516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F.2: Capacidad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Una aplicación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 Sistema Operativo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es un contenedor de una aplicación mientras que OpenVZ puede contener un Sistema Operativo entero.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187526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F.3: Extensión IP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Dado que OpenVZ es un contenedor de VPS, necesita una extensión de la IP.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721"/>
                  </a:ext>
                </a:extLst>
              </a:tr>
              <a:tr h="522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F.4: Funcional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partir del </a:t>
                      </a:r>
                      <a:r>
                        <a:rPr lang="es-ES" sz="1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</a:t>
                      </a: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042stab105.4 de </a:t>
                      </a:r>
                      <a:r>
                        <a:rPr lang="es-ES" sz="1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OpenVZ</a:t>
                      </a: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 puede introducir la herramienta Docker.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86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498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243875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de android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18143" y="2032000"/>
            <a:ext cx="1991758" cy="18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IOS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14915" y="4182441"/>
            <a:ext cx="3001931" cy="158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92924" y="624112"/>
            <a:ext cx="8911687" cy="652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RECOMENDACIONES (I)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sz="half" idx="4294967295"/>
          </p:nvPr>
        </p:nvSpPr>
        <p:spPr>
          <a:xfrm>
            <a:off x="2575691" y="1852171"/>
            <a:ext cx="8733539" cy="4445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Desarrollo de </a:t>
            </a:r>
            <a:r>
              <a:rPr lang="es-ES" dirty="0" err="1">
                <a:solidFill>
                  <a:schemeClr val="tx1"/>
                </a:solidFill>
              </a:rPr>
              <a:t>apps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IOS y </a:t>
            </a:r>
            <a:r>
              <a:rPr lang="es-ES" dirty="0" err="1">
                <a:solidFill>
                  <a:schemeClr val="tx1"/>
                </a:solidFill>
              </a:rPr>
              <a:t>Android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Empresa pequeña de bajo presupuesto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SO 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 Windows 8 </a:t>
            </a:r>
            <a:r>
              <a:rPr lang="es-ES" b="1" dirty="0">
                <a:solidFill>
                  <a:schemeClr val="tx1"/>
                </a:solidFill>
                <a:sym typeface="Wingdings" panose="05000000000000000000" pitchFamily="2" charset="2"/>
              </a:rPr>
              <a:t>(posibilidad de migrar a Linux)</a:t>
            </a:r>
            <a:endParaRPr lang="es-ES" b="1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52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1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66527"/>
              </p:ext>
            </p:extLst>
          </p:nvPr>
        </p:nvGraphicFramePr>
        <p:xfrm>
          <a:off x="2592925" y="2192593"/>
          <a:ext cx="9144000" cy="441308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41907">
                  <a:extLst>
                    <a:ext uri="{9D8B030D-6E8A-4147-A177-3AD203B41FA5}">
                      <a16:colId xmlns:a16="http://schemas.microsoft.com/office/drawing/2014/main" val="2252976925"/>
                    </a:ext>
                  </a:extLst>
                </a:gridCol>
                <a:gridCol w="3356604">
                  <a:extLst>
                    <a:ext uri="{9D8B030D-6E8A-4147-A177-3AD203B41FA5}">
                      <a16:colId xmlns:a16="http://schemas.microsoft.com/office/drawing/2014/main" val="1314367154"/>
                    </a:ext>
                  </a:extLst>
                </a:gridCol>
                <a:gridCol w="3045489">
                  <a:extLst>
                    <a:ext uri="{9D8B030D-6E8A-4147-A177-3AD203B41FA5}">
                      <a16:colId xmlns:a16="http://schemas.microsoft.com/office/drawing/2014/main" val="2877677587"/>
                    </a:ext>
                  </a:extLst>
                </a:gridCol>
              </a:tblGrid>
              <a:tr h="144635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Criterios relevantes para la decisión</a:t>
                      </a:r>
                      <a:endParaRPr lang="es-E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Docker</a:t>
                      </a:r>
                      <a:endParaRPr lang="es-E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 err="1">
                          <a:effectLst/>
                        </a:rPr>
                        <a:t>OpenVZ</a:t>
                      </a:r>
                      <a:endParaRPr lang="es-E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4162443531"/>
                  </a:ext>
                </a:extLst>
              </a:tr>
              <a:tr h="59973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 es capaz de correr en Linux, aunque gracias a extensiones y plugin se puede ejecutar en Windows e IOS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Funciona única y exclusivamente en Linux, tanto los clientes como el servidor han de correr bajo este SO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3761379647"/>
                  </a:ext>
                </a:extLst>
              </a:tr>
              <a:tr h="88039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Escalabilidad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 no tener tantas restricciones de SO y de portabilidad de imágenes, hace que sea más sencilla la escalabilidad del software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Como ya hemos comentado en el recuadro anterior, sufre más limitaciones lo que a la hora de trabaja con ello produce más inconvenientes, pero no impide su escalabilidad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3705291897"/>
                  </a:ext>
                </a:extLst>
              </a:tr>
              <a:tr h="70692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Instalación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La instalación no es demasiado complicada, dependiendo del SO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instalación tampoco es excesivamente complicada, el único punto débil podría ser la necesidad de conocimientos en Linux a la hora de la configuración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443528331"/>
                  </a:ext>
                </a:extLst>
              </a:tr>
              <a:tr h="86667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Carga en el sistema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Tiene un bajo nivel de incidencia, ya que, al no virtualizar, y funcionar a través de contendores aislados no consume casi recursos del host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 tiene tampoco una gran incidencia a nivel de rendimiento en el host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2929662764"/>
                  </a:ext>
                </a:extLst>
              </a:tr>
              <a:tr h="28629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Repositorio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Incluye un repositorio para compartición de información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Repositorios no oficiales y de dudosa fiabilidad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4076397074"/>
                  </a:ext>
                </a:extLst>
              </a:tr>
              <a:tr h="86667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Entornos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Los entornos pueden ser configurados para usuarios en concreto, para simular el entorno del cliente, y la facilidad de comunicación entre estas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No hay una gran interoperabilidad entre contendores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3954511241"/>
                  </a:ext>
                </a:extLst>
              </a:tr>
            </a:tbl>
          </a:graphicData>
        </a:graphic>
      </p:graphicFrame>
      <p:pic>
        <p:nvPicPr>
          <p:cNvPr id="1026" name="Picture 2" descr="https://divio-ag-2016-1884645.aldryn-media.io/filer_public_thumbnails/filer_public/e9/f9/e9f9e232-5b5e-487d-b771-ad56bc5e0ef5/aldryn-clc-docker-logo.png__1170x0_q90_subsampling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94" y="583979"/>
            <a:ext cx="1361152" cy="13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open vz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458" y="751920"/>
            <a:ext cx="1044062" cy="10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de linux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30283" y="2032000"/>
            <a:ext cx="1567479" cy="18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java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14915" y="4133660"/>
            <a:ext cx="3001931" cy="16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592924" y="624112"/>
            <a:ext cx="8911687" cy="652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RECOMENDACIONES (II)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sz="half" idx="4294967295"/>
          </p:nvPr>
        </p:nvSpPr>
        <p:spPr>
          <a:xfrm>
            <a:off x="2575691" y="1852171"/>
            <a:ext cx="8733539" cy="4445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Desarrollo de </a:t>
            </a:r>
            <a:r>
              <a:rPr lang="es-ES" dirty="0" err="1">
                <a:solidFill>
                  <a:schemeClr val="tx1"/>
                </a:solidFill>
              </a:rPr>
              <a:t>apps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JAVA (distintas versiones)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SO exclusivamente Linux</a:t>
            </a:r>
          </a:p>
        </p:txBody>
      </p:sp>
    </p:spTree>
    <p:extLst>
      <p:ext uri="{BB962C8B-B14F-4D97-AF65-F5344CB8AC3E}">
        <p14:creationId xmlns:p14="http://schemas.microsoft.com/office/powerpoint/2010/main" val="3914079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2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821553"/>
              </p:ext>
            </p:extLst>
          </p:nvPr>
        </p:nvGraphicFramePr>
        <p:xfrm>
          <a:off x="2970213" y="1995949"/>
          <a:ext cx="8534399" cy="414921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559114">
                  <a:extLst>
                    <a:ext uri="{9D8B030D-6E8A-4147-A177-3AD203B41FA5}">
                      <a16:colId xmlns:a16="http://schemas.microsoft.com/office/drawing/2014/main" val="402112687"/>
                    </a:ext>
                  </a:extLst>
                </a:gridCol>
                <a:gridCol w="3132830">
                  <a:extLst>
                    <a:ext uri="{9D8B030D-6E8A-4147-A177-3AD203B41FA5}">
                      <a16:colId xmlns:a16="http://schemas.microsoft.com/office/drawing/2014/main" val="3416878290"/>
                    </a:ext>
                  </a:extLst>
                </a:gridCol>
                <a:gridCol w="2842455">
                  <a:extLst>
                    <a:ext uri="{9D8B030D-6E8A-4147-A177-3AD203B41FA5}">
                      <a16:colId xmlns:a16="http://schemas.microsoft.com/office/drawing/2014/main" val="3444534907"/>
                    </a:ext>
                  </a:extLst>
                </a:gridCol>
              </a:tblGrid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Criterios relevantes para la decisión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3428012414"/>
                  </a:ext>
                </a:extLst>
              </a:tr>
              <a:tr h="79535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Sistema Operativo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Podemos considerarla como una aplicación multiplataforma, en este caso el rendimiento en Linux es bastante alto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Corre únicamente en Linux, y al igual que Docker su rendimiento es bastante alto, consumiendo escasos recursos del servidor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1936670164"/>
                  </a:ext>
                </a:extLst>
              </a:tr>
              <a:tr h="94275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Adaptabilidad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 una herramienta con buena adaptabilidad ha hardware con buen procesamiento que corran en Linux, a la hora de utilizar equipos más limitados puede producir limitaciones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 además de tener una buena adaptabilidad en hardware limitados también ofrece un gran rendimiento en máquinas de mayor procesamiento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3624183460"/>
                  </a:ext>
                </a:extLst>
              </a:tr>
              <a:tr h="75086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Facilidad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complejidad de Docker en usabilidad no es complicada, con conocimientos previos,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usabilidad basada en opiniones de usuarios encontradas en la red, es que la usabilidad del entorno de OpenVZ es más intuitivo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2763859546"/>
                  </a:ext>
                </a:extLst>
              </a:tr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Carga en el sistema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Ofrece un alto rendimiento en los hosts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Ofrece un mayor rendimiento en host Linux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2147000788"/>
                  </a:ext>
                </a:extLst>
              </a:tr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Administración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Administración de usuarios flexible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Ofrece también una alta flexibilidad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2073745233"/>
                  </a:ext>
                </a:extLst>
              </a:tr>
            </a:tbl>
          </a:graphicData>
        </a:graphic>
      </p:graphicFrame>
      <p:pic>
        <p:nvPicPr>
          <p:cNvPr id="7" name="Picture 2" descr="https://divio-ag-2016-1884645.aldryn-media.io/filer_public_thumbnails/filer_public/e9/f9/e9f9e232-5b5e-487d-b771-ad56bc5e0ef5/aldryn-clc-docker-logo.png__1170x0_q90_subsampling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94" y="583979"/>
            <a:ext cx="1361152" cy="13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open vz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458" y="751920"/>
            <a:ext cx="1044062" cy="10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6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PLANIFICACIÓN Y ENTREGA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/>
              <a:t>Planificación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/>
              <a:t>Entrega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346449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13 Imagen">
            <a:hlinkClick r:id="rId2"/>
          </p:cNvPr>
          <p:cNvPicPr/>
          <p:nvPr/>
        </p:nvPicPr>
        <p:blipFill>
          <a:blip r:embed="rId3" cstate="print"/>
          <a:srcRect t="6129" r="89436" b="88423"/>
          <a:stretch>
            <a:fillRect/>
          </a:stretch>
        </p:blipFill>
        <p:spPr bwMode="auto">
          <a:xfrm>
            <a:off x="2933970" y="2722366"/>
            <a:ext cx="2034845" cy="65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Resultado de imagen de github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6927" y="2579586"/>
            <a:ext cx="2389217" cy="900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544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DESCRIPCIÓN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224387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 LAS TECNOLOGÍAS</a:t>
            </a:r>
          </a:p>
        </p:txBody>
      </p:sp>
      <p:pic>
        <p:nvPicPr>
          <p:cNvPr id="5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1"/>
            <a:ext cx="8733539" cy="444511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Tecnología de virtualización a nivel de S.O. para Linux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Producto de software libre y licencia GNU GPL v.2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Disponible desde 2005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Servidores Privados Virtuales (VPS), Entornos Virtuales (EV) o Contenedores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Diferentes distribuciones Linux en cada contenedor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8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 LAS TECNOLOGÍAS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2575692" y="1852170"/>
            <a:ext cx="8716286" cy="449687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OpenVZ consiste del </a:t>
            </a:r>
            <a:r>
              <a:rPr lang="es-ES" b="1" dirty="0">
                <a:solidFill>
                  <a:schemeClr val="accent1"/>
                </a:solidFill>
              </a:rPr>
              <a:t>núcleo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y </a:t>
            </a:r>
            <a:r>
              <a:rPr lang="es-ES" b="1" dirty="0">
                <a:solidFill>
                  <a:schemeClr val="accent1"/>
                </a:solidFill>
              </a:rPr>
              <a:t>herramientas a nivel de usuario</a:t>
            </a:r>
          </a:p>
          <a:p>
            <a:r>
              <a:rPr lang="es-ES" dirty="0">
                <a:solidFill>
                  <a:schemeClr val="tx1"/>
                </a:solidFill>
              </a:rPr>
              <a:t>El núcleo Linux modificado, que agrega soporte para contenedores, proporciona: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Virtualización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Aislamiento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Administración de recursos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Puntos de comprobación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Herramientas de línea de comandos: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>
                <a:solidFill>
                  <a:schemeClr val="accent1"/>
                </a:solidFill>
              </a:rPr>
              <a:t>vzctl</a:t>
            </a:r>
            <a:r>
              <a:rPr lang="es-ES" dirty="0">
                <a:solidFill>
                  <a:schemeClr val="tx1"/>
                </a:solidFill>
              </a:rPr>
              <a:t>: Administrar contenedores 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>
                <a:solidFill>
                  <a:schemeClr val="accent1"/>
                </a:solidFill>
              </a:rPr>
              <a:t>vzpkg</a:t>
            </a:r>
            <a:r>
              <a:rPr lang="es-ES" dirty="0">
                <a:solidFill>
                  <a:schemeClr val="tx1"/>
                </a:solidFill>
              </a:rPr>
              <a:t>: Administrar software en contenedores </a:t>
            </a: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8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 LAS TECNOLOGÍAS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2575692" y="1852170"/>
            <a:ext cx="8716286" cy="449687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Características distintivas: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Escalabilidad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Densidad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Administración masiva</a:t>
            </a:r>
          </a:p>
          <a:p>
            <a:pPr lvl="1">
              <a:buNone/>
            </a:pP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Escenarios de uso: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Seguridad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Consolidación de servidores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Hosting</a:t>
            </a:r>
            <a:endParaRPr lang="es-ES" dirty="0">
              <a:solidFill>
                <a:schemeClr val="tx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Desarrollo y pruebas</a:t>
            </a: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8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 LAS TECNOLOGÍAS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1"/>
            <a:ext cx="9216618" cy="444511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Tecnología de virtualización a nivel de S.O. para Linux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/>
              <a:t>Se puede virtualizar gracias a boot2docker tanto en OSX como en Windows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Automatiza el despliegue de aplicaciones dentro de contenedores software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Proyecto de código abierto y licencia Apache 2.0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Disponible desde 2013</a:t>
            </a:r>
          </a:p>
        </p:txBody>
      </p:sp>
    </p:spTree>
    <p:extLst>
      <p:ext uri="{BB962C8B-B14F-4D97-AF65-F5344CB8AC3E}">
        <p14:creationId xmlns:p14="http://schemas.microsoft.com/office/powerpoint/2010/main" val="384728437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</TotalTime>
  <Words>2762</Words>
  <Application>Microsoft Office PowerPoint</Application>
  <PresentationFormat>Panorámica</PresentationFormat>
  <Paragraphs>447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Espiral</vt:lpstr>
      <vt:lpstr>Adrián Blanco Domínguez Alejandro Martínez Pantín Diego Cárdenas Cuadrado Marcos Rodríguez Castillo Roberto Sánchez Leal</vt:lpstr>
      <vt:lpstr>CONTENIDO</vt:lpstr>
      <vt:lpstr>PLANIFICACIÓN Y ENTREGA</vt:lpstr>
      <vt:lpstr>PLANIFICACIÓN Y ENTREGA</vt:lpstr>
      <vt:lpstr>DESCRIPCIÓN DE LAS TECNOLOGÍAS</vt:lpstr>
      <vt:lpstr>DESCRIPCIÓN DE LAS TECNOLOGÍAS</vt:lpstr>
      <vt:lpstr>DESCRIPCIÓN DE LAS TECNOLOGÍAS</vt:lpstr>
      <vt:lpstr>DESCRIPCIÓN DE LAS TECNOLOGÍAS</vt:lpstr>
      <vt:lpstr>DESCRIPCIÓN DE LAS TECNOLOGÍAS</vt:lpstr>
      <vt:lpstr>DESCRIPCIÓN DE LAS TECNOLOGÍAS</vt:lpstr>
      <vt:lpstr>DESCRIPCIÓN DE LAS TECNOLOGÍAS</vt:lpstr>
      <vt:lpstr>CRITERIOS DE COMPARACIÓN</vt:lpstr>
      <vt:lpstr>CRITERIOS DE COMPARACIÓN  Categoría A: Generales</vt:lpstr>
      <vt:lpstr>CRITERIOS DE COMPARACIÓN  Categoría A: Generales</vt:lpstr>
      <vt:lpstr>CRITERIOS DE COMPARACIÓN  Categoría B: Usuarios</vt:lpstr>
      <vt:lpstr>CRITERIOS DE COMPARACIÓN  Categoría C: Modelo de negocio</vt:lpstr>
      <vt:lpstr>CRITERIOS DE COMPARACIÓN  Categoría D: Características</vt:lpstr>
      <vt:lpstr>CRITERIOS DE COMPARACIÓN  Categoría D: Características</vt:lpstr>
      <vt:lpstr>CRITERIOS DE COMPARACIÓN  Categoría E: Generales</vt:lpstr>
      <vt:lpstr>CRITERIOS DE COMPARACIÓN  Categoría F: Rendimiento</vt:lpstr>
      <vt:lpstr>EVALUACIÓN DE LOS CRITERIOS</vt:lpstr>
      <vt:lpstr>CRITERIOS DE COMPARACIÓN  Docker</vt:lpstr>
      <vt:lpstr>CRITERIOS DE COMPARACIÓN  Docker</vt:lpstr>
      <vt:lpstr>CRITERIOS DE COMPARACIÓN  Docker</vt:lpstr>
      <vt:lpstr>CRITERIOS DE COMPARACIÓN  OpenVZ</vt:lpstr>
      <vt:lpstr>CRITERIOS DE COMPARACIÓN  OpenVZ</vt:lpstr>
      <vt:lpstr>CRITERIOS DE COMPARACIÓN  OpenVZ</vt:lpstr>
      <vt:lpstr>COMPARACIÓN DE LAS TECNOLOGÍAS</vt:lpstr>
      <vt:lpstr>COMPARACIÓN DE LAS TECNOLOGÍAS</vt:lpstr>
      <vt:lpstr>COMPARACIÓN DE LAS TECNOLOGÍAS</vt:lpstr>
      <vt:lpstr>COMPARACIÓN DE LAS TECNOLOGÍAS</vt:lpstr>
      <vt:lpstr>RECOMENDACIONES</vt:lpstr>
      <vt:lpstr>Presentación de PowerPoint</vt:lpstr>
      <vt:lpstr>Situación 1</vt:lpstr>
      <vt:lpstr>Presentación de PowerPoint</vt:lpstr>
      <vt:lpstr>Situación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Marcos Rodriguez Castillo</cp:lastModifiedBy>
  <cp:revision>65</cp:revision>
  <dcterms:created xsi:type="dcterms:W3CDTF">2017-03-19T08:55:25Z</dcterms:created>
  <dcterms:modified xsi:type="dcterms:W3CDTF">2017-04-03T22:14:48Z</dcterms:modified>
</cp:coreProperties>
</file>