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35"/>
  </p:notesMasterIdLst>
  <p:sldIdLst>
    <p:sldId id="256" r:id="rId2"/>
    <p:sldId id="257" r:id="rId3"/>
    <p:sldId id="268" r:id="rId4"/>
    <p:sldId id="281" r:id="rId5"/>
    <p:sldId id="270" r:id="rId6"/>
    <p:sldId id="283" r:id="rId7"/>
    <p:sldId id="285" r:id="rId8"/>
    <p:sldId id="286" r:id="rId9"/>
    <p:sldId id="284" r:id="rId10"/>
    <p:sldId id="287" r:id="rId11"/>
    <p:sldId id="288" r:id="rId12"/>
    <p:sldId id="296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297" r:id="rId22"/>
    <p:sldId id="307" r:id="rId23"/>
    <p:sldId id="308" r:id="rId24"/>
    <p:sldId id="309" r:id="rId25"/>
    <p:sldId id="310" r:id="rId26"/>
    <p:sldId id="298" r:id="rId27"/>
    <p:sldId id="311" r:id="rId28"/>
    <p:sldId id="312" r:id="rId29"/>
    <p:sldId id="289" r:id="rId30"/>
    <p:sldId id="294" r:id="rId31"/>
    <p:sldId id="291" r:id="rId32"/>
    <p:sldId id="295" r:id="rId33"/>
    <p:sldId id="29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BF5A1-539A-4AC6-9323-E7F565294579}" type="datetimeFigureOut">
              <a:rPr lang="es-ES" smtClean="0"/>
              <a:pPr/>
              <a:t>03/04/2017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3C315-F989-4454-BAC1-902C872CB89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821974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1427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867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38491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03/04/2017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230834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03/04/2017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14699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03/04/2017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732185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22102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7551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32751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7842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03/04/2017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7736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03/04/2017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09349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03/04/2017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1684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03/04/2017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5609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03/04/2017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56229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03/04/2017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65399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7BE4-7102-4D95-919D-278A54AE9189}" type="datetimeFigureOut">
              <a:rPr lang="es-ES" smtClean="0"/>
              <a:pPr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04468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p.ganttpro.com/shared/token/15957a85a42133e47210c13c34c9917d2e19765437b506b44fd1cbedd3b3b25a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18485" y="4448859"/>
            <a:ext cx="4443301" cy="1784793"/>
          </a:xfrm>
        </p:spPr>
        <p:txBody>
          <a:bodyPr>
            <a:normAutofit fontScale="90000"/>
          </a:bodyPr>
          <a:lstStyle/>
          <a:p>
            <a:pPr algn="r"/>
            <a:r>
              <a:rPr lang="es-ES" sz="2800" dirty="0"/>
              <a:t>Adrián Blanco Domínguez</a:t>
            </a:r>
            <a:br>
              <a:rPr lang="es-ES" sz="2800" dirty="0"/>
            </a:br>
            <a:r>
              <a:rPr lang="es-ES" sz="2800" dirty="0"/>
              <a:t>Alejandro Martínez </a:t>
            </a:r>
            <a:r>
              <a:rPr lang="es-ES" sz="2800" dirty="0" err="1" smtClean="0"/>
              <a:t>Pantín</a:t>
            </a:r>
            <a:r>
              <a:rPr lang="es-ES" sz="2800" dirty="0" smtClean="0"/>
              <a:t/>
            </a:r>
            <a:br>
              <a:rPr lang="es-ES" sz="2800" dirty="0" smtClean="0"/>
            </a:br>
            <a:r>
              <a:rPr lang="es-ES" sz="2800" dirty="0" smtClean="0"/>
              <a:t>Diego Cárdenas Cuadrado</a:t>
            </a: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/>
              <a:t>Marcos Rodríguez Castillo</a:t>
            </a:r>
            <a:br>
              <a:rPr lang="es-ES" sz="2800" dirty="0"/>
            </a:br>
            <a:r>
              <a:rPr lang="es-ES" sz="2800" dirty="0"/>
              <a:t>Roberto Sánchez Leal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661749" y="361786"/>
            <a:ext cx="9203160" cy="14927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Software </a:t>
            </a:r>
            <a:r>
              <a:rPr lang="es-ES" sz="4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Applications</a:t>
            </a:r>
            <a:r>
              <a:rPr lang="es-E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s-ES" sz="44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Containers</a:t>
            </a:r>
            <a:endParaRPr lang="es-ES" sz="44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r"/>
            <a:endParaRPr lang="es-ES" sz="1100" b="1" cap="none" spc="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r>
              <a:rPr lang="es-ES" sz="3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TG2</a:t>
            </a:r>
            <a:endParaRPr lang="es-E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268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de DOCK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9395835" y="4649641"/>
            <a:ext cx="2160000" cy="192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592924" y="624112"/>
            <a:ext cx="8911687" cy="652598"/>
          </a:xfrm>
        </p:spPr>
        <p:txBody>
          <a:bodyPr>
            <a:normAutofit/>
          </a:bodyPr>
          <a:lstStyle/>
          <a:p>
            <a:r>
              <a:rPr lang="es-ES" sz="3200" dirty="0" smtClean="0"/>
              <a:t>DESCRIPCIÓN DE LAS TECNOLOGÍAS</a:t>
            </a:r>
            <a:endParaRPr lang="es-ES" sz="3200" dirty="0"/>
          </a:p>
        </p:txBody>
      </p:sp>
      <p:sp>
        <p:nvSpPr>
          <p:cNvPr id="4" name="Marcador de contenido 2"/>
          <p:cNvSpPr>
            <a:spLocks noGrp="1"/>
          </p:cNvSpPr>
          <p:nvPr>
            <p:ph sz="half" idx="2"/>
          </p:nvPr>
        </p:nvSpPr>
        <p:spPr>
          <a:xfrm>
            <a:off x="2575691" y="1852170"/>
            <a:ext cx="9371893" cy="4496872"/>
          </a:xfrm>
        </p:spPr>
        <p:txBody>
          <a:bodyPr>
            <a:normAutofit/>
          </a:bodyPr>
          <a:lstStyle/>
          <a:p>
            <a:r>
              <a:rPr lang="es-ES" dirty="0" smtClean="0"/>
              <a:t>Utiliza características de aislamiento de recursos del kernel de Linux:</a:t>
            </a:r>
          </a:p>
          <a:p>
            <a:pPr lvl="1">
              <a:buFont typeface="Courier New" pitchFamily="49" charset="0"/>
              <a:buChar char="o"/>
            </a:pPr>
            <a:r>
              <a:rPr lang="es-ES" b="1" dirty="0" err="1" smtClean="0">
                <a:solidFill>
                  <a:schemeClr val="accent1"/>
                </a:solidFill>
              </a:rPr>
              <a:t>cgroups</a:t>
            </a:r>
            <a:r>
              <a:rPr lang="es-ES" dirty="0" smtClean="0"/>
              <a:t>: proporcionan aislamiento de recursos</a:t>
            </a:r>
          </a:p>
          <a:p>
            <a:pPr lvl="1">
              <a:buFont typeface="Courier New" pitchFamily="49" charset="0"/>
              <a:buChar char="o"/>
            </a:pPr>
            <a:r>
              <a:rPr lang="es-ES" b="1" dirty="0" err="1" smtClean="0">
                <a:solidFill>
                  <a:schemeClr val="accent1"/>
                </a:solidFill>
              </a:rPr>
              <a:t>namespaces</a:t>
            </a:r>
            <a:r>
              <a:rPr lang="es-ES" dirty="0" smtClean="0"/>
              <a:t>: aísla de vista una aplicación del entorno operativo</a:t>
            </a:r>
            <a:endParaRPr lang="es-ES" b="1" dirty="0" smtClean="0">
              <a:solidFill>
                <a:schemeClr val="accent1"/>
              </a:solidFill>
            </a:endParaRPr>
          </a:p>
          <a:p>
            <a:r>
              <a:rPr lang="es-ES" b="1" dirty="0" err="1" smtClean="0">
                <a:solidFill>
                  <a:schemeClr val="accent1"/>
                </a:solidFill>
              </a:rPr>
              <a:t>Libcontainer</a:t>
            </a:r>
            <a:r>
              <a:rPr lang="es-ES" dirty="0" smtClean="0"/>
              <a:t>: su propia manera de utilizar directamente las facilidades de virtualización que ofrece el kernel de Linux </a:t>
            </a:r>
          </a:p>
          <a:p>
            <a:r>
              <a:rPr lang="es-ES" b="1" dirty="0" smtClean="0">
                <a:solidFill>
                  <a:schemeClr val="accent1"/>
                </a:solidFill>
              </a:rPr>
              <a:t>Docker </a:t>
            </a:r>
            <a:r>
              <a:rPr lang="es-ES" b="1" dirty="0" err="1" smtClean="0">
                <a:solidFill>
                  <a:schemeClr val="accent1"/>
                </a:solidFill>
              </a:rPr>
              <a:t>Engine</a:t>
            </a:r>
            <a:r>
              <a:rPr lang="es-ES" dirty="0" smtClean="0">
                <a:solidFill>
                  <a:schemeClr val="tx1"/>
                </a:solidFill>
              </a:rPr>
              <a:t>:</a:t>
            </a:r>
            <a:r>
              <a:rPr lang="es-ES" dirty="0" smtClean="0"/>
              <a:t> servidor de Docker encargado de ejecutar los contenedores</a:t>
            </a:r>
          </a:p>
          <a:p>
            <a:r>
              <a:rPr lang="es-ES" b="1" dirty="0" smtClean="0">
                <a:solidFill>
                  <a:schemeClr val="accent1"/>
                </a:solidFill>
              </a:rPr>
              <a:t>Docker </a:t>
            </a:r>
            <a:r>
              <a:rPr lang="es-ES" b="1" dirty="0" err="1" smtClean="0">
                <a:solidFill>
                  <a:schemeClr val="accent1"/>
                </a:solidFill>
              </a:rPr>
              <a:t>Hub</a:t>
            </a:r>
            <a:r>
              <a:rPr lang="es-ES" dirty="0" smtClean="0">
                <a:solidFill>
                  <a:schemeClr val="tx1"/>
                </a:solidFill>
              </a:rPr>
              <a:t>: </a:t>
            </a:r>
            <a:r>
              <a:rPr lang="es-ES" dirty="0" smtClean="0"/>
              <a:t>registro de imágenes público</a:t>
            </a:r>
            <a:endParaRPr lang="es-ES" dirty="0" smtClean="0">
              <a:solidFill>
                <a:schemeClr val="tx1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s-ES" dirty="0" err="1" smtClean="0">
                <a:solidFill>
                  <a:schemeClr val="tx1"/>
                </a:solidFill>
              </a:rPr>
              <a:t>RedHat</a:t>
            </a:r>
            <a:endParaRPr lang="es-ES" dirty="0" smtClean="0">
              <a:solidFill>
                <a:schemeClr val="tx1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s-ES" dirty="0" smtClean="0">
                <a:solidFill>
                  <a:schemeClr val="tx1"/>
                </a:solidFill>
              </a:rPr>
              <a:t>Docker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 smtClean="0">
                <a:solidFill>
                  <a:schemeClr val="tx1"/>
                </a:solidFill>
              </a:rPr>
              <a:t>IBM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 smtClean="0">
                <a:solidFill>
                  <a:schemeClr val="tx1"/>
                </a:solidFill>
              </a:rPr>
              <a:t>Google</a:t>
            </a:r>
          </a:p>
          <a:p>
            <a:pPr>
              <a:buNone/>
            </a:pPr>
            <a:endParaRPr lang="es-E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s-E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72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de DOCK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9395835" y="4649641"/>
            <a:ext cx="2160000" cy="192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592924" y="624112"/>
            <a:ext cx="8911687" cy="652598"/>
          </a:xfrm>
        </p:spPr>
        <p:txBody>
          <a:bodyPr>
            <a:normAutofit/>
          </a:bodyPr>
          <a:lstStyle/>
          <a:p>
            <a:r>
              <a:rPr lang="es-ES" sz="3200" dirty="0" smtClean="0"/>
              <a:t>DESCRIPCIÓN DE LAS TECNOLOGÍAS</a:t>
            </a:r>
            <a:endParaRPr lang="es-ES" sz="3200" dirty="0"/>
          </a:p>
        </p:txBody>
      </p:sp>
      <p:sp>
        <p:nvSpPr>
          <p:cNvPr id="4" name="Marcador de contenido 2"/>
          <p:cNvSpPr>
            <a:spLocks noGrp="1"/>
          </p:cNvSpPr>
          <p:nvPr>
            <p:ph sz="half" idx="2"/>
          </p:nvPr>
        </p:nvSpPr>
        <p:spPr>
          <a:xfrm>
            <a:off x="2575691" y="1852170"/>
            <a:ext cx="9371893" cy="4496872"/>
          </a:xfrm>
        </p:spPr>
        <p:txBody>
          <a:bodyPr>
            <a:normAutofit/>
          </a:bodyPr>
          <a:lstStyle/>
          <a:p>
            <a:r>
              <a:rPr lang="es-ES" dirty="0" smtClean="0"/>
              <a:t>Aporta grandes beneficios a desarrolladores y administradores de sistemas</a:t>
            </a:r>
          </a:p>
          <a:p>
            <a:endParaRPr lang="es-ES" dirty="0" smtClean="0"/>
          </a:p>
          <a:p>
            <a:r>
              <a:rPr lang="es-ES" dirty="0" smtClean="0"/>
              <a:t>Contenedores estandarizados</a:t>
            </a:r>
          </a:p>
          <a:p>
            <a:endParaRPr lang="es-ES" dirty="0" smtClean="0"/>
          </a:p>
          <a:p>
            <a:r>
              <a:rPr lang="es-ES" dirty="0" smtClean="0"/>
              <a:t>Arquitectura SOA</a:t>
            </a:r>
          </a:p>
          <a:p>
            <a:pPr>
              <a:buNone/>
            </a:pPr>
            <a:endParaRPr lang="es-E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s-E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72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CRITERIOS DE COMPARACIÓN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xmlns="" val="36182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90601" y="4707615"/>
            <a:ext cx="4748868" cy="184036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s-ES" i="1" dirty="0"/>
              <a:t>A.3: </a:t>
            </a:r>
            <a:r>
              <a:rPr lang="es-ES" i="1" u="sng" dirty="0"/>
              <a:t>Rendimiento</a:t>
            </a:r>
            <a:endParaRPr lang="es-ES" u="sng" dirty="0"/>
          </a:p>
          <a:p>
            <a:r>
              <a:rPr lang="es-ES" i="1" dirty="0"/>
              <a:t>Nombre del criterio: Rendimiento</a:t>
            </a:r>
            <a:r>
              <a:rPr lang="es-ES" dirty="0"/>
              <a:t>.</a:t>
            </a:r>
          </a:p>
          <a:p>
            <a:r>
              <a:rPr lang="es-ES" i="1" dirty="0"/>
              <a:t>Descripción:</a:t>
            </a:r>
            <a:r>
              <a:rPr lang="es-ES" dirty="0"/>
              <a:t> Utilidad del producto.</a:t>
            </a:r>
          </a:p>
          <a:p>
            <a:r>
              <a:rPr lang="es-ES" i="1" dirty="0"/>
              <a:t>Tipo de valor:</a:t>
            </a:r>
            <a:r>
              <a:rPr lang="es-ES" dirty="0"/>
              <a:t> Texto libre.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604932" y="1978026"/>
            <a:ext cx="4748868" cy="2196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i="1" dirty="0">
                <a:solidFill>
                  <a:schemeClr val="bg1"/>
                </a:solidFill>
              </a:rPr>
              <a:t>A.2: </a:t>
            </a:r>
            <a:r>
              <a:rPr lang="es-ES" sz="1800" i="1" u="sng" dirty="0">
                <a:solidFill>
                  <a:schemeClr val="bg1"/>
                </a:solidFill>
              </a:rPr>
              <a:t>Usabilidad.</a:t>
            </a:r>
            <a:endParaRPr lang="es-ES" sz="1800" u="sng" dirty="0">
              <a:solidFill>
                <a:schemeClr val="bg1"/>
              </a:solidFill>
            </a:endParaRPr>
          </a:p>
          <a:p>
            <a:r>
              <a:rPr lang="es-ES" sz="1800" i="1" dirty="0">
                <a:solidFill>
                  <a:schemeClr val="bg1"/>
                </a:solidFill>
              </a:rPr>
              <a:t>Nombre del criterio: </a:t>
            </a:r>
            <a:r>
              <a:rPr lang="es-ES" sz="1800" dirty="0">
                <a:solidFill>
                  <a:schemeClr val="bg1"/>
                </a:solidFill>
              </a:rPr>
              <a:t>Usabilidad.</a:t>
            </a:r>
          </a:p>
          <a:p>
            <a:r>
              <a:rPr lang="es-ES" sz="1800" i="1" dirty="0">
                <a:solidFill>
                  <a:schemeClr val="bg1"/>
                </a:solidFill>
              </a:rPr>
              <a:t>Descripción: Facilidad de uso de la herramienta</a:t>
            </a:r>
            <a:r>
              <a:rPr lang="es-ES" sz="1800" dirty="0">
                <a:solidFill>
                  <a:schemeClr val="bg1"/>
                </a:solidFill>
              </a:rPr>
              <a:t>.</a:t>
            </a:r>
          </a:p>
          <a:p>
            <a:r>
              <a:rPr lang="es-ES" sz="1800" i="1" dirty="0">
                <a:solidFill>
                  <a:schemeClr val="bg1"/>
                </a:solidFill>
              </a:rPr>
              <a:t>Tipo de valor: </a:t>
            </a:r>
            <a:r>
              <a:rPr lang="es-ES" sz="1800" dirty="0">
                <a:solidFill>
                  <a:schemeClr val="bg1"/>
                </a:solidFill>
              </a:rPr>
              <a:t>Booleano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90601" y="1978025"/>
            <a:ext cx="4748868" cy="2196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i="1" dirty="0">
                <a:solidFill>
                  <a:schemeClr val="bg1"/>
                </a:solidFill>
              </a:rPr>
              <a:t>A.1: </a:t>
            </a:r>
            <a:r>
              <a:rPr lang="es-ES" sz="1800" i="1" u="sng" dirty="0">
                <a:solidFill>
                  <a:schemeClr val="bg1"/>
                </a:solidFill>
              </a:rPr>
              <a:t>Soporte y documentación</a:t>
            </a:r>
            <a:endParaRPr lang="es-ES" sz="1800" u="sng" dirty="0">
              <a:solidFill>
                <a:schemeClr val="bg1"/>
              </a:solidFill>
            </a:endParaRPr>
          </a:p>
          <a:p>
            <a:r>
              <a:rPr lang="es-ES" sz="1800" i="1" dirty="0">
                <a:solidFill>
                  <a:schemeClr val="bg1"/>
                </a:solidFill>
              </a:rPr>
              <a:t>Nombre del criterio: Soporte y documentación</a:t>
            </a:r>
            <a:r>
              <a:rPr lang="es-ES" sz="1800" dirty="0">
                <a:solidFill>
                  <a:schemeClr val="bg1"/>
                </a:solidFill>
              </a:rPr>
              <a:t>.</a:t>
            </a:r>
          </a:p>
          <a:p>
            <a:r>
              <a:rPr lang="es-ES" sz="1800" i="1" dirty="0">
                <a:solidFill>
                  <a:schemeClr val="bg1"/>
                </a:solidFill>
              </a:rPr>
              <a:t>Descripción: </a:t>
            </a:r>
            <a:r>
              <a:rPr lang="es-ES" sz="1800" dirty="0">
                <a:solidFill>
                  <a:schemeClr val="bg1"/>
                </a:solidFill>
              </a:rPr>
              <a:t>Facilidad de un usuario para acceder a contenidos adicionales.</a:t>
            </a:r>
          </a:p>
          <a:p>
            <a:r>
              <a:rPr lang="es-ES" sz="1800" i="1" dirty="0">
                <a:solidFill>
                  <a:schemeClr val="bg1"/>
                </a:solidFill>
              </a:rPr>
              <a:t>Tipo de valor: </a:t>
            </a:r>
            <a:r>
              <a:rPr lang="es-ES" sz="1800" dirty="0">
                <a:solidFill>
                  <a:schemeClr val="bg1"/>
                </a:solidFill>
              </a:rPr>
              <a:t>Texto libre.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0896" y="4816190"/>
            <a:ext cx="2676940" cy="1623214"/>
          </a:xfrm>
          <a:prstGeom prst="rect">
            <a:avLst/>
          </a:prstGeom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CRITERIOS DE COMPARACIÓN</a:t>
            </a:r>
            <a:br>
              <a:rPr lang="es-ES" sz="3200" dirty="0" smtClean="0"/>
            </a:br>
            <a:r>
              <a:rPr lang="es-ES" sz="3200" dirty="0" smtClean="0"/>
              <a:t>	</a:t>
            </a:r>
            <a:r>
              <a:rPr lang="es-ES" sz="2800" dirty="0" smtClean="0"/>
              <a:t>Categoría A: Generales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xmlns="" val="3364631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 txBox="1">
            <a:spLocks/>
          </p:cNvSpPr>
          <p:nvPr/>
        </p:nvSpPr>
        <p:spPr>
          <a:xfrm>
            <a:off x="6414005" y="2514418"/>
            <a:ext cx="4748868" cy="18403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i="1" dirty="0">
                <a:solidFill>
                  <a:schemeClr val="bg1"/>
                </a:solidFill>
              </a:rPr>
              <a:t>A.5: </a:t>
            </a:r>
            <a:r>
              <a:rPr lang="es-ES" i="1" u="sng" dirty="0">
                <a:solidFill>
                  <a:schemeClr val="bg1"/>
                </a:solidFill>
              </a:rPr>
              <a:t>Última actualización</a:t>
            </a:r>
            <a:endParaRPr lang="es-ES" u="sng" dirty="0">
              <a:solidFill>
                <a:schemeClr val="bg1"/>
              </a:solidFill>
            </a:endParaRPr>
          </a:p>
          <a:p>
            <a:r>
              <a:rPr lang="es-ES" i="1" dirty="0">
                <a:solidFill>
                  <a:schemeClr val="bg1"/>
                </a:solidFill>
              </a:rPr>
              <a:t>Nombre del criterio: Última actualización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i="1" dirty="0">
                <a:solidFill>
                  <a:schemeClr val="bg1"/>
                </a:solidFill>
              </a:rPr>
              <a:t>Descripción:</a:t>
            </a:r>
            <a:r>
              <a:rPr lang="es-ES" dirty="0">
                <a:solidFill>
                  <a:schemeClr val="bg1"/>
                </a:solidFill>
              </a:rPr>
              <a:t> Fecha de la última actualización</a:t>
            </a:r>
          </a:p>
          <a:p>
            <a:r>
              <a:rPr lang="es-ES" i="1" dirty="0">
                <a:solidFill>
                  <a:schemeClr val="bg1"/>
                </a:solidFill>
              </a:rPr>
              <a:t>Tipo de valor:</a:t>
            </a:r>
            <a:r>
              <a:rPr lang="es-ES" dirty="0">
                <a:solidFill>
                  <a:schemeClr val="bg1"/>
                </a:solidFill>
              </a:rPr>
              <a:t> Fecha.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38200" y="2514418"/>
            <a:ext cx="4748868" cy="18403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i="1" dirty="0">
                <a:solidFill>
                  <a:schemeClr val="bg1"/>
                </a:solidFill>
              </a:rPr>
              <a:t>A.4: </a:t>
            </a:r>
            <a:r>
              <a:rPr lang="es-ES" i="1" u="sng" dirty="0">
                <a:solidFill>
                  <a:schemeClr val="bg1"/>
                </a:solidFill>
              </a:rPr>
              <a:t>Resultados</a:t>
            </a:r>
            <a:endParaRPr lang="es-ES" u="sng" dirty="0">
              <a:solidFill>
                <a:schemeClr val="bg1"/>
              </a:solidFill>
            </a:endParaRPr>
          </a:p>
          <a:p>
            <a:r>
              <a:rPr lang="es-ES" i="1" dirty="0">
                <a:solidFill>
                  <a:schemeClr val="bg1"/>
                </a:solidFill>
              </a:rPr>
              <a:t>Nombre del criterio: Resultados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r>
              <a:rPr lang="es-ES" i="1" dirty="0">
                <a:solidFill>
                  <a:schemeClr val="bg1"/>
                </a:solidFill>
              </a:rPr>
              <a:t>Descripción:</a:t>
            </a:r>
            <a:r>
              <a:rPr lang="es-ES" dirty="0">
                <a:solidFill>
                  <a:schemeClr val="bg1"/>
                </a:solidFill>
              </a:rPr>
              <a:t> Resultados que han obtenido las tecnologías.</a:t>
            </a:r>
          </a:p>
          <a:p>
            <a:r>
              <a:rPr lang="es-ES" i="1" dirty="0">
                <a:solidFill>
                  <a:schemeClr val="bg1"/>
                </a:solidFill>
              </a:rPr>
              <a:t>Tipo de valor:</a:t>
            </a:r>
            <a:r>
              <a:rPr lang="es-ES" dirty="0">
                <a:solidFill>
                  <a:schemeClr val="bg1"/>
                </a:solidFill>
              </a:rPr>
              <a:t> Texto libre.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945" y="4661007"/>
            <a:ext cx="2851289" cy="2196993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CRITERIOS DE COMPARACIÓN</a:t>
            </a:r>
            <a:br>
              <a:rPr lang="es-ES" sz="3200" dirty="0" smtClean="0"/>
            </a:br>
            <a:r>
              <a:rPr lang="es-ES" sz="3200" dirty="0" smtClean="0"/>
              <a:t>	</a:t>
            </a:r>
            <a:r>
              <a:rPr lang="es-ES" sz="2800" dirty="0" smtClean="0"/>
              <a:t>Categoría A: Generales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xmlns="" val="2002136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 txBox="1">
            <a:spLocks/>
          </p:cNvSpPr>
          <p:nvPr/>
        </p:nvSpPr>
        <p:spPr>
          <a:xfrm>
            <a:off x="2606615" y="2969631"/>
            <a:ext cx="4748868" cy="18403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i="1" dirty="0"/>
              <a:t>B.1: </a:t>
            </a:r>
            <a:r>
              <a:rPr lang="es-ES" i="1" u="sng" dirty="0"/>
              <a:t>Usuario Gratuito</a:t>
            </a:r>
            <a:endParaRPr lang="es-ES" u="sng" dirty="0"/>
          </a:p>
          <a:p>
            <a:r>
              <a:rPr lang="es-ES" i="1" dirty="0"/>
              <a:t>Nombre del criterio: Usuario Gratuito</a:t>
            </a:r>
            <a:endParaRPr lang="es-ES" dirty="0"/>
          </a:p>
          <a:p>
            <a:r>
              <a:rPr lang="es-ES" i="1" dirty="0"/>
              <a:t>Descripción:</a:t>
            </a:r>
            <a:r>
              <a:rPr lang="es-ES" dirty="0"/>
              <a:t> posibilidades a las que aspira un usuario demo.</a:t>
            </a:r>
          </a:p>
          <a:p>
            <a:r>
              <a:rPr lang="es-ES" i="1" dirty="0"/>
              <a:t>Tipo de valor:</a:t>
            </a:r>
            <a:r>
              <a:rPr lang="es-ES" dirty="0"/>
              <a:t> Texto libre.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47475" y="2633202"/>
            <a:ext cx="2438400" cy="2438400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CRITERIOS DE COMPARACIÓN</a:t>
            </a:r>
            <a:br>
              <a:rPr lang="es-ES" sz="3200" dirty="0" smtClean="0"/>
            </a:br>
            <a:r>
              <a:rPr lang="es-ES" sz="3200" dirty="0" smtClean="0"/>
              <a:t>	</a:t>
            </a:r>
            <a:r>
              <a:rPr lang="es-ES" sz="2800" dirty="0" smtClean="0"/>
              <a:t>Categoría B: Usuarios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xmlns="" val="1705354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 txBox="1">
            <a:spLocks/>
          </p:cNvSpPr>
          <p:nvPr/>
        </p:nvSpPr>
        <p:spPr>
          <a:xfrm>
            <a:off x="1735347" y="2986886"/>
            <a:ext cx="4748868" cy="18403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i="1" dirty="0"/>
              <a:t>C.1: Costes</a:t>
            </a:r>
            <a:endParaRPr lang="es-ES" dirty="0"/>
          </a:p>
          <a:p>
            <a:r>
              <a:rPr lang="es-ES" i="1" dirty="0"/>
              <a:t>Nombre del criterio: Costes</a:t>
            </a:r>
            <a:r>
              <a:rPr lang="es-ES" dirty="0"/>
              <a:t>.</a:t>
            </a:r>
          </a:p>
          <a:p>
            <a:r>
              <a:rPr lang="es-ES" i="1" dirty="0"/>
              <a:t>Descripción: </a:t>
            </a:r>
            <a:r>
              <a:rPr lang="es-ES" dirty="0"/>
              <a:t>Coste de disponibilidad de la herramienta.</a:t>
            </a:r>
          </a:p>
          <a:p>
            <a:r>
              <a:rPr lang="es-ES" i="1" dirty="0"/>
              <a:t>Tipo de valor:</a:t>
            </a:r>
            <a:r>
              <a:rPr lang="es-ES" dirty="0"/>
              <a:t> Texto libre y numérico.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84631" y="2333919"/>
            <a:ext cx="3077617" cy="2992983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CRITERIOS DE COMPARACIÓN</a:t>
            </a:r>
            <a:br>
              <a:rPr lang="es-ES" sz="3200" dirty="0" smtClean="0"/>
            </a:br>
            <a:r>
              <a:rPr lang="es-ES" sz="3200" dirty="0" smtClean="0"/>
              <a:t>	</a:t>
            </a:r>
            <a:r>
              <a:rPr lang="es-ES" sz="2800" dirty="0" smtClean="0"/>
              <a:t>Categoría C: Modelo de negocio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xmlns="" val="2193924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367287" y="4291009"/>
            <a:ext cx="4748868" cy="184036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s-ES" b="1" dirty="0"/>
              <a:t>D.3: Cuotas de disco</a:t>
            </a:r>
          </a:p>
          <a:p>
            <a:r>
              <a:rPr lang="es-ES" i="1" dirty="0"/>
              <a:t>Nombre del criterio: Cuotas de disco.</a:t>
            </a:r>
            <a:endParaRPr lang="es-ES" dirty="0"/>
          </a:p>
          <a:p>
            <a:r>
              <a:rPr lang="es-ES" i="1" dirty="0"/>
              <a:t>Descripción: Opción que permite poner cuotas de disco a los paquetes o máquinas virtuales.</a:t>
            </a:r>
            <a:endParaRPr lang="es-ES" dirty="0"/>
          </a:p>
          <a:p>
            <a:r>
              <a:rPr lang="es-ES" i="1" dirty="0"/>
              <a:t>Tipo de valor: Booleano (Si/No).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513720" y="2163307"/>
            <a:ext cx="4748868" cy="18403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D.2: Aislamiento de sistema de ficheros</a:t>
            </a:r>
          </a:p>
          <a:p>
            <a:r>
              <a:rPr lang="es-ES" i="1" dirty="0"/>
              <a:t>Nombre del criterio: Aislamiento de ficheros.</a:t>
            </a:r>
            <a:endParaRPr lang="es-ES" dirty="0"/>
          </a:p>
          <a:p>
            <a:r>
              <a:rPr lang="es-ES" i="1" dirty="0"/>
              <a:t>Descripción: Opción que permite ofrecer seguridad a nivel de hardware y aislar los fallos de los diferentes paquetes o máquinas virtuales.</a:t>
            </a:r>
            <a:endParaRPr lang="es-ES" dirty="0"/>
          </a:p>
          <a:p>
            <a:r>
              <a:rPr lang="es-ES" i="1" dirty="0"/>
              <a:t>Tipo de valor: Booleano (Si/No).</a:t>
            </a:r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367287" y="2163307"/>
            <a:ext cx="4748868" cy="18403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D.1: Sistema operativo</a:t>
            </a:r>
          </a:p>
          <a:p>
            <a:r>
              <a:rPr lang="es-ES" i="1" dirty="0"/>
              <a:t>Nombre del criterio: Sistema operativo.</a:t>
            </a:r>
            <a:endParaRPr lang="es-ES" dirty="0"/>
          </a:p>
          <a:p>
            <a:r>
              <a:rPr lang="es-ES" i="1" dirty="0"/>
              <a:t>Descripción: Opción especifica en que sistemas operativos se puede trabajar con las diferentes herramientas.</a:t>
            </a:r>
            <a:endParaRPr lang="es-ES" dirty="0"/>
          </a:p>
          <a:p>
            <a:r>
              <a:rPr lang="es-ES" i="1" dirty="0"/>
              <a:t>Tipo de valor: Texto libre.</a:t>
            </a:r>
            <a:endParaRPr lang="es-ES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513720" y="4295189"/>
            <a:ext cx="4748868" cy="18403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D.4: Limite de uso de memoria</a:t>
            </a:r>
          </a:p>
          <a:p>
            <a:r>
              <a:rPr lang="es-ES" i="1" dirty="0"/>
              <a:t>Nombre del criterio: Limite de uso de memoria.</a:t>
            </a:r>
            <a:endParaRPr lang="es-ES" dirty="0"/>
          </a:p>
          <a:p>
            <a:r>
              <a:rPr lang="es-ES" i="1" dirty="0"/>
              <a:t>Descripción: Opción que permite especificar el porcentaje de uso de la memoria por parte de los paquetes o máquinas virtuales.</a:t>
            </a:r>
            <a:endParaRPr lang="es-ES" dirty="0"/>
          </a:p>
          <a:p>
            <a:r>
              <a:rPr lang="es-ES" i="1" dirty="0"/>
              <a:t>Tipo de valor: Booleano (Si/No).</a:t>
            </a:r>
            <a:endParaRPr lang="es-ES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CRITERIOS DE COMPARACIÓN</a:t>
            </a:r>
            <a:br>
              <a:rPr lang="es-ES" sz="3200" dirty="0" smtClean="0"/>
            </a:br>
            <a:r>
              <a:rPr lang="es-ES" sz="3200" dirty="0" smtClean="0"/>
              <a:t>	</a:t>
            </a:r>
            <a:r>
              <a:rPr lang="es-ES" sz="2800" dirty="0" smtClean="0"/>
              <a:t>Categoría D: Características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xmlns="" val="3227932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2561312" y="4235599"/>
            <a:ext cx="7360919" cy="2441246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1800" b="1" dirty="0">
                <a:solidFill>
                  <a:schemeClr val="tx1"/>
                </a:solidFill>
              </a:rPr>
              <a:t>D.7: Privilegios de administración</a:t>
            </a:r>
          </a:p>
          <a:p>
            <a:r>
              <a:rPr lang="es-ES" sz="1800" i="1" dirty="0">
                <a:solidFill>
                  <a:schemeClr val="tx1"/>
                </a:solidFill>
              </a:rPr>
              <a:t>Nombre del criterio: Privilegios de administración.</a:t>
            </a:r>
            <a:endParaRPr lang="es-ES" sz="1800" dirty="0">
              <a:solidFill>
                <a:schemeClr val="tx1"/>
              </a:solidFill>
            </a:endParaRPr>
          </a:p>
          <a:p>
            <a:r>
              <a:rPr lang="es-ES" sz="1800" i="1" dirty="0">
                <a:solidFill>
                  <a:schemeClr val="tx1"/>
                </a:solidFill>
              </a:rPr>
              <a:t>Descripción: Opción de permite a los administradores poder establecer permisos para la instalación, uso y demás opciones de los recursos empleados por los paquetes o máquinas virtuales.</a:t>
            </a:r>
            <a:endParaRPr lang="es-ES" sz="1800" dirty="0">
              <a:solidFill>
                <a:schemeClr val="tx1"/>
              </a:solidFill>
            </a:endParaRPr>
          </a:p>
          <a:p>
            <a:r>
              <a:rPr lang="es-ES" sz="1800" i="1" dirty="0">
                <a:solidFill>
                  <a:schemeClr val="tx1"/>
                </a:solidFill>
              </a:rPr>
              <a:t>Tipo de valor: Booleano (Si/No).</a:t>
            </a:r>
            <a:endParaRPr lang="es-ES" sz="1800" dirty="0">
              <a:solidFill>
                <a:schemeClr val="tx1"/>
              </a:solidFill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241772" y="2011398"/>
            <a:ext cx="4748868" cy="184036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D.6: Puntos de control de particiones</a:t>
            </a:r>
          </a:p>
          <a:p>
            <a:r>
              <a:rPr lang="es-ES" i="1" dirty="0"/>
              <a:t>Nombre del criterio: Puntos de control.</a:t>
            </a:r>
            <a:endParaRPr lang="es-ES" dirty="0"/>
          </a:p>
          <a:p>
            <a:r>
              <a:rPr lang="es-ES" i="1" dirty="0"/>
              <a:t>Descripción: Opción que permite respaldar o realizar </a:t>
            </a:r>
            <a:r>
              <a:rPr lang="es-ES" i="1" dirty="0" err="1"/>
              <a:t>backups</a:t>
            </a:r>
            <a:r>
              <a:rPr lang="es-ES" i="1" dirty="0"/>
              <a:t> de los paquetes o máquinas virtuales.</a:t>
            </a:r>
            <a:endParaRPr lang="es-ES" dirty="0"/>
          </a:p>
          <a:p>
            <a:r>
              <a:rPr lang="es-ES" i="1" dirty="0"/>
              <a:t>Tipo de valor: Booleano (Si/No).</a:t>
            </a:r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043609" y="2011398"/>
            <a:ext cx="4748868" cy="184036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D.5: Limite de uso de CPU</a:t>
            </a:r>
          </a:p>
          <a:p>
            <a:r>
              <a:rPr lang="es-ES" i="1" dirty="0"/>
              <a:t>Nombre del criterio: Limites de uso de CPU.</a:t>
            </a:r>
            <a:endParaRPr lang="es-ES" dirty="0"/>
          </a:p>
          <a:p>
            <a:r>
              <a:rPr lang="es-ES" i="1" dirty="0"/>
              <a:t>Descripción: Opción que permite especificar el límite de núcleos de la CPU y el porcentaje que serán utilizadas por los paquetes o máquinas virtuales.</a:t>
            </a:r>
            <a:endParaRPr lang="es-ES" dirty="0"/>
          </a:p>
          <a:p>
            <a:r>
              <a:rPr lang="es-ES" i="1" dirty="0"/>
              <a:t>Tipo de valor: Booleano (Si/No).</a:t>
            </a:r>
            <a:endParaRPr lang="es-ES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CRITERIOS DE COMPARACIÓN</a:t>
            </a:r>
            <a:br>
              <a:rPr lang="es-ES" sz="3200" dirty="0" smtClean="0"/>
            </a:br>
            <a:r>
              <a:rPr lang="es-ES" sz="3200" dirty="0" smtClean="0"/>
              <a:t>	</a:t>
            </a:r>
            <a:r>
              <a:rPr lang="es-ES" sz="2800" dirty="0" smtClean="0"/>
              <a:t>Categoría D: Características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xmlns="" val="2372899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721566" y="4387668"/>
            <a:ext cx="4748868" cy="184036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s-ES" b="1" dirty="0"/>
              <a:t>E.3: Redes Sociales</a:t>
            </a:r>
          </a:p>
          <a:p>
            <a:r>
              <a:rPr lang="es-ES" i="1" dirty="0"/>
              <a:t>Nombre del criterio: </a:t>
            </a:r>
            <a:r>
              <a:rPr lang="es-ES" dirty="0"/>
              <a:t>Redes Sociales.</a:t>
            </a:r>
          </a:p>
          <a:p>
            <a:r>
              <a:rPr lang="es-ES" i="1" dirty="0"/>
              <a:t>Descripción:</a:t>
            </a:r>
            <a:r>
              <a:rPr lang="es-ES" dirty="0"/>
              <a:t> Redes sociales que tienen ambas empresas.</a:t>
            </a:r>
          </a:p>
          <a:p>
            <a:r>
              <a:rPr lang="es-ES" i="1" dirty="0"/>
              <a:t>Tipo de valor: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(Sí/No) y texto libre.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746303" y="2202313"/>
            <a:ext cx="4748868" cy="18403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E.2: Fecha de creación.</a:t>
            </a:r>
          </a:p>
          <a:p>
            <a:r>
              <a:rPr lang="es-ES" i="1" dirty="0"/>
              <a:t>Nombre del criterio: </a:t>
            </a:r>
            <a:r>
              <a:rPr lang="es-ES" dirty="0"/>
              <a:t>Fecha.</a:t>
            </a:r>
          </a:p>
          <a:p>
            <a:r>
              <a:rPr lang="es-ES" i="1" dirty="0"/>
              <a:t>Descripción: </a:t>
            </a:r>
            <a:r>
              <a:rPr lang="es-ES" dirty="0"/>
              <a:t>Fecha en la que se ha creado la herramienta.</a:t>
            </a:r>
          </a:p>
          <a:p>
            <a:r>
              <a:rPr lang="es-ES" i="1" dirty="0"/>
              <a:t>Tipo de valor: </a:t>
            </a:r>
            <a:r>
              <a:rPr lang="es-ES" dirty="0"/>
              <a:t>Texto libre.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990601" y="2202313"/>
            <a:ext cx="4748868" cy="18403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E.1: Autor de la herramienta.</a:t>
            </a:r>
          </a:p>
          <a:p>
            <a:r>
              <a:rPr lang="es-ES" i="1" dirty="0"/>
              <a:t>Nombre del criterio: </a:t>
            </a:r>
            <a:r>
              <a:rPr lang="es-ES" dirty="0"/>
              <a:t>Autor.</a:t>
            </a:r>
          </a:p>
          <a:p>
            <a:r>
              <a:rPr lang="es-ES" i="1" dirty="0"/>
              <a:t>Descripción: </a:t>
            </a:r>
            <a:r>
              <a:rPr lang="es-ES" dirty="0"/>
              <a:t>Nombre del autor que ha creado la herramienta.</a:t>
            </a:r>
          </a:p>
          <a:p>
            <a:r>
              <a:rPr lang="es-ES" i="1" dirty="0"/>
              <a:t>Tipo de valor: </a:t>
            </a:r>
            <a:r>
              <a:rPr lang="es-ES" dirty="0"/>
              <a:t>Texto libre.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CRITERIOS DE COMPARACIÓN</a:t>
            </a:r>
            <a:br>
              <a:rPr lang="es-ES" sz="3200" dirty="0" smtClean="0"/>
            </a:br>
            <a:r>
              <a:rPr lang="es-ES" sz="3200" dirty="0" smtClean="0"/>
              <a:t>	</a:t>
            </a:r>
            <a:r>
              <a:rPr lang="es-ES" sz="2800" dirty="0" smtClean="0"/>
              <a:t>Categoría E: Generales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xmlns="" val="399276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Planificación y entrega</a:t>
            </a:r>
          </a:p>
          <a:p>
            <a:r>
              <a:rPr lang="es-ES" dirty="0" smtClean="0"/>
              <a:t>Descripción de las tecnologías</a:t>
            </a:r>
            <a:endParaRPr lang="es-ES" dirty="0"/>
          </a:p>
          <a:p>
            <a:r>
              <a:rPr lang="es-ES" dirty="0" smtClean="0"/>
              <a:t>Criterios de comparación</a:t>
            </a:r>
            <a:endParaRPr lang="es-ES" dirty="0"/>
          </a:p>
          <a:p>
            <a:r>
              <a:rPr lang="es-ES" dirty="0" smtClean="0"/>
              <a:t>Evaluación de los criterios por tecnología</a:t>
            </a:r>
            <a:endParaRPr lang="es-ES" dirty="0"/>
          </a:p>
          <a:p>
            <a:r>
              <a:rPr lang="es-ES" dirty="0" smtClean="0"/>
              <a:t>Comparación de las tecnologías</a:t>
            </a:r>
            <a:endParaRPr lang="es-ES" dirty="0"/>
          </a:p>
          <a:p>
            <a:r>
              <a:rPr lang="es-ES" dirty="0" smtClean="0"/>
              <a:t>Recomendaciones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03772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002103" y="4246626"/>
            <a:ext cx="4748868" cy="1840364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s-ES" b="1" dirty="0">
                <a:solidFill>
                  <a:schemeClr val="tx1"/>
                </a:solidFill>
              </a:rPr>
              <a:t>F.3: Necesidad de extensión IP.</a:t>
            </a:r>
          </a:p>
          <a:p>
            <a:r>
              <a:rPr lang="es-ES" i="1" dirty="0">
                <a:solidFill>
                  <a:schemeClr val="tx1"/>
                </a:solidFill>
              </a:rPr>
              <a:t>Nombre del criterio: </a:t>
            </a:r>
            <a:r>
              <a:rPr lang="es-ES" dirty="0">
                <a:solidFill>
                  <a:schemeClr val="tx1"/>
                </a:solidFill>
              </a:rPr>
              <a:t>Extensión IP.</a:t>
            </a:r>
          </a:p>
          <a:p>
            <a:r>
              <a:rPr lang="es-ES" i="1" dirty="0">
                <a:solidFill>
                  <a:schemeClr val="tx1"/>
                </a:solidFill>
              </a:rPr>
              <a:t>Descripción: </a:t>
            </a:r>
            <a:r>
              <a:rPr lang="es-ES" dirty="0">
                <a:solidFill>
                  <a:schemeClr val="tx1"/>
                </a:solidFill>
              </a:rPr>
              <a:t>Si es necesario hacer una extensión IP.</a:t>
            </a:r>
          </a:p>
          <a:p>
            <a:r>
              <a:rPr lang="es-ES" i="1" dirty="0">
                <a:solidFill>
                  <a:schemeClr val="tx1"/>
                </a:solidFill>
              </a:rPr>
              <a:t>Tipo de valor: </a:t>
            </a:r>
            <a:r>
              <a:rPr lang="es-ES" dirty="0">
                <a:solidFill>
                  <a:schemeClr val="tx1"/>
                </a:solidFill>
              </a:rPr>
              <a:t>Booleano (Sí/No).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649468" y="2176710"/>
            <a:ext cx="4748868" cy="18403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F.2: Capacidad de contención.</a:t>
            </a:r>
          </a:p>
          <a:p>
            <a:r>
              <a:rPr lang="es-ES" i="1" dirty="0"/>
              <a:t>Nombre del criterio: </a:t>
            </a:r>
            <a:r>
              <a:rPr lang="es-ES" dirty="0"/>
              <a:t>Capacidad.</a:t>
            </a:r>
          </a:p>
          <a:p>
            <a:r>
              <a:rPr lang="es-ES" i="1" dirty="0"/>
              <a:t>Descripción: </a:t>
            </a:r>
            <a:r>
              <a:rPr lang="es-ES" dirty="0"/>
              <a:t>La capacidad de la que disponen ambas herramientas.</a:t>
            </a:r>
          </a:p>
          <a:p>
            <a:r>
              <a:rPr lang="es-ES" i="1" dirty="0"/>
              <a:t>Tipo de valor: </a:t>
            </a:r>
            <a:r>
              <a:rPr lang="es-ES" dirty="0"/>
              <a:t>Texto libre.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002102" y="2176710"/>
            <a:ext cx="4748868" cy="18403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F.1: Número de </a:t>
            </a:r>
            <a:r>
              <a:rPr lang="es-ES" b="1" dirty="0" err="1"/>
              <a:t>kernels</a:t>
            </a:r>
            <a:r>
              <a:rPr lang="es-ES" b="1" dirty="0"/>
              <a:t> en los que funciona.</a:t>
            </a:r>
          </a:p>
          <a:p>
            <a:r>
              <a:rPr lang="es-ES" i="1" dirty="0"/>
              <a:t>Nombre del criterio: </a:t>
            </a:r>
            <a:r>
              <a:rPr lang="es-ES" dirty="0"/>
              <a:t>Número de </a:t>
            </a:r>
            <a:r>
              <a:rPr lang="es-ES" dirty="0" err="1"/>
              <a:t>kernels</a:t>
            </a:r>
            <a:r>
              <a:rPr lang="es-ES" dirty="0"/>
              <a:t>.</a:t>
            </a:r>
          </a:p>
          <a:p>
            <a:r>
              <a:rPr lang="es-ES" i="1" dirty="0"/>
              <a:t>Descripción: </a:t>
            </a:r>
            <a:r>
              <a:rPr lang="es-ES" dirty="0"/>
              <a:t>Cantidad de </a:t>
            </a:r>
            <a:r>
              <a:rPr lang="es-ES" dirty="0" err="1"/>
              <a:t>kernels</a:t>
            </a:r>
            <a:r>
              <a:rPr lang="es-ES" dirty="0"/>
              <a:t> de Linux en los que funciona cada herramienta.</a:t>
            </a:r>
          </a:p>
          <a:p>
            <a:r>
              <a:rPr lang="es-ES" i="1" dirty="0"/>
              <a:t>Tipo de valor: </a:t>
            </a:r>
            <a:r>
              <a:rPr lang="es-ES" dirty="0"/>
              <a:t>Numérico.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649468" y="4246626"/>
            <a:ext cx="4748868" cy="18403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F.4: Funcional dentro del otro.</a:t>
            </a:r>
          </a:p>
          <a:p>
            <a:r>
              <a:rPr lang="es-ES" i="1" dirty="0"/>
              <a:t>Nombre del criterio: </a:t>
            </a:r>
            <a:r>
              <a:rPr lang="es-ES" dirty="0"/>
              <a:t>Funcional.</a:t>
            </a:r>
          </a:p>
          <a:p>
            <a:r>
              <a:rPr lang="es-ES" i="1" dirty="0"/>
              <a:t>Descripción: </a:t>
            </a:r>
            <a:r>
              <a:rPr lang="es-ES" dirty="0"/>
              <a:t>Saber si una herramienta puede funcionar dentro de la otra.</a:t>
            </a:r>
          </a:p>
          <a:p>
            <a:r>
              <a:rPr lang="es-ES" i="1" dirty="0"/>
              <a:t>Tipo de valor: </a:t>
            </a:r>
            <a:r>
              <a:rPr lang="es-ES" dirty="0"/>
              <a:t>Booleano (Sí/No).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CRITERIOS DE COMPARACIÓN</a:t>
            </a:r>
            <a:br>
              <a:rPr lang="es-ES" sz="3200" dirty="0" smtClean="0"/>
            </a:br>
            <a:r>
              <a:rPr lang="es-ES" sz="3200" dirty="0" smtClean="0"/>
              <a:t>	</a:t>
            </a:r>
            <a:r>
              <a:rPr lang="es-ES" sz="2800" dirty="0" smtClean="0"/>
              <a:t>Categoría F: Rendimiento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xmlns="" val="11666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EVALUACIÓN DE LOS CRITERIOS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xmlns="" val="36182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82174691"/>
              </p:ext>
            </p:extLst>
          </p:nvPr>
        </p:nvGraphicFramePr>
        <p:xfrm>
          <a:off x="2724947" y="1924936"/>
          <a:ext cx="7156174" cy="42927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78087">
                  <a:extLst>
                    <a:ext uri="{9D8B030D-6E8A-4147-A177-3AD203B41FA5}">
                      <a16:colId xmlns:a16="http://schemas.microsoft.com/office/drawing/2014/main" xmlns="" val="2697111097"/>
                    </a:ext>
                  </a:extLst>
                </a:gridCol>
                <a:gridCol w="3578087">
                  <a:extLst>
                    <a:ext uri="{9D8B030D-6E8A-4147-A177-3AD203B41FA5}">
                      <a16:colId xmlns:a16="http://schemas.microsoft.com/office/drawing/2014/main" xmlns="" val="3728108719"/>
                    </a:ext>
                  </a:extLst>
                </a:gridCol>
              </a:tblGrid>
              <a:tr h="3127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Evaluación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20054186"/>
                  </a:ext>
                </a:extLst>
              </a:tr>
              <a:tr h="44631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A.1: Soporte y documentación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Encontramos varios cursos de pago y tutoriales gratuitos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985836050"/>
                  </a:ext>
                </a:extLst>
              </a:tr>
              <a:tr h="2941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304714854"/>
                  </a:ext>
                </a:extLst>
              </a:tr>
              <a:tr h="31277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A.2: Usabilidad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Sí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75895172"/>
                  </a:ext>
                </a:extLst>
              </a:tr>
              <a:tr h="6752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A.3: Rendimiento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Docker tiene un gran rendimiento, por lo que puede manejar gran cantidad de daos y a su vez ser bastante rápida su utilización.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718417164"/>
                  </a:ext>
                </a:extLst>
              </a:tr>
              <a:tr h="9041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A.4: Resultados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El resultado de Docker es muy positivo en los últimos años ya que ha proporcionado usabilidad y anteriormente en el resto de tecnologías era muy complejo. 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45784378"/>
                  </a:ext>
                </a:extLst>
              </a:tr>
              <a:tr h="2941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A.5: Última actualización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18 de enero de 2017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863452698"/>
                  </a:ext>
                </a:extLst>
              </a:tr>
              <a:tr h="31277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01761728"/>
                  </a:ext>
                </a:extLst>
              </a:tr>
              <a:tr h="44631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B.1: Usuario gratuito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Disponible la edición comunidad con funciones muy limitadas.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81487233"/>
                  </a:ext>
                </a:extLst>
              </a:tr>
              <a:tr h="2941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15888172"/>
                  </a:ext>
                </a:extLst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CRITERIOS DE COMPARACIÓN</a:t>
            </a:r>
            <a:br>
              <a:rPr lang="es-ES" sz="3200" dirty="0" smtClean="0"/>
            </a:br>
            <a:r>
              <a:rPr lang="es-ES" sz="3200" dirty="0" smtClean="0"/>
              <a:t>	Docker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xmlns="" val="414698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92168096"/>
              </p:ext>
            </p:extLst>
          </p:nvPr>
        </p:nvGraphicFramePr>
        <p:xfrm>
          <a:off x="2572423" y="1966730"/>
          <a:ext cx="7288696" cy="42514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44348">
                  <a:extLst>
                    <a:ext uri="{9D8B030D-6E8A-4147-A177-3AD203B41FA5}">
                      <a16:colId xmlns:a16="http://schemas.microsoft.com/office/drawing/2014/main" xmlns="" val="1450706154"/>
                    </a:ext>
                  </a:extLst>
                </a:gridCol>
                <a:gridCol w="3644348">
                  <a:extLst>
                    <a:ext uri="{9D8B030D-6E8A-4147-A177-3AD203B41FA5}">
                      <a16:colId xmlns:a16="http://schemas.microsoft.com/office/drawing/2014/main" xmlns="" val="1120633878"/>
                    </a:ext>
                  </a:extLst>
                </a:gridCol>
              </a:tblGrid>
              <a:tr h="4042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Evaluación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91161451"/>
                  </a:ext>
                </a:extLst>
              </a:tr>
              <a:tr h="4042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C.1: Costes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$750-2000$ (por año)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537458431"/>
                  </a:ext>
                </a:extLst>
              </a:tr>
              <a:tr h="4042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657136440"/>
                  </a:ext>
                </a:extLst>
              </a:tr>
              <a:tr h="4042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E.2: Fecha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Marzo de 2013.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14294589"/>
                  </a:ext>
                </a:extLst>
              </a:tr>
              <a:tr h="6133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E.3: Redes Sociales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Sí (Twitter, Facebook, Youtube, Google+, Github, Linkedin, Reddit, Slideshare).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85176436"/>
                  </a:ext>
                </a:extLst>
              </a:tr>
              <a:tr h="4042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55070769"/>
                  </a:ext>
                </a:extLst>
              </a:tr>
              <a:tr h="4042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F.1: Número de kernels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Todos.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69487585"/>
                  </a:ext>
                </a:extLst>
              </a:tr>
              <a:tr h="4042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F.2: Capacidad.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Una aplicación.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7442901"/>
                  </a:ext>
                </a:extLst>
              </a:tr>
              <a:tr h="4042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F.3: Extensión IP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No.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80366759"/>
                  </a:ext>
                </a:extLst>
              </a:tr>
              <a:tr h="4042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F.4: Funcional.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Sí.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12246888"/>
                  </a:ext>
                </a:extLst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CRITERIOS DE COMPARACIÓN</a:t>
            </a:r>
            <a:br>
              <a:rPr lang="es-ES" sz="3200" dirty="0" smtClean="0"/>
            </a:br>
            <a:r>
              <a:rPr lang="es-ES" sz="3200" dirty="0" smtClean="0"/>
              <a:t>	Docker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xmlns="" val="3701583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62061214"/>
              </p:ext>
            </p:extLst>
          </p:nvPr>
        </p:nvGraphicFramePr>
        <p:xfrm>
          <a:off x="3435258" y="2141601"/>
          <a:ext cx="5449570" cy="33746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4785">
                  <a:extLst>
                    <a:ext uri="{9D8B030D-6E8A-4147-A177-3AD203B41FA5}">
                      <a16:colId xmlns:a16="http://schemas.microsoft.com/office/drawing/2014/main" xmlns="" val="756572991"/>
                    </a:ext>
                  </a:extLst>
                </a:gridCol>
                <a:gridCol w="2724785">
                  <a:extLst>
                    <a:ext uri="{9D8B030D-6E8A-4147-A177-3AD203B41FA5}">
                      <a16:colId xmlns:a16="http://schemas.microsoft.com/office/drawing/2014/main" xmlns="" val="1329628070"/>
                    </a:ext>
                  </a:extLst>
                </a:gridCol>
              </a:tblGrid>
              <a:tr h="330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Evaluación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46067607"/>
                  </a:ext>
                </a:extLst>
              </a:tr>
              <a:tr h="48681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A.1: Soporte y documentación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Encontramos varios cursos de pago y tutoriales gratuitos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890077158"/>
                  </a:ext>
                </a:extLst>
              </a:tr>
              <a:tr h="3300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A.2: Usabilidad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Sí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814576370"/>
                  </a:ext>
                </a:extLst>
              </a:tr>
              <a:tr h="48681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A.3: Rendimiento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OpenVZ ofrece un mejor rendimiento en comparación con soluciones similares.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594721960"/>
                  </a:ext>
                </a:extLst>
              </a:tr>
              <a:tr h="9736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A.4: Resultados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Dispone de aspectos negativos como que es mucho menos flexible que otros sistemas y altamente dependiente del sistema anfitrión.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194496462"/>
                  </a:ext>
                </a:extLst>
              </a:tr>
              <a:tr h="31018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A.5: Última actualización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27 Mar 2017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41550213"/>
                  </a:ext>
                </a:extLst>
              </a:tr>
              <a:tr h="40582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568059670"/>
                  </a:ext>
                </a:extLst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25900253"/>
              </p:ext>
            </p:extLst>
          </p:nvPr>
        </p:nvGraphicFramePr>
        <p:xfrm>
          <a:off x="3435258" y="5464893"/>
          <a:ext cx="5449570" cy="4413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4785">
                  <a:extLst>
                    <a:ext uri="{9D8B030D-6E8A-4147-A177-3AD203B41FA5}">
                      <a16:colId xmlns:a16="http://schemas.microsoft.com/office/drawing/2014/main" xmlns="" val="3073775397"/>
                    </a:ext>
                  </a:extLst>
                </a:gridCol>
                <a:gridCol w="2724785">
                  <a:extLst>
                    <a:ext uri="{9D8B030D-6E8A-4147-A177-3AD203B41FA5}">
                      <a16:colId xmlns:a16="http://schemas.microsoft.com/office/drawing/2014/main" xmlns="" val="1561188099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B.1: Usuario gratuito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Dispone de todas las herramientas con capacidad limitada.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751490709"/>
                  </a:ext>
                </a:extLst>
              </a:tr>
            </a:tbl>
          </a:graphicData>
        </a:graphic>
      </p:graphicFrame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CRITERIOS DE COMPARACIÓN</a:t>
            </a:r>
            <a:br>
              <a:rPr lang="es-ES" sz="3200" dirty="0" smtClean="0"/>
            </a:br>
            <a:r>
              <a:rPr lang="es-ES" sz="3200" dirty="0" smtClean="0"/>
              <a:t>	OpenVZ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xmlns="" val="2855324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34551112"/>
              </p:ext>
            </p:extLst>
          </p:nvPr>
        </p:nvGraphicFramePr>
        <p:xfrm>
          <a:off x="2511725" y="1935903"/>
          <a:ext cx="7927674" cy="4523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63837">
                  <a:extLst>
                    <a:ext uri="{9D8B030D-6E8A-4147-A177-3AD203B41FA5}">
                      <a16:colId xmlns:a16="http://schemas.microsoft.com/office/drawing/2014/main" xmlns="" val="950323207"/>
                    </a:ext>
                  </a:extLst>
                </a:gridCol>
                <a:gridCol w="3963837">
                  <a:extLst>
                    <a:ext uri="{9D8B030D-6E8A-4147-A177-3AD203B41FA5}">
                      <a16:colId xmlns:a16="http://schemas.microsoft.com/office/drawing/2014/main" xmlns="" val="3064707758"/>
                    </a:ext>
                  </a:extLst>
                </a:gridCol>
              </a:tblGrid>
              <a:tr h="4279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Evaluación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40850855"/>
                  </a:ext>
                </a:extLst>
              </a:tr>
              <a:tr h="60819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C.1: Costes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Proporcionan aumento de RAM y de almacenamiento.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64269796"/>
                  </a:ext>
                </a:extLst>
              </a:tr>
              <a:tr h="4279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94499711"/>
                  </a:ext>
                </a:extLst>
              </a:tr>
              <a:tr h="4279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E.2: Fecha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2005.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01602230"/>
                  </a:ext>
                </a:extLst>
              </a:tr>
              <a:tr h="9201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E.3: Redes Sociales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Sí (Twitter, Google+, Facebook, Youtube, Slideshare, Linkedin, Github, OpenHUB, Garmin Connect, Reddit, Instagram).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62513715"/>
                  </a:ext>
                </a:extLst>
              </a:tr>
              <a:tr h="4279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31920577"/>
                  </a:ext>
                </a:extLst>
              </a:tr>
              <a:tr h="4279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F.1: Número de kernels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38424613"/>
                  </a:ext>
                </a:extLst>
              </a:tr>
              <a:tr h="4279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F.2: Capacidad.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Sistema Operativo entero.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12160359"/>
                  </a:ext>
                </a:extLst>
              </a:tr>
              <a:tr h="4279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F.3: Extensión IP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Sí.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46053538"/>
                  </a:ext>
                </a:extLst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CRITERIOS DE COMPARACIÓN</a:t>
            </a:r>
            <a:br>
              <a:rPr lang="es-ES" sz="3200" dirty="0" smtClean="0"/>
            </a:br>
            <a:r>
              <a:rPr lang="es-ES" sz="3200" dirty="0" smtClean="0"/>
              <a:t>	OpenVZ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xmlns="" val="1655102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COMPARACIÓN DE LAS TECNOLOGÍAS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xmlns="" val="224387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90876210"/>
              </p:ext>
            </p:extLst>
          </p:nvPr>
        </p:nvGraphicFramePr>
        <p:xfrm>
          <a:off x="1467898" y="1467817"/>
          <a:ext cx="9780103" cy="50323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4170">
                  <a:extLst>
                    <a:ext uri="{9D8B030D-6E8A-4147-A177-3AD203B41FA5}">
                      <a16:colId xmlns:a16="http://schemas.microsoft.com/office/drawing/2014/main" xmlns="" val="423782052"/>
                    </a:ext>
                  </a:extLst>
                </a:gridCol>
                <a:gridCol w="2444170">
                  <a:extLst>
                    <a:ext uri="{9D8B030D-6E8A-4147-A177-3AD203B41FA5}">
                      <a16:colId xmlns:a16="http://schemas.microsoft.com/office/drawing/2014/main" xmlns="" val="1445773165"/>
                    </a:ext>
                  </a:extLst>
                </a:gridCol>
                <a:gridCol w="2444170">
                  <a:extLst>
                    <a:ext uri="{9D8B030D-6E8A-4147-A177-3AD203B41FA5}">
                      <a16:colId xmlns:a16="http://schemas.microsoft.com/office/drawing/2014/main" xmlns="" val="2931457960"/>
                    </a:ext>
                  </a:extLst>
                </a:gridCol>
                <a:gridCol w="2447593">
                  <a:extLst>
                    <a:ext uri="{9D8B030D-6E8A-4147-A177-3AD203B41FA5}">
                      <a16:colId xmlns:a16="http://schemas.microsoft.com/office/drawing/2014/main" xmlns="" val="418329858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Criterios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Docker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 err="1">
                          <a:effectLst/>
                        </a:rPr>
                        <a:t>OpenVZ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Comentarios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extLst>
                  <a:ext uri="{0D108BD9-81ED-4DB2-BD59-A6C34878D82A}">
                    <a16:rowId xmlns:a16="http://schemas.microsoft.com/office/drawing/2014/main" xmlns="" val="2311184113"/>
                  </a:ext>
                </a:extLst>
              </a:tr>
              <a:tr h="266011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Características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27545721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A.1: Soporte y documentación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Encontramos varios cursos de pago y tutoriales gratuitos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Encontramos varios cursos de pago y tutoriales gratuitos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Por lo general encontramos más documentación de Docker.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extLst>
                  <a:ext uri="{0D108BD9-81ED-4DB2-BD59-A6C34878D82A}">
                    <a16:rowId xmlns:a16="http://schemas.microsoft.com/office/drawing/2014/main" xmlns="" val="2911924313"/>
                  </a:ext>
                </a:extLst>
              </a:tr>
              <a:tr h="6249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A.2: Usabilidad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Sí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Sí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El éxito de Docker es proporcionado por la usabilidad, aunque OpenVZ también cuenta con esta característica.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extLst>
                  <a:ext uri="{0D108BD9-81ED-4DB2-BD59-A6C34878D82A}">
                    <a16:rowId xmlns:a16="http://schemas.microsoft.com/office/drawing/2014/main" xmlns="" val="2171856154"/>
                  </a:ext>
                </a:extLst>
              </a:tr>
              <a:tr h="6249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A.3: Rendimiento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Docker tiene un gran rendimiento, por lo que puede manejar gran cantidad de datos y a su vez ser bastante rápida su utilización.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OpenVZ ofrece un mejor rendimiento en comparación con soluciones similares.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Ambos disponen de buen rendimiento.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extLst>
                  <a:ext uri="{0D108BD9-81ED-4DB2-BD59-A6C34878D82A}">
                    <a16:rowId xmlns:a16="http://schemas.microsoft.com/office/drawing/2014/main" xmlns="" val="2166705285"/>
                  </a:ext>
                </a:extLst>
              </a:tr>
              <a:tr h="7811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A.4: Resultados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El resultado de Docker es muy positivo en los últimos años ya que ha proporcionado usabilidad y anteriormente en el resto de tecnologías era muy complejo. 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Dispone de aspectos negativos como que es mucho menos flexible que otros sistemas y altamente dependiente del sistema anfitrión.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Resultado positivo en los últimos años.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extLst>
                  <a:ext uri="{0D108BD9-81ED-4DB2-BD59-A6C34878D82A}">
                    <a16:rowId xmlns:a16="http://schemas.microsoft.com/office/drawing/2014/main" xmlns="" val="4103020859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A.5: Última actualización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18 de enero de 2017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27 Mar 2017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Actualizados con relativa frecuencia.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extLst>
                  <a:ext uri="{0D108BD9-81ED-4DB2-BD59-A6C34878D82A}">
                    <a16:rowId xmlns:a16="http://schemas.microsoft.com/office/drawing/2014/main" xmlns="" val="3254019792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A.6: Puntos de control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No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Docker no permite hacer backups de los paquetes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extLst>
                  <a:ext uri="{0D108BD9-81ED-4DB2-BD59-A6C34878D82A}">
                    <a16:rowId xmlns:a16="http://schemas.microsoft.com/office/drawing/2014/main" xmlns="" val="1667764192"/>
                  </a:ext>
                </a:extLst>
              </a:tr>
              <a:tr h="7811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A.7: Privilegios de administración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Las dos aplicaciones permiten establecer permisos de los paquetes, pero la mayoría de acciones requieren tener permisos de administrador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extLst>
                  <a:ext uri="{0D108BD9-81ED-4DB2-BD59-A6C34878D82A}">
                    <a16:rowId xmlns:a16="http://schemas.microsoft.com/office/drawing/2014/main" xmlns="" val="2551308141"/>
                  </a:ext>
                </a:extLst>
              </a:tr>
              <a:tr h="266011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Generales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752364"/>
                  </a:ext>
                </a:extLst>
              </a:tr>
              <a:tr h="4687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B.1: Usuario gratuito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Disponible la edición comunidad con funciones muy limitadas.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Dispone de todas las herramientas con capacidad limitada.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 err="1">
                          <a:effectLst/>
                        </a:rPr>
                        <a:t>OpenVZ</a:t>
                      </a:r>
                      <a:r>
                        <a:rPr lang="es-ES" sz="800" dirty="0">
                          <a:effectLst/>
                        </a:rPr>
                        <a:t> nos permite más capacidades gratuitamente.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extLst>
                  <a:ext uri="{0D108BD9-81ED-4DB2-BD59-A6C34878D82A}">
                    <a16:rowId xmlns:a16="http://schemas.microsoft.com/office/drawing/2014/main" xmlns="" val="1029744917"/>
                  </a:ext>
                </a:extLst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COMPARACIÓN DE LAS TECNOLOGÍAS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xmlns="" val="2981863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63304346"/>
              </p:ext>
            </p:extLst>
          </p:nvPr>
        </p:nvGraphicFramePr>
        <p:xfrm>
          <a:off x="1775791" y="1690688"/>
          <a:ext cx="9673955" cy="4853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7642">
                  <a:extLst>
                    <a:ext uri="{9D8B030D-6E8A-4147-A177-3AD203B41FA5}">
                      <a16:colId xmlns:a16="http://schemas.microsoft.com/office/drawing/2014/main" xmlns="" val="2930653414"/>
                    </a:ext>
                  </a:extLst>
                </a:gridCol>
                <a:gridCol w="2417642">
                  <a:extLst>
                    <a:ext uri="{9D8B030D-6E8A-4147-A177-3AD203B41FA5}">
                      <a16:colId xmlns:a16="http://schemas.microsoft.com/office/drawing/2014/main" xmlns="" val="3190309780"/>
                    </a:ext>
                  </a:extLst>
                </a:gridCol>
                <a:gridCol w="2417642">
                  <a:extLst>
                    <a:ext uri="{9D8B030D-6E8A-4147-A177-3AD203B41FA5}">
                      <a16:colId xmlns:a16="http://schemas.microsoft.com/office/drawing/2014/main" xmlns="" val="1991596142"/>
                    </a:ext>
                  </a:extLst>
                </a:gridCol>
                <a:gridCol w="2421029">
                  <a:extLst>
                    <a:ext uri="{9D8B030D-6E8A-4147-A177-3AD203B41FA5}">
                      <a16:colId xmlns:a16="http://schemas.microsoft.com/office/drawing/2014/main" xmlns="" val="99062239"/>
                    </a:ext>
                  </a:extLst>
                </a:gridCol>
              </a:tblGrid>
              <a:tr h="5664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C.1: Costes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$750-2000$ (por año)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Proporcionan aumento de RAM y de almacenamiento.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Para un uso avanzado de estas tecnologías tendremos que aspirar a ediciones de pago.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extLst>
                  <a:ext uri="{0D108BD9-81ED-4DB2-BD59-A6C34878D82A}">
                    <a16:rowId xmlns:a16="http://schemas.microsoft.com/office/drawing/2014/main" xmlns="" val="2663267769"/>
                  </a:ext>
                </a:extLst>
              </a:tr>
              <a:tr h="5664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E.2: Fecha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Marzo de 2013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2005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OpenVZ es más antiguo y lleva más tiempo en desarrollo, pero Docker es más popular.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extLst>
                  <a:ext uri="{0D108BD9-81ED-4DB2-BD59-A6C34878D82A}">
                    <a16:rowId xmlns:a16="http://schemas.microsoft.com/office/drawing/2014/main" xmlns="" val="691103923"/>
                  </a:ext>
                </a:extLst>
              </a:tr>
              <a:tr h="9441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E.3: Redes Sociales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Sí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Twitter, Facebook, Youtube, Google+, Github, Linkedin, Reddit, Slideshare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Sí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Twitter, Google+, Facebook, Youtube, Slideshare, Linkedin, Github, OpenHUB, Garmin Connect, Reddit, Instagram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Ambas herramientas tienen las Redes Sociales básicas e importantes.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extLst>
                  <a:ext uri="{0D108BD9-81ED-4DB2-BD59-A6C34878D82A}">
                    <a16:rowId xmlns:a16="http://schemas.microsoft.com/office/drawing/2014/main" xmlns="" val="59368557"/>
                  </a:ext>
                </a:extLst>
              </a:tr>
              <a:tr h="321514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Rendimiento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7535481"/>
                  </a:ext>
                </a:extLst>
              </a:tr>
              <a:tr h="5664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F.1: Número de kernels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Todos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Docker puede funcionar en todos los kernels importantes mientras que OpenVZ es un kernel propio.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extLst>
                  <a:ext uri="{0D108BD9-81ED-4DB2-BD59-A6C34878D82A}">
                    <a16:rowId xmlns:a16="http://schemas.microsoft.com/office/drawing/2014/main" xmlns="" val="3672626694"/>
                  </a:ext>
                </a:extLst>
              </a:tr>
              <a:tr h="7553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F.2: Capacidad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Una aplicación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Un Sistema Operativo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Docker es un contenedor de una aplicación mientras que OpenVZ puede contener un Sistema Operativo entero.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extLst>
                  <a:ext uri="{0D108BD9-81ED-4DB2-BD59-A6C34878D82A}">
                    <a16:rowId xmlns:a16="http://schemas.microsoft.com/office/drawing/2014/main" xmlns="" val="1244685516"/>
                  </a:ext>
                </a:extLst>
              </a:tr>
              <a:tr h="5664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F.3: Extensión IP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Sí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Dado que OpenVZ es un contenedor de VPS, necesita una extensión de la IP.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extLst>
                  <a:ext uri="{0D108BD9-81ED-4DB2-BD59-A6C34878D82A}">
                    <a16:rowId xmlns:a16="http://schemas.microsoft.com/office/drawing/2014/main" xmlns="" val="750900136"/>
                  </a:ext>
                </a:extLst>
              </a:tr>
              <a:tr h="5664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F.4: Funcional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Sí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A partir del </a:t>
                      </a:r>
                      <a:r>
                        <a:rPr lang="es-ES" sz="1000" dirty="0" err="1">
                          <a:effectLst/>
                        </a:rPr>
                        <a:t>kernel</a:t>
                      </a:r>
                      <a:r>
                        <a:rPr lang="es-ES" sz="1000" dirty="0">
                          <a:effectLst/>
                        </a:rPr>
                        <a:t> 042stab105.4 de </a:t>
                      </a:r>
                      <a:r>
                        <a:rPr lang="es-ES" sz="1000" dirty="0" err="1">
                          <a:effectLst/>
                        </a:rPr>
                        <a:t>OpenVZ</a:t>
                      </a:r>
                      <a:r>
                        <a:rPr lang="es-ES" sz="1000" dirty="0">
                          <a:effectLst/>
                        </a:rPr>
                        <a:t> se puede introducir la herramienta Docker.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extLst>
                  <a:ext uri="{0D108BD9-81ED-4DB2-BD59-A6C34878D82A}">
                    <a16:rowId xmlns:a16="http://schemas.microsoft.com/office/drawing/2014/main" xmlns="" val="330461072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37939739"/>
              </p:ext>
            </p:extLst>
          </p:nvPr>
        </p:nvGraphicFramePr>
        <p:xfrm>
          <a:off x="1775791" y="1408638"/>
          <a:ext cx="9780103" cy="282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4170">
                  <a:extLst>
                    <a:ext uri="{9D8B030D-6E8A-4147-A177-3AD203B41FA5}">
                      <a16:colId xmlns:a16="http://schemas.microsoft.com/office/drawing/2014/main" xmlns="" val="745609946"/>
                    </a:ext>
                  </a:extLst>
                </a:gridCol>
                <a:gridCol w="2444170">
                  <a:extLst>
                    <a:ext uri="{9D8B030D-6E8A-4147-A177-3AD203B41FA5}">
                      <a16:colId xmlns:a16="http://schemas.microsoft.com/office/drawing/2014/main" xmlns="" val="999777161"/>
                    </a:ext>
                  </a:extLst>
                </a:gridCol>
                <a:gridCol w="2444170">
                  <a:extLst>
                    <a:ext uri="{9D8B030D-6E8A-4147-A177-3AD203B41FA5}">
                      <a16:colId xmlns:a16="http://schemas.microsoft.com/office/drawing/2014/main" xmlns="" val="735479750"/>
                    </a:ext>
                  </a:extLst>
                </a:gridCol>
                <a:gridCol w="2447593">
                  <a:extLst>
                    <a:ext uri="{9D8B030D-6E8A-4147-A177-3AD203B41FA5}">
                      <a16:colId xmlns:a16="http://schemas.microsoft.com/office/drawing/2014/main" xmlns="" val="2234795944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Criterios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Docker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 err="1">
                          <a:effectLst/>
                        </a:rPr>
                        <a:t>OpenVZ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Comentarios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extLst>
                  <a:ext uri="{0D108BD9-81ED-4DB2-BD59-A6C34878D82A}">
                    <a16:rowId xmlns:a16="http://schemas.microsoft.com/office/drawing/2014/main" xmlns="" val="1304147272"/>
                  </a:ext>
                </a:extLst>
              </a:tr>
            </a:tbl>
          </a:graphicData>
        </a:graphic>
      </p:graphicFrame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COMPARACIÓN DE LAS TECNOLOGÍAS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xmlns="" val="1908818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RECOMENDACIONES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xmlns="" val="224387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PLANIFICACIÓN Y ENTREGA</a:t>
            </a:r>
          </a:p>
        </p:txBody>
      </p:sp>
    </p:spTree>
    <p:extLst>
      <p:ext uri="{BB962C8B-B14F-4D97-AF65-F5344CB8AC3E}">
        <p14:creationId xmlns:p14="http://schemas.microsoft.com/office/powerpoint/2010/main" xmlns="" val="36182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esultado de imagen de android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9218143" y="2032000"/>
            <a:ext cx="1991758" cy="185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n de IOS log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8714915" y="4182441"/>
            <a:ext cx="3001931" cy="158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592924" y="624112"/>
            <a:ext cx="8911687" cy="6525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RECOMENDACIONES (I)</a:t>
            </a:r>
            <a:endParaRPr kumimoji="0" lang="es-E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Marcador de contenido 2"/>
          <p:cNvSpPr>
            <a:spLocks noGrp="1"/>
          </p:cNvSpPr>
          <p:nvPr>
            <p:ph sz="half" idx="4294967295"/>
          </p:nvPr>
        </p:nvSpPr>
        <p:spPr>
          <a:xfrm>
            <a:off x="2575691" y="1852171"/>
            <a:ext cx="8733539" cy="44451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Desarrollo de </a:t>
            </a:r>
            <a:r>
              <a:rPr lang="es-ES" dirty="0" err="1" smtClean="0">
                <a:solidFill>
                  <a:schemeClr val="tx1"/>
                </a:solidFill>
              </a:rPr>
              <a:t>apps</a:t>
            </a:r>
            <a:endParaRPr lang="es-ES" dirty="0" smtClean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IOS y </a:t>
            </a:r>
            <a:r>
              <a:rPr lang="es-ES" dirty="0" err="1" smtClean="0">
                <a:solidFill>
                  <a:schemeClr val="tx1"/>
                </a:solidFill>
              </a:rPr>
              <a:t>Android</a:t>
            </a:r>
            <a:endParaRPr lang="es-ES" dirty="0" smtClean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Empresa pequeña de bajo presupuesto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SO </a:t>
            </a:r>
            <a:r>
              <a:rPr lang="es-E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Windows 8 </a:t>
            </a:r>
            <a:r>
              <a:rPr lang="es-E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(posibilidad de migrar a Linux)</a:t>
            </a:r>
            <a:endParaRPr lang="es-ES" b="1" dirty="0" smtClean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845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Situación 1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199266527"/>
              </p:ext>
            </p:extLst>
          </p:nvPr>
        </p:nvGraphicFramePr>
        <p:xfrm>
          <a:off x="2592925" y="2192593"/>
          <a:ext cx="9144000" cy="4413086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741907">
                  <a:extLst>
                    <a:ext uri="{9D8B030D-6E8A-4147-A177-3AD203B41FA5}">
                      <a16:colId xmlns:a16="http://schemas.microsoft.com/office/drawing/2014/main" xmlns="" val="2252976925"/>
                    </a:ext>
                  </a:extLst>
                </a:gridCol>
                <a:gridCol w="3356604">
                  <a:extLst>
                    <a:ext uri="{9D8B030D-6E8A-4147-A177-3AD203B41FA5}">
                      <a16:colId xmlns:a16="http://schemas.microsoft.com/office/drawing/2014/main" xmlns="" val="1314367154"/>
                    </a:ext>
                  </a:extLst>
                </a:gridCol>
                <a:gridCol w="3045489">
                  <a:extLst>
                    <a:ext uri="{9D8B030D-6E8A-4147-A177-3AD203B41FA5}">
                      <a16:colId xmlns:a16="http://schemas.microsoft.com/office/drawing/2014/main" xmlns="" val="2877677587"/>
                    </a:ext>
                  </a:extLst>
                </a:gridCol>
              </a:tblGrid>
              <a:tr h="144635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50" dirty="0">
                          <a:effectLst/>
                        </a:rPr>
                        <a:t>Criterios relevantes para la decisión</a:t>
                      </a:r>
                      <a:endParaRPr lang="es-E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Docker</a:t>
                      </a:r>
                      <a:endParaRPr lang="es-ES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50" dirty="0" err="1">
                          <a:effectLst/>
                        </a:rPr>
                        <a:t>OpenVZ</a:t>
                      </a:r>
                      <a:endParaRPr lang="es-E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extLst>
                  <a:ext uri="{0D108BD9-81ED-4DB2-BD59-A6C34878D82A}">
                    <a16:rowId xmlns:a16="http://schemas.microsoft.com/office/drawing/2014/main" xmlns="" val="4162443531"/>
                  </a:ext>
                </a:extLst>
              </a:tr>
              <a:tr h="599731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Multiplataforma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Docker es capaz de correr en Linux, aunque gracias a extensiones y plugin se puede ejecutar en Windows e IOS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Funciona única y exclusivamente en Linux, tanto los clientes como el servidor han de correr bajo este SO 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extLst>
                  <a:ext uri="{0D108BD9-81ED-4DB2-BD59-A6C34878D82A}">
                    <a16:rowId xmlns:a16="http://schemas.microsoft.com/office/drawing/2014/main" xmlns="" val="3761379647"/>
                  </a:ext>
                </a:extLst>
              </a:tr>
              <a:tr h="880394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Escalabilidad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Al no tener tantas restricciones de SO y de portabilidad de imágenes, hace que sea más sencilla la escalabilidad del software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Como ya hemos comentado en el recuadro anterior, sufre más limitaciones lo que a la hora de trabaja con ello produce más inconvenientes, pero no impide su escalabilidad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extLst>
                  <a:ext uri="{0D108BD9-81ED-4DB2-BD59-A6C34878D82A}">
                    <a16:rowId xmlns:a16="http://schemas.microsoft.com/office/drawing/2014/main" xmlns="" val="3705291897"/>
                  </a:ext>
                </a:extLst>
              </a:tr>
              <a:tr h="706922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Instalación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La instalación no es demasiado complicada, dependiendo del SO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La instalación tampoco es excesivamente complicada, el único punto débil podría ser la necesidad de conocimientos en Linux a la hora de la configuración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extLst>
                  <a:ext uri="{0D108BD9-81ED-4DB2-BD59-A6C34878D82A}">
                    <a16:rowId xmlns:a16="http://schemas.microsoft.com/office/drawing/2014/main" xmlns="" val="443528331"/>
                  </a:ext>
                </a:extLst>
              </a:tr>
              <a:tr h="866671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Carga en el sistema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Tiene un bajo nivel de incidencia, ya que, al no virtualizar, y funcionar a través de contendores aislados no consume casi recursos del host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 tiene tampoco una gran incidencia a nivel de rendimiento en el host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extLst>
                  <a:ext uri="{0D108BD9-81ED-4DB2-BD59-A6C34878D82A}">
                    <a16:rowId xmlns:a16="http://schemas.microsoft.com/office/drawing/2014/main" xmlns="" val="2929662764"/>
                  </a:ext>
                </a:extLst>
              </a:tr>
              <a:tr h="286294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Repositorio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Incluye un repositorio para compartición de información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Repositorios no oficiales y de dudosa fiabilidad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extLst>
                  <a:ext uri="{0D108BD9-81ED-4DB2-BD59-A6C34878D82A}">
                    <a16:rowId xmlns:a16="http://schemas.microsoft.com/office/drawing/2014/main" xmlns="" val="4076397074"/>
                  </a:ext>
                </a:extLst>
              </a:tr>
              <a:tr h="866671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Entornos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Los entornos pueden ser configurados para usuarios en concreto, para simular el entorno del cliente, y la facilidad de comunicación entre estas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No hay una gran interoperabilidad entre contendores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extLst>
                  <a:ext uri="{0D108BD9-81ED-4DB2-BD59-A6C34878D82A}">
                    <a16:rowId xmlns:a16="http://schemas.microsoft.com/office/drawing/2014/main" xmlns="" val="3954511241"/>
                  </a:ext>
                </a:extLst>
              </a:tr>
            </a:tbl>
          </a:graphicData>
        </a:graphic>
      </p:graphicFrame>
      <p:pic>
        <p:nvPicPr>
          <p:cNvPr id="1026" name="Picture 2" descr="https://divio-ag-2016-1884645.aldryn-media.io/filer_public_thumbnails/filer_public/e9/f9/e9f9e232-5b5e-487d-b771-ad56bc5e0ef5/aldryn-clc-docker-logo.png__1170x0_q90_subsampling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78794" y="583979"/>
            <a:ext cx="1361152" cy="136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open vz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27458" y="751920"/>
            <a:ext cx="1044062" cy="102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520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Resultado de imagen de linux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9430283" y="2032000"/>
            <a:ext cx="1567479" cy="185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n de java log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8714915" y="4133660"/>
            <a:ext cx="3001931" cy="168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2592924" y="624112"/>
            <a:ext cx="8911687" cy="6525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RECOMENDACIONES (II)</a:t>
            </a:r>
            <a:endParaRPr kumimoji="0" lang="es-E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Marcador de contenido 2"/>
          <p:cNvSpPr>
            <a:spLocks noGrp="1"/>
          </p:cNvSpPr>
          <p:nvPr>
            <p:ph sz="half" idx="4294967295"/>
          </p:nvPr>
        </p:nvSpPr>
        <p:spPr>
          <a:xfrm>
            <a:off x="2575691" y="1852171"/>
            <a:ext cx="8733539" cy="44451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Desarrollo de </a:t>
            </a:r>
            <a:r>
              <a:rPr lang="es-ES" dirty="0" err="1" smtClean="0">
                <a:solidFill>
                  <a:schemeClr val="tx1"/>
                </a:solidFill>
              </a:rPr>
              <a:t>apps</a:t>
            </a:r>
            <a:endParaRPr lang="es-ES" dirty="0" smtClean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JAVA (distintas versiones)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SO exclusivamente Linux</a:t>
            </a:r>
          </a:p>
        </p:txBody>
      </p:sp>
    </p:spTree>
    <p:extLst>
      <p:ext uri="{BB962C8B-B14F-4D97-AF65-F5344CB8AC3E}">
        <p14:creationId xmlns:p14="http://schemas.microsoft.com/office/powerpoint/2010/main" xmlns="" val="391407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Situación 2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02821553"/>
              </p:ext>
            </p:extLst>
          </p:nvPr>
        </p:nvGraphicFramePr>
        <p:xfrm>
          <a:off x="2970213" y="1995949"/>
          <a:ext cx="8534399" cy="4149211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559114">
                  <a:extLst>
                    <a:ext uri="{9D8B030D-6E8A-4147-A177-3AD203B41FA5}">
                      <a16:colId xmlns:a16="http://schemas.microsoft.com/office/drawing/2014/main" xmlns="" val="402112687"/>
                    </a:ext>
                  </a:extLst>
                </a:gridCol>
                <a:gridCol w="3132830">
                  <a:extLst>
                    <a:ext uri="{9D8B030D-6E8A-4147-A177-3AD203B41FA5}">
                      <a16:colId xmlns:a16="http://schemas.microsoft.com/office/drawing/2014/main" xmlns="" val="3416878290"/>
                    </a:ext>
                  </a:extLst>
                </a:gridCol>
                <a:gridCol w="2842455">
                  <a:extLst>
                    <a:ext uri="{9D8B030D-6E8A-4147-A177-3AD203B41FA5}">
                      <a16:colId xmlns:a16="http://schemas.microsoft.com/office/drawing/2014/main" xmlns="" val="3444534907"/>
                    </a:ext>
                  </a:extLst>
                </a:gridCol>
              </a:tblGrid>
              <a:tr h="553414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Criterios relevantes para la decisión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Docker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OpenVZ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extLst>
                  <a:ext uri="{0D108BD9-81ED-4DB2-BD59-A6C34878D82A}">
                    <a16:rowId xmlns:a16="http://schemas.microsoft.com/office/drawing/2014/main" xmlns="" val="3428012414"/>
                  </a:ext>
                </a:extLst>
              </a:tr>
              <a:tr h="795357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Sistema Operativo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Podemos considerarla como una aplicación multiplataforma, en este caso el rendimiento en Linux es bastante alto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Corre únicamente en Linux, y al igual que Docker su rendimiento es bastante alto, consumiendo escasos recursos del servidor 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extLst>
                  <a:ext uri="{0D108BD9-81ED-4DB2-BD59-A6C34878D82A}">
                    <a16:rowId xmlns:a16="http://schemas.microsoft.com/office/drawing/2014/main" xmlns="" val="1936670164"/>
                  </a:ext>
                </a:extLst>
              </a:tr>
              <a:tr h="942750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Adaptabilidad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Es una herramienta con buena adaptabilidad ha hardware con buen procesamiento que corran en Linux, a la hora de utilizar equipos más limitados puede producir limitaciones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OpenVZ además de tener una buena adaptabilidad en hardware limitados también ofrece un gran rendimiento en máquinas de mayor procesamiento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extLst>
                  <a:ext uri="{0D108BD9-81ED-4DB2-BD59-A6C34878D82A}">
                    <a16:rowId xmlns:a16="http://schemas.microsoft.com/office/drawing/2014/main" xmlns="" val="3624183460"/>
                  </a:ext>
                </a:extLst>
              </a:tr>
              <a:tr h="750862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Facilidad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La complejidad de Docker en usabilidad no es complicada, con conocimientos previos, 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La usabilidad basada en opiniones de usuarios encontradas en la red, es que la usabilidad del entorno de OpenVZ es más intuitivo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extLst>
                  <a:ext uri="{0D108BD9-81ED-4DB2-BD59-A6C34878D82A}">
                    <a16:rowId xmlns:a16="http://schemas.microsoft.com/office/drawing/2014/main" xmlns="" val="2763859546"/>
                  </a:ext>
                </a:extLst>
              </a:tr>
              <a:tr h="553414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Carga en el sistema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Ofrece un alto rendimiento en los hosts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Ofrece un mayor rendimiento en host Linux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extLst>
                  <a:ext uri="{0D108BD9-81ED-4DB2-BD59-A6C34878D82A}">
                    <a16:rowId xmlns:a16="http://schemas.microsoft.com/office/drawing/2014/main" xmlns="" val="2147000788"/>
                  </a:ext>
                </a:extLst>
              </a:tr>
              <a:tr h="553414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Administración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Administración de usuarios flexible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Ofrece también una alta flexibilidad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extLst>
                  <a:ext uri="{0D108BD9-81ED-4DB2-BD59-A6C34878D82A}">
                    <a16:rowId xmlns:a16="http://schemas.microsoft.com/office/drawing/2014/main" xmlns="" val="2073745233"/>
                  </a:ext>
                </a:extLst>
              </a:tr>
            </a:tbl>
          </a:graphicData>
        </a:graphic>
      </p:graphicFrame>
      <p:pic>
        <p:nvPicPr>
          <p:cNvPr id="7" name="Picture 2" descr="https://divio-ag-2016-1884645.aldryn-media.io/filer_public_thumbnails/filer_public/e9/f9/e9f9e232-5b5e-487d-b771-ad56bc5e0ef5/aldryn-clc-docker-logo.png__1170x0_q90_subsampling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78794" y="583979"/>
            <a:ext cx="1361152" cy="136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open vz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27458" y="751920"/>
            <a:ext cx="1044062" cy="102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2726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PLANIFICACIÓN Y ENTREGA</a:t>
            </a:r>
            <a:endParaRPr lang="es-ES" sz="32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939373" y="1582541"/>
            <a:ext cx="3992732" cy="576262"/>
          </a:xfrm>
        </p:spPr>
        <p:txBody>
          <a:bodyPr/>
          <a:lstStyle/>
          <a:p>
            <a:r>
              <a:rPr lang="es-ES" b="1" u="sng" dirty="0" smtClean="0"/>
              <a:t>Planificación</a:t>
            </a:r>
            <a:endParaRPr lang="es-ES" b="1" u="sng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278554" y="1616869"/>
            <a:ext cx="3999001" cy="576262"/>
          </a:xfrm>
        </p:spPr>
        <p:txBody>
          <a:bodyPr/>
          <a:lstStyle/>
          <a:p>
            <a:r>
              <a:rPr lang="es-ES" b="1" u="sng" dirty="0" smtClean="0"/>
              <a:t>Entrega</a:t>
            </a:r>
            <a:endParaRPr lang="es-ES" b="1" u="sng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6346449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https://app.ganttpro.com/assets/imgs/gantt_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28" name="AutoShape 4" descr="https://app.ganttpro.com/assets/imgs/gantt_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" name="13 Imagen">
            <a:hlinkClick r:id="rId2"/>
          </p:cNvPr>
          <p:cNvPicPr/>
          <p:nvPr/>
        </p:nvPicPr>
        <p:blipFill>
          <a:blip r:embed="rId3" cstate="print"/>
          <a:srcRect t="6129" r="89436" b="88423"/>
          <a:stretch>
            <a:fillRect/>
          </a:stretch>
        </p:blipFill>
        <p:spPr bwMode="auto">
          <a:xfrm>
            <a:off x="2933970" y="2722366"/>
            <a:ext cx="2034845" cy="65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Resultado de imagen de github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66927" y="2579586"/>
            <a:ext cx="2389217" cy="9009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0544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DESCRIPCIÓN DE LAS TECNOLOGÍAS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xmlns="" val="224387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4" y="624112"/>
            <a:ext cx="8911687" cy="652598"/>
          </a:xfrm>
        </p:spPr>
        <p:txBody>
          <a:bodyPr>
            <a:normAutofit/>
          </a:bodyPr>
          <a:lstStyle/>
          <a:p>
            <a:r>
              <a:rPr lang="es-ES" sz="3200" dirty="0" smtClean="0"/>
              <a:t>DESCRIPCIÓN DE LAS TECNOLOGÍAS</a:t>
            </a:r>
            <a:endParaRPr lang="es-ES" sz="3200" dirty="0"/>
          </a:p>
        </p:txBody>
      </p:sp>
      <p:pic>
        <p:nvPicPr>
          <p:cNvPr id="5" name="Picture 2" descr="Resultado de imagen de open vz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8481426" y="5488226"/>
            <a:ext cx="2880000" cy="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contenido 2"/>
          <p:cNvSpPr>
            <a:spLocks noGrp="1"/>
          </p:cNvSpPr>
          <p:nvPr>
            <p:ph sz="half" idx="2"/>
          </p:nvPr>
        </p:nvSpPr>
        <p:spPr>
          <a:xfrm>
            <a:off x="2575691" y="1852171"/>
            <a:ext cx="8733539" cy="4445112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Tecnología de virtualización a nivel de S.O. para Linux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Producto de software libre y licencia GNU GPL v.2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Disponible desde 2005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Servidores Privados Virtuales (VPS), Entornos Virtuales (EV) o Contenedores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Diferentes distribuciones Linux en cada contenedor</a:t>
            </a:r>
          </a:p>
          <a:p>
            <a:endParaRPr lang="es-E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72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4" y="624112"/>
            <a:ext cx="8911687" cy="652598"/>
          </a:xfrm>
        </p:spPr>
        <p:txBody>
          <a:bodyPr>
            <a:normAutofit/>
          </a:bodyPr>
          <a:lstStyle/>
          <a:p>
            <a:r>
              <a:rPr lang="es-ES" sz="3200" dirty="0" smtClean="0"/>
              <a:t>DESCRIPCIÓN DE LAS TECNOLOGÍAS</a:t>
            </a:r>
            <a:endParaRPr lang="es-ES" sz="3200" dirty="0"/>
          </a:p>
        </p:txBody>
      </p:sp>
      <p:sp>
        <p:nvSpPr>
          <p:cNvPr id="8" name="Marcador de contenido 2"/>
          <p:cNvSpPr>
            <a:spLocks noGrp="1"/>
          </p:cNvSpPr>
          <p:nvPr>
            <p:ph sz="half" idx="2"/>
          </p:nvPr>
        </p:nvSpPr>
        <p:spPr>
          <a:xfrm>
            <a:off x="2575692" y="1852170"/>
            <a:ext cx="8716286" cy="4496872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OpenVZ consiste del </a:t>
            </a:r>
            <a:r>
              <a:rPr lang="es-ES" b="1" dirty="0" smtClean="0">
                <a:solidFill>
                  <a:schemeClr val="accent1"/>
                </a:solidFill>
              </a:rPr>
              <a:t>núcleo</a:t>
            </a:r>
            <a:r>
              <a:rPr lang="es-ES" b="1" dirty="0" smtClean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tx1"/>
                </a:solidFill>
              </a:rPr>
              <a:t>y </a:t>
            </a:r>
            <a:r>
              <a:rPr lang="es-ES" b="1" dirty="0" smtClean="0">
                <a:solidFill>
                  <a:schemeClr val="accent1"/>
                </a:solidFill>
              </a:rPr>
              <a:t>herramientas a nivel de usuario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El núcleo Linux modificado, que agrega soporte para contenedores, proporciona: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 smtClean="0">
                <a:solidFill>
                  <a:schemeClr val="tx1"/>
                </a:solidFill>
              </a:rPr>
              <a:t>Virtualización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 smtClean="0">
                <a:solidFill>
                  <a:schemeClr val="tx1"/>
                </a:solidFill>
              </a:rPr>
              <a:t>Aislamiento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 smtClean="0">
                <a:solidFill>
                  <a:schemeClr val="tx1"/>
                </a:solidFill>
              </a:rPr>
              <a:t>Administración de recursos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 smtClean="0">
                <a:solidFill>
                  <a:schemeClr val="tx1"/>
                </a:solidFill>
              </a:rPr>
              <a:t>Puntos de comprobación</a:t>
            </a:r>
            <a:endParaRPr lang="es-ES" b="1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Herramientas de línea de comandos:</a:t>
            </a:r>
          </a:p>
          <a:p>
            <a:pPr lvl="1">
              <a:buFont typeface="Courier New" pitchFamily="49" charset="0"/>
              <a:buChar char="o"/>
            </a:pPr>
            <a:r>
              <a:rPr lang="es-ES" b="1" dirty="0" err="1" smtClean="0">
                <a:solidFill>
                  <a:schemeClr val="accent1"/>
                </a:solidFill>
              </a:rPr>
              <a:t>vzctl</a:t>
            </a:r>
            <a:r>
              <a:rPr lang="es-ES" dirty="0" smtClean="0">
                <a:solidFill>
                  <a:schemeClr val="tx1"/>
                </a:solidFill>
              </a:rPr>
              <a:t>: Administrar contenedores </a:t>
            </a:r>
          </a:p>
          <a:p>
            <a:pPr lvl="1">
              <a:buFont typeface="Courier New" pitchFamily="49" charset="0"/>
              <a:buChar char="o"/>
            </a:pPr>
            <a:r>
              <a:rPr lang="es-ES" b="1" dirty="0" err="1" smtClean="0">
                <a:solidFill>
                  <a:schemeClr val="accent1"/>
                </a:solidFill>
              </a:rPr>
              <a:t>vzpkg</a:t>
            </a:r>
            <a:r>
              <a:rPr lang="es-ES" dirty="0" smtClean="0">
                <a:solidFill>
                  <a:schemeClr val="tx1"/>
                </a:solidFill>
              </a:rPr>
              <a:t>: Administrar software en contenedores </a:t>
            </a:r>
          </a:p>
          <a:p>
            <a:pPr>
              <a:buNone/>
            </a:pPr>
            <a:endParaRPr lang="es-E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s-ES" dirty="0" smtClean="0">
              <a:solidFill>
                <a:schemeClr val="tx1"/>
              </a:solidFill>
            </a:endParaRPr>
          </a:p>
        </p:txBody>
      </p:sp>
      <p:pic>
        <p:nvPicPr>
          <p:cNvPr id="6" name="Picture 2" descr="Resultado de imagen de open vz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8481426" y="5488226"/>
            <a:ext cx="2880000" cy="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472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4" y="624112"/>
            <a:ext cx="8911687" cy="652598"/>
          </a:xfrm>
        </p:spPr>
        <p:txBody>
          <a:bodyPr>
            <a:normAutofit/>
          </a:bodyPr>
          <a:lstStyle/>
          <a:p>
            <a:r>
              <a:rPr lang="es-ES" sz="3200" dirty="0" smtClean="0"/>
              <a:t>DESCRIPCIÓN DE LAS TECNOLOGÍAS</a:t>
            </a:r>
            <a:endParaRPr lang="es-ES" sz="3200" dirty="0"/>
          </a:p>
        </p:txBody>
      </p:sp>
      <p:sp>
        <p:nvSpPr>
          <p:cNvPr id="8" name="Marcador de contenido 2"/>
          <p:cNvSpPr>
            <a:spLocks noGrp="1"/>
          </p:cNvSpPr>
          <p:nvPr>
            <p:ph sz="half" idx="2"/>
          </p:nvPr>
        </p:nvSpPr>
        <p:spPr>
          <a:xfrm>
            <a:off x="2575692" y="1852170"/>
            <a:ext cx="8716286" cy="4496872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Características distintivas: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 smtClean="0">
                <a:solidFill>
                  <a:schemeClr val="tx1"/>
                </a:solidFill>
              </a:rPr>
              <a:t>Escalabilidad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 smtClean="0">
                <a:solidFill>
                  <a:schemeClr val="tx1"/>
                </a:solidFill>
              </a:rPr>
              <a:t>Densidad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 smtClean="0">
                <a:solidFill>
                  <a:schemeClr val="tx1"/>
                </a:solidFill>
              </a:rPr>
              <a:t>Administración masiva</a:t>
            </a:r>
          </a:p>
          <a:p>
            <a:pPr lvl="1">
              <a:buNone/>
            </a:pPr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Escenarios de uso: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 smtClean="0">
                <a:solidFill>
                  <a:schemeClr val="tx1"/>
                </a:solidFill>
              </a:rPr>
              <a:t>Seguridad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 smtClean="0">
                <a:solidFill>
                  <a:schemeClr val="tx1"/>
                </a:solidFill>
              </a:rPr>
              <a:t>Consolidación de servidores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 err="1" smtClean="0">
                <a:solidFill>
                  <a:schemeClr val="tx1"/>
                </a:solidFill>
              </a:rPr>
              <a:t>Hosting</a:t>
            </a:r>
            <a:endParaRPr lang="es-ES" dirty="0" smtClean="0">
              <a:solidFill>
                <a:schemeClr val="tx1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s-ES" dirty="0" smtClean="0">
                <a:solidFill>
                  <a:schemeClr val="tx1"/>
                </a:solidFill>
              </a:rPr>
              <a:t>Desarrollo y pruebas</a:t>
            </a:r>
          </a:p>
          <a:p>
            <a:pPr>
              <a:buNone/>
            </a:pPr>
            <a:endParaRPr lang="es-E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s-ES" dirty="0" smtClean="0">
              <a:solidFill>
                <a:schemeClr val="tx1"/>
              </a:solidFill>
            </a:endParaRPr>
          </a:p>
        </p:txBody>
      </p:sp>
      <p:pic>
        <p:nvPicPr>
          <p:cNvPr id="6" name="Picture 2" descr="Resultado de imagen de open vz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8481426" y="5488226"/>
            <a:ext cx="2880000" cy="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472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de DOCK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9395835" y="4649641"/>
            <a:ext cx="2160000" cy="192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592924" y="624112"/>
            <a:ext cx="8911687" cy="652598"/>
          </a:xfrm>
        </p:spPr>
        <p:txBody>
          <a:bodyPr>
            <a:normAutofit/>
          </a:bodyPr>
          <a:lstStyle/>
          <a:p>
            <a:r>
              <a:rPr lang="es-ES" sz="3200" dirty="0" smtClean="0"/>
              <a:t>DESCRIPCIÓN DE LAS TECNOLOGÍAS</a:t>
            </a:r>
            <a:endParaRPr lang="es-ES" sz="3200" dirty="0"/>
          </a:p>
        </p:txBody>
      </p:sp>
      <p:sp>
        <p:nvSpPr>
          <p:cNvPr id="9" name="Marcador de contenido 2"/>
          <p:cNvSpPr>
            <a:spLocks noGrp="1"/>
          </p:cNvSpPr>
          <p:nvPr>
            <p:ph sz="half" idx="2"/>
          </p:nvPr>
        </p:nvSpPr>
        <p:spPr>
          <a:xfrm>
            <a:off x="2575691" y="1852171"/>
            <a:ext cx="9216618" cy="4445112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Tecnología de virtualización a nivel de S.O. para Linux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/>
              <a:t>Se puede virtualizar gracias a boot2docker tanto en OSX como en Windows</a:t>
            </a:r>
            <a:endParaRPr lang="es-ES" dirty="0" smtClean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Automatiza el despliegue de aplicaciones dentro de contenedores software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Proyecto de código abierto y licencia Apache 2.0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Disponible desde 2013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72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237</TotalTime>
  <Words>2286</Words>
  <Application>Microsoft Office PowerPoint</Application>
  <PresentationFormat>Personalizado</PresentationFormat>
  <Paragraphs>382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Espiral</vt:lpstr>
      <vt:lpstr>Adrián Blanco Domínguez Alejandro Martínez Pantín Diego Cárdenas Cuadrado Marcos Rodríguez Castillo Roberto Sánchez Leal</vt:lpstr>
      <vt:lpstr>CONTENIDO</vt:lpstr>
      <vt:lpstr>PLANIFICACIÓN Y ENTREGA</vt:lpstr>
      <vt:lpstr>PLANIFICACIÓN Y ENTREGA</vt:lpstr>
      <vt:lpstr>DESCRIPCIÓN DE LAS TECNOLOGÍAS</vt:lpstr>
      <vt:lpstr>DESCRIPCIÓN DE LAS TECNOLOGÍAS</vt:lpstr>
      <vt:lpstr>DESCRIPCIÓN DE LAS TECNOLOGÍAS</vt:lpstr>
      <vt:lpstr>DESCRIPCIÓN DE LAS TECNOLOGÍAS</vt:lpstr>
      <vt:lpstr>DESCRIPCIÓN DE LAS TECNOLOGÍAS</vt:lpstr>
      <vt:lpstr>DESCRIPCIÓN DE LAS TECNOLOGÍAS</vt:lpstr>
      <vt:lpstr>DESCRIPCIÓN DE LAS TECNOLOGÍAS</vt:lpstr>
      <vt:lpstr>CRITERIOS DE COMPARACIÓN</vt:lpstr>
      <vt:lpstr>CRITERIOS DE COMPARACIÓN  Categoría A: Generales</vt:lpstr>
      <vt:lpstr>CRITERIOS DE COMPARACIÓN  Categoría A: Generales</vt:lpstr>
      <vt:lpstr>CRITERIOS DE COMPARACIÓN  Categoría B: Usuarios</vt:lpstr>
      <vt:lpstr>CRITERIOS DE COMPARACIÓN  Categoría C: Modelo de negocio</vt:lpstr>
      <vt:lpstr>CRITERIOS DE COMPARACIÓN  Categoría D: Características</vt:lpstr>
      <vt:lpstr>CRITERIOS DE COMPARACIÓN  Categoría D: Características</vt:lpstr>
      <vt:lpstr>CRITERIOS DE COMPARACIÓN  Categoría E: Generales</vt:lpstr>
      <vt:lpstr>CRITERIOS DE COMPARACIÓN  Categoría F: Rendimiento</vt:lpstr>
      <vt:lpstr>EVALUACIÓN DE LOS CRITERIOS</vt:lpstr>
      <vt:lpstr>CRITERIOS DE COMPARACIÓN  Docker</vt:lpstr>
      <vt:lpstr>CRITERIOS DE COMPARACIÓN  Docker</vt:lpstr>
      <vt:lpstr>CRITERIOS DE COMPARACIÓN  OpenVZ</vt:lpstr>
      <vt:lpstr>CRITERIOS DE COMPARACIÓN  OpenVZ</vt:lpstr>
      <vt:lpstr>COMPARACIÓN DE LAS TECNOLOGÍAS</vt:lpstr>
      <vt:lpstr>COMPARACIÓN DE LAS TECNOLOGÍAS</vt:lpstr>
      <vt:lpstr>COMPARACIÓN DE LAS TECNOLOGÍAS</vt:lpstr>
      <vt:lpstr>RECOMENDACIONES</vt:lpstr>
      <vt:lpstr>Diapositiva 30</vt:lpstr>
      <vt:lpstr>Situación 1</vt:lpstr>
      <vt:lpstr>Diapositiva 32</vt:lpstr>
      <vt:lpstr>Situación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Adrián Blanco Domínguez Alejandro Martínez Pantín Marcos Rodríguez Castillo Roberto Sánchez Leal</dc:title>
  <dc:creator>Adrián Blanco Domínguez</dc:creator>
  <cp:lastModifiedBy>Diego</cp:lastModifiedBy>
  <cp:revision>63</cp:revision>
  <dcterms:created xsi:type="dcterms:W3CDTF">2017-03-19T08:55:25Z</dcterms:created>
  <dcterms:modified xsi:type="dcterms:W3CDTF">2017-04-03T21:59:11Z</dcterms:modified>
</cp:coreProperties>
</file>