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62" r:id="rId5"/>
    <p:sldId id="265" r:id="rId6"/>
    <p:sldId id="259" r:id="rId7"/>
    <p:sldId id="266" r:id="rId8"/>
    <p:sldId id="260" r:id="rId9"/>
    <p:sldId id="267" r:id="rId10"/>
    <p:sldId id="26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0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1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64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37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27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77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35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00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3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3. Criterios de comparación. </a:t>
            </a:r>
            <a:br>
              <a:rPr lang="es-ES" dirty="0"/>
            </a:br>
            <a:r>
              <a:rPr lang="es-ES" dirty="0"/>
              <a:t>Categoría A: Generales.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0601" y="4105728"/>
            <a:ext cx="4748868" cy="1840364"/>
          </a:xfrm>
        </p:spPr>
        <p:txBody>
          <a:bodyPr>
            <a:normAutofit/>
          </a:bodyPr>
          <a:lstStyle/>
          <a:p>
            <a:r>
              <a:rPr lang="es-ES" sz="2000" dirty="0"/>
              <a:t>A.1: Redes Sociales.</a:t>
            </a:r>
          </a:p>
          <a:p>
            <a:pPr lvl="1"/>
            <a:r>
              <a:rPr lang="es-ES" sz="2000" dirty="0"/>
              <a:t>Redes Sociales.</a:t>
            </a:r>
          </a:p>
          <a:p>
            <a:pPr lvl="1"/>
            <a:r>
              <a:rPr lang="es-ES" sz="2000" dirty="0"/>
              <a:t>Redes Sociales que tienen ambas empresas.</a:t>
            </a:r>
          </a:p>
          <a:p>
            <a:pPr lvl="1"/>
            <a:r>
              <a:rPr lang="es-ES" sz="2000" dirty="0"/>
              <a:t>Booleano (Sí/No) y texto libre.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739469" y="1978026"/>
            <a:ext cx="4748868" cy="184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A.2: Fecha de creación.</a:t>
            </a:r>
          </a:p>
          <a:p>
            <a:pPr lvl="1"/>
            <a:r>
              <a:rPr lang="es-ES" sz="2000" dirty="0"/>
              <a:t>Fecha.</a:t>
            </a:r>
          </a:p>
          <a:p>
            <a:pPr lvl="1"/>
            <a:r>
              <a:rPr lang="es-ES" sz="2000" dirty="0"/>
              <a:t>Fecha en la que se ha creado la herramienta.</a:t>
            </a:r>
          </a:p>
          <a:p>
            <a:pPr lvl="1"/>
            <a:r>
              <a:rPr lang="es-ES" sz="2000" dirty="0"/>
              <a:t>Texto libre.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90601" y="1978026"/>
            <a:ext cx="4748868" cy="184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A.1: Autor de la herramienta.</a:t>
            </a:r>
          </a:p>
          <a:p>
            <a:pPr lvl="1"/>
            <a:r>
              <a:rPr lang="es-ES" sz="2000" dirty="0"/>
              <a:t>Autor.</a:t>
            </a:r>
          </a:p>
          <a:p>
            <a:pPr lvl="1"/>
            <a:r>
              <a:rPr lang="es-ES" sz="2000" dirty="0"/>
              <a:t>Nombre del autor que ha creado la herramienta.</a:t>
            </a:r>
          </a:p>
          <a:p>
            <a:pPr lvl="1"/>
            <a:r>
              <a:rPr lang="es-ES" sz="2000" dirty="0"/>
              <a:t>Texto libre.</a:t>
            </a:r>
          </a:p>
        </p:txBody>
      </p:sp>
    </p:spTree>
    <p:extLst>
      <p:ext uri="{BB962C8B-B14F-4D97-AF65-F5344CB8AC3E}">
        <p14:creationId xmlns:p14="http://schemas.microsoft.com/office/powerpoint/2010/main" val="404776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5. Comparación de las tecnologías.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319793"/>
              </p:ext>
            </p:extLst>
          </p:nvPr>
        </p:nvGraphicFramePr>
        <p:xfrm>
          <a:off x="1002456" y="1533033"/>
          <a:ext cx="9923047" cy="5044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9894">
                  <a:extLst>
                    <a:ext uri="{9D8B030D-6E8A-4147-A177-3AD203B41FA5}">
                      <a16:colId xmlns:a16="http://schemas.microsoft.com/office/drawing/2014/main" xmlns="" val="1337424764"/>
                    </a:ext>
                  </a:extLst>
                </a:gridCol>
                <a:gridCol w="2479894">
                  <a:extLst>
                    <a:ext uri="{9D8B030D-6E8A-4147-A177-3AD203B41FA5}">
                      <a16:colId xmlns:a16="http://schemas.microsoft.com/office/drawing/2014/main" xmlns="" val="2169805099"/>
                    </a:ext>
                  </a:extLst>
                </a:gridCol>
                <a:gridCol w="2479894">
                  <a:extLst>
                    <a:ext uri="{9D8B030D-6E8A-4147-A177-3AD203B41FA5}">
                      <a16:colId xmlns:a16="http://schemas.microsoft.com/office/drawing/2014/main" xmlns="" val="1994997142"/>
                    </a:ext>
                  </a:extLst>
                </a:gridCol>
                <a:gridCol w="2483365">
                  <a:extLst>
                    <a:ext uri="{9D8B030D-6E8A-4147-A177-3AD203B41FA5}">
                      <a16:colId xmlns:a16="http://schemas.microsoft.com/office/drawing/2014/main" xmlns="" val="2574227985"/>
                    </a:ext>
                  </a:extLst>
                </a:gridCol>
              </a:tblGrid>
              <a:tr h="259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Criterios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Comentarios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extLst>
                  <a:ext uri="{0D108BD9-81ED-4DB2-BD59-A6C34878D82A}">
                    <a16:rowId xmlns:a16="http://schemas.microsoft.com/office/drawing/2014/main" xmlns="" val="2823959429"/>
                  </a:ext>
                </a:extLst>
              </a:tr>
              <a:tr h="244918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effectLst/>
                        </a:rPr>
                        <a:t>Características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0128041"/>
                  </a:ext>
                </a:extLst>
              </a:tr>
              <a:tr h="4984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C.1: Sistema operativo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Linux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Linux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Las dos aplicaciones permiten trabajar únicamente en Linux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11252569"/>
                  </a:ext>
                </a:extLst>
              </a:tr>
              <a:tr h="4984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C.2: Aislamiento de sistema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Las dos aplicaciones permiten tener un aislamiento de sistema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7651167"/>
                  </a:ext>
                </a:extLst>
              </a:tr>
              <a:tr h="7192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C.3: Cuota de disco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Docker no permite establecer una cuota de disco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75938878"/>
                  </a:ext>
                </a:extLst>
              </a:tr>
              <a:tr h="6645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C.4: Limite de memoria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Las dos aplicaciones permiten establecer el uso de memoria que hacen los paquetes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69467275"/>
                  </a:ext>
                </a:extLst>
              </a:tr>
              <a:tr h="6645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C.5: Limite de CPU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Las dos aplicaciones permiten establecer el uso de la CPU que hacen los paquetes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83215923"/>
                  </a:ext>
                </a:extLst>
              </a:tr>
              <a:tr h="4315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C.6: Puntos de control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Docker no permite hacer backups de los paquetes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65701370"/>
                  </a:ext>
                </a:extLst>
              </a:tr>
              <a:tr h="9968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C.7: Privilegios de administración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Las dos aplicaciones permiten establecer permisos de los paquetes, pero la mayoría de acciones requieren tener permisos de administrador. En </a:t>
                      </a:r>
                      <a:r>
                        <a:rPr lang="es-ES" sz="11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Docker</a:t>
                      </a:r>
                      <a:r>
                        <a:rPr lang="es-ES" sz="11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solo desde </a:t>
                      </a:r>
                      <a:r>
                        <a:rPr lang="es-ES" sz="110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la versión 1.10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26823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1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3. Criterios de comparación.</a:t>
            </a:r>
            <a:br>
              <a:rPr lang="es-ES" dirty="0"/>
            </a:br>
            <a:r>
              <a:rPr lang="es-ES" dirty="0"/>
              <a:t>Categoría B: Rendimiento.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38201" y="3953328"/>
            <a:ext cx="4748868" cy="1840364"/>
          </a:xfrm>
        </p:spPr>
        <p:txBody>
          <a:bodyPr>
            <a:normAutofit/>
          </a:bodyPr>
          <a:lstStyle/>
          <a:p>
            <a:r>
              <a:rPr lang="es-ES" sz="2000" dirty="0"/>
              <a:t>B.3: Necesidad de extensión IP.</a:t>
            </a:r>
          </a:p>
          <a:p>
            <a:pPr lvl="1"/>
            <a:r>
              <a:rPr lang="es-ES" sz="2000" dirty="0"/>
              <a:t>Extensión IP.</a:t>
            </a:r>
          </a:p>
          <a:p>
            <a:pPr lvl="1"/>
            <a:r>
              <a:rPr lang="es-ES" sz="2000" dirty="0"/>
              <a:t>Saber si es necesario hacer una extensión de la IP.</a:t>
            </a:r>
          </a:p>
          <a:p>
            <a:pPr lvl="1"/>
            <a:r>
              <a:rPr lang="es-ES" sz="2000" dirty="0"/>
              <a:t>Booleano (Sí/No).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587069" y="1825626"/>
            <a:ext cx="4748868" cy="184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B.2: Capacidad de contención.</a:t>
            </a:r>
          </a:p>
          <a:p>
            <a:pPr lvl="1"/>
            <a:r>
              <a:rPr lang="es-ES" sz="2000" dirty="0"/>
              <a:t>Capacidad.</a:t>
            </a:r>
          </a:p>
          <a:p>
            <a:pPr lvl="1"/>
            <a:r>
              <a:rPr lang="es-ES" sz="2000" dirty="0"/>
              <a:t>La capacidad que tienen para contener algo ambas herramientas.</a:t>
            </a:r>
          </a:p>
          <a:p>
            <a:pPr lvl="1"/>
            <a:r>
              <a:rPr lang="es-ES" sz="2000" dirty="0"/>
              <a:t>Texto libre.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990601" y="1978026"/>
            <a:ext cx="4748868" cy="18403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B.1: Número de kernels en los que funciona.</a:t>
            </a:r>
          </a:p>
          <a:p>
            <a:pPr lvl="1"/>
            <a:r>
              <a:rPr lang="es-ES" sz="2000"/>
              <a:t>Número de kernels</a:t>
            </a:r>
          </a:p>
          <a:p>
            <a:pPr lvl="1"/>
            <a:r>
              <a:rPr lang="es-ES" sz="2000"/>
              <a:t>Cantidad de kernels en los que funcionan ambas herramientas.</a:t>
            </a:r>
          </a:p>
          <a:p>
            <a:pPr lvl="1"/>
            <a:r>
              <a:rPr lang="es-ES" sz="2000"/>
              <a:t>Numérico.</a:t>
            </a:r>
            <a:endParaRPr lang="es-ES" sz="20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587069" y="3953328"/>
            <a:ext cx="4748868" cy="184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B.4: Funcional dentro del otro.</a:t>
            </a:r>
          </a:p>
          <a:p>
            <a:pPr lvl="1"/>
            <a:r>
              <a:rPr lang="es-ES" sz="2000" dirty="0"/>
              <a:t>Funcional.</a:t>
            </a:r>
          </a:p>
          <a:p>
            <a:pPr lvl="1"/>
            <a:r>
              <a:rPr lang="es-ES" sz="2000" dirty="0"/>
              <a:t>Saber si la herramienta funciona dentro de la otra.</a:t>
            </a:r>
          </a:p>
          <a:p>
            <a:pPr lvl="1"/>
            <a:r>
              <a:rPr lang="es-ES" sz="2000" dirty="0"/>
              <a:t>Booleano (Sí/No).</a:t>
            </a:r>
          </a:p>
        </p:txBody>
      </p:sp>
    </p:spTree>
    <p:extLst>
      <p:ext uri="{BB962C8B-B14F-4D97-AF65-F5344CB8AC3E}">
        <p14:creationId xmlns:p14="http://schemas.microsoft.com/office/powerpoint/2010/main" val="322793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3. Criterios de comparación. </a:t>
            </a:r>
            <a:br>
              <a:rPr lang="es-ES" dirty="0"/>
            </a:br>
            <a:r>
              <a:rPr lang="es-ES" dirty="0"/>
              <a:t>Categoría </a:t>
            </a:r>
            <a:r>
              <a:rPr lang="es-ES" dirty="0" smtClean="0"/>
              <a:t>C: Características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0601" y="4105728"/>
            <a:ext cx="4748868" cy="1840364"/>
          </a:xfrm>
        </p:spPr>
        <p:txBody>
          <a:bodyPr>
            <a:normAutofit/>
          </a:bodyPr>
          <a:lstStyle/>
          <a:p>
            <a:r>
              <a:rPr lang="es-ES" sz="2000" dirty="0" smtClean="0"/>
              <a:t>C.3: Cuotas de disco.</a:t>
            </a:r>
            <a:endParaRPr lang="es-ES" sz="2000" dirty="0"/>
          </a:p>
          <a:p>
            <a:pPr lvl="1"/>
            <a:r>
              <a:rPr lang="es-ES" sz="2000" dirty="0" smtClean="0"/>
              <a:t>Cuotas de disco.</a:t>
            </a:r>
            <a:endParaRPr lang="es-ES" sz="2000" dirty="0"/>
          </a:p>
          <a:p>
            <a:pPr lvl="1"/>
            <a:r>
              <a:rPr lang="es-ES" sz="2000" dirty="0"/>
              <a:t>P</a:t>
            </a:r>
            <a:r>
              <a:rPr lang="es-ES" sz="2000" dirty="0" smtClean="0"/>
              <a:t>ermite </a:t>
            </a:r>
            <a:r>
              <a:rPr lang="es-ES" sz="2000" dirty="0"/>
              <a:t>poner cuotas de disco a los paquetes o máquinas virtuales</a:t>
            </a:r>
            <a:r>
              <a:rPr lang="es-ES" sz="2000" dirty="0" smtClean="0"/>
              <a:t>.</a:t>
            </a:r>
            <a:endParaRPr lang="es-ES" sz="2000" dirty="0"/>
          </a:p>
          <a:p>
            <a:pPr lvl="1"/>
            <a:r>
              <a:rPr lang="es-ES" sz="2000" dirty="0"/>
              <a:t>Booleano (Sí/No</a:t>
            </a:r>
            <a:r>
              <a:rPr lang="es-ES" sz="2000" dirty="0" smtClean="0"/>
              <a:t>).</a:t>
            </a:r>
            <a:endParaRPr lang="es-ES" sz="20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739469" y="1978026"/>
            <a:ext cx="4748868" cy="1840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C</a:t>
            </a:r>
            <a:r>
              <a:rPr lang="es-ES" sz="2000" dirty="0" smtClean="0"/>
              <a:t>.2</a:t>
            </a:r>
            <a:r>
              <a:rPr lang="es-ES" sz="2000" dirty="0"/>
              <a:t>: </a:t>
            </a:r>
            <a:r>
              <a:rPr lang="es-ES" sz="2000" dirty="0" smtClean="0"/>
              <a:t>Aislamiento de sistema de ficheros.</a:t>
            </a:r>
            <a:endParaRPr lang="es-ES" sz="2000" dirty="0"/>
          </a:p>
          <a:p>
            <a:pPr lvl="1"/>
            <a:r>
              <a:rPr lang="es-ES" sz="2000" dirty="0" smtClean="0"/>
              <a:t>Aislamiento de ficheros.</a:t>
            </a:r>
            <a:endParaRPr lang="es-ES" sz="2000" dirty="0"/>
          </a:p>
          <a:p>
            <a:pPr lvl="1"/>
            <a:r>
              <a:rPr lang="es-ES" sz="2000" dirty="0"/>
              <a:t>S</a:t>
            </a:r>
            <a:r>
              <a:rPr lang="es-ES" sz="2000" dirty="0" smtClean="0"/>
              <a:t>eguridad </a:t>
            </a:r>
            <a:r>
              <a:rPr lang="es-ES" sz="2000" dirty="0"/>
              <a:t>a nivel de hardware y aislar los fallos de los diferentes paquetes o máquinas </a:t>
            </a:r>
            <a:r>
              <a:rPr lang="es-ES" sz="2000" dirty="0" smtClean="0"/>
              <a:t>virtuales.</a:t>
            </a:r>
            <a:endParaRPr lang="es-ES" sz="2000" dirty="0"/>
          </a:p>
          <a:p>
            <a:pPr lvl="1"/>
            <a:r>
              <a:rPr lang="es-ES" sz="2000" dirty="0"/>
              <a:t>Booleano (Si/No)</a:t>
            </a:r>
            <a:r>
              <a:rPr lang="es-ES" sz="2000" dirty="0" smtClean="0"/>
              <a:t>.</a:t>
            </a:r>
            <a:endParaRPr lang="es-ES" sz="20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90601" y="1978026"/>
            <a:ext cx="4748868" cy="18403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C</a:t>
            </a:r>
            <a:r>
              <a:rPr lang="es-ES" sz="2000" dirty="0" smtClean="0"/>
              <a:t>.1</a:t>
            </a:r>
            <a:r>
              <a:rPr lang="es-ES" sz="2000" dirty="0"/>
              <a:t>: </a:t>
            </a:r>
            <a:r>
              <a:rPr lang="es-ES" sz="2000" dirty="0" smtClean="0"/>
              <a:t>Sistema operativo.</a:t>
            </a:r>
            <a:endParaRPr lang="es-ES" sz="2000" dirty="0"/>
          </a:p>
          <a:p>
            <a:pPr lvl="1"/>
            <a:r>
              <a:rPr lang="es-ES" sz="2000" dirty="0" smtClean="0"/>
              <a:t>Sistema operativo.</a:t>
            </a:r>
            <a:endParaRPr lang="es-ES" sz="2000" dirty="0"/>
          </a:p>
          <a:p>
            <a:pPr lvl="1"/>
            <a:r>
              <a:rPr lang="es-ES" sz="2000" dirty="0" smtClean="0"/>
              <a:t>Sistema operativo en los que se puede trabajar con estas herramientas.</a:t>
            </a:r>
            <a:endParaRPr lang="es-ES" sz="2000" dirty="0"/>
          </a:p>
          <a:p>
            <a:pPr lvl="1"/>
            <a:r>
              <a:rPr lang="es-ES" sz="2000" dirty="0"/>
              <a:t>Texto libre.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739469" y="4105728"/>
            <a:ext cx="4748868" cy="184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C.4: </a:t>
            </a:r>
            <a:r>
              <a:rPr lang="es-ES" sz="2000" dirty="0"/>
              <a:t>Limite de uso de memoria</a:t>
            </a:r>
            <a:r>
              <a:rPr lang="es-ES" sz="2000" dirty="0" smtClean="0"/>
              <a:t>.</a:t>
            </a:r>
            <a:endParaRPr lang="es-ES" sz="2000" dirty="0"/>
          </a:p>
          <a:p>
            <a:pPr lvl="1"/>
            <a:r>
              <a:rPr lang="es-ES" sz="2000" dirty="0"/>
              <a:t>Limite de uso de memoria</a:t>
            </a:r>
            <a:r>
              <a:rPr lang="es-ES" sz="2000" dirty="0" smtClean="0"/>
              <a:t>.</a:t>
            </a:r>
            <a:endParaRPr lang="es-ES" sz="2000" dirty="0"/>
          </a:p>
          <a:p>
            <a:pPr lvl="1"/>
            <a:r>
              <a:rPr lang="es-ES" sz="2000" dirty="0" smtClean="0"/>
              <a:t>Permite especificar </a:t>
            </a:r>
            <a:r>
              <a:rPr lang="es-ES" sz="2000" dirty="0"/>
              <a:t>el porcentaje de CPU  que será </a:t>
            </a:r>
            <a:r>
              <a:rPr lang="es-ES" sz="2000" dirty="0" smtClean="0"/>
              <a:t>utilizado.</a:t>
            </a:r>
            <a:endParaRPr lang="es-ES" sz="2000" dirty="0"/>
          </a:p>
          <a:p>
            <a:pPr lvl="1"/>
            <a:r>
              <a:rPr lang="es-ES" sz="2000" dirty="0"/>
              <a:t>Booleano (Si/No).</a:t>
            </a:r>
          </a:p>
        </p:txBody>
      </p:sp>
    </p:spTree>
    <p:extLst>
      <p:ext uri="{BB962C8B-B14F-4D97-AF65-F5344CB8AC3E}">
        <p14:creationId xmlns:p14="http://schemas.microsoft.com/office/powerpoint/2010/main" val="336463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3. Criterios de comparación. </a:t>
            </a:r>
            <a:br>
              <a:rPr lang="es-ES" dirty="0"/>
            </a:br>
            <a:r>
              <a:rPr lang="es-ES" dirty="0"/>
              <a:t>Categoría </a:t>
            </a:r>
            <a:r>
              <a:rPr lang="es-ES" dirty="0" smtClean="0"/>
              <a:t>C: Características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0601" y="4105728"/>
            <a:ext cx="4748868" cy="1840364"/>
          </a:xfrm>
        </p:spPr>
        <p:txBody>
          <a:bodyPr>
            <a:normAutofit lnSpcReduction="10000"/>
          </a:bodyPr>
          <a:lstStyle/>
          <a:p>
            <a:r>
              <a:rPr lang="es-ES" sz="2000" dirty="0" smtClean="0"/>
              <a:t>C.7: </a:t>
            </a:r>
            <a:r>
              <a:rPr lang="es-ES" sz="2000" dirty="0"/>
              <a:t>Privilegios de administración</a:t>
            </a:r>
            <a:r>
              <a:rPr lang="es-ES" sz="2000" dirty="0" smtClean="0"/>
              <a:t>.</a:t>
            </a:r>
            <a:endParaRPr lang="es-ES" sz="2000" dirty="0"/>
          </a:p>
          <a:p>
            <a:pPr lvl="1"/>
            <a:r>
              <a:rPr lang="es-ES" sz="2000" dirty="0" smtClean="0"/>
              <a:t>Cuotas de disco.</a:t>
            </a:r>
            <a:endParaRPr lang="es-ES" sz="2000" dirty="0"/>
          </a:p>
          <a:p>
            <a:pPr lvl="1"/>
            <a:r>
              <a:rPr lang="es-ES" sz="2000" dirty="0"/>
              <a:t>P</a:t>
            </a:r>
            <a:r>
              <a:rPr lang="es-ES" sz="2000" dirty="0" smtClean="0"/>
              <a:t>ermite </a:t>
            </a:r>
            <a:r>
              <a:rPr lang="es-ES" sz="2000" dirty="0"/>
              <a:t>a los administradores poder establecer permisos para la instalación, uso y demás opciones</a:t>
            </a:r>
            <a:r>
              <a:rPr lang="es-ES" sz="2000" dirty="0" smtClean="0"/>
              <a:t>.</a:t>
            </a:r>
            <a:endParaRPr lang="es-ES" sz="2000" dirty="0"/>
          </a:p>
          <a:p>
            <a:pPr lvl="1"/>
            <a:r>
              <a:rPr lang="es-ES" sz="2000" dirty="0"/>
              <a:t>Booleano (Sí/No</a:t>
            </a:r>
            <a:r>
              <a:rPr lang="es-ES" sz="2000" dirty="0" smtClean="0"/>
              <a:t>).</a:t>
            </a:r>
            <a:endParaRPr lang="es-ES" sz="20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739469" y="1978026"/>
            <a:ext cx="4748868" cy="184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C.6: </a:t>
            </a:r>
            <a:r>
              <a:rPr lang="es-ES" sz="2000" dirty="0"/>
              <a:t>Puntos de control de particiones</a:t>
            </a:r>
            <a:r>
              <a:rPr lang="es-ES" sz="2000" dirty="0" smtClean="0"/>
              <a:t>.</a:t>
            </a:r>
            <a:endParaRPr lang="es-ES" sz="2000" dirty="0"/>
          </a:p>
          <a:p>
            <a:pPr lvl="1"/>
            <a:r>
              <a:rPr lang="es-ES" sz="2000" dirty="0"/>
              <a:t>Puntos de </a:t>
            </a:r>
            <a:r>
              <a:rPr lang="es-ES" sz="2000" dirty="0" smtClean="0"/>
              <a:t>control.</a:t>
            </a:r>
            <a:endParaRPr lang="es-ES" sz="2000" dirty="0"/>
          </a:p>
          <a:p>
            <a:pPr lvl="1"/>
            <a:r>
              <a:rPr lang="es-ES" sz="2000" dirty="0"/>
              <a:t>P</a:t>
            </a:r>
            <a:r>
              <a:rPr lang="es-ES" sz="2000" dirty="0" smtClean="0"/>
              <a:t>ermite </a:t>
            </a:r>
            <a:r>
              <a:rPr lang="es-ES" sz="2000" dirty="0"/>
              <a:t>respaldar o realizar </a:t>
            </a:r>
            <a:r>
              <a:rPr lang="es-ES" sz="2000" dirty="0" err="1"/>
              <a:t>backups</a:t>
            </a:r>
            <a:r>
              <a:rPr lang="es-ES" sz="2000" dirty="0" smtClean="0"/>
              <a:t>.</a:t>
            </a:r>
            <a:endParaRPr lang="es-ES" sz="2000" dirty="0"/>
          </a:p>
          <a:p>
            <a:pPr lvl="1"/>
            <a:r>
              <a:rPr lang="es-ES" sz="2000" dirty="0"/>
              <a:t>Booleano (Si/No)</a:t>
            </a:r>
            <a:r>
              <a:rPr lang="es-ES" sz="2000" dirty="0" smtClean="0"/>
              <a:t>.</a:t>
            </a:r>
            <a:endParaRPr lang="es-ES" sz="20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90601" y="1978026"/>
            <a:ext cx="4748868" cy="184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C.5: Limite de uso de CPU.</a:t>
            </a:r>
            <a:endParaRPr lang="es-ES" sz="2000" dirty="0"/>
          </a:p>
          <a:p>
            <a:pPr lvl="1"/>
            <a:r>
              <a:rPr lang="es-ES" sz="2000" dirty="0"/>
              <a:t>Limite de uso de CPU.</a:t>
            </a:r>
          </a:p>
          <a:p>
            <a:pPr lvl="1"/>
            <a:r>
              <a:rPr lang="es-ES" sz="2000" dirty="0"/>
              <a:t>P</a:t>
            </a:r>
            <a:r>
              <a:rPr lang="es-ES" sz="2000" dirty="0" smtClean="0"/>
              <a:t>ermite </a:t>
            </a:r>
            <a:r>
              <a:rPr lang="es-ES" sz="2000" dirty="0"/>
              <a:t>especificar el porcentaje de CPU  que será </a:t>
            </a:r>
            <a:r>
              <a:rPr lang="es-ES" sz="2000" dirty="0" smtClean="0"/>
              <a:t>utilizado.</a:t>
            </a:r>
            <a:endParaRPr lang="es-ES" sz="2000" dirty="0"/>
          </a:p>
          <a:p>
            <a:pPr lvl="1"/>
            <a:r>
              <a:rPr lang="es-ES" sz="2000" dirty="0"/>
              <a:t>Booleano (Si/No).</a:t>
            </a:r>
          </a:p>
        </p:txBody>
      </p:sp>
    </p:spTree>
    <p:extLst>
      <p:ext uri="{BB962C8B-B14F-4D97-AF65-F5344CB8AC3E}">
        <p14:creationId xmlns:p14="http://schemas.microsoft.com/office/powerpoint/2010/main" val="6557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4. Evaluación de los criterios. </a:t>
            </a:r>
            <a:r>
              <a:rPr lang="es-ES" dirty="0" err="1"/>
              <a:t>Docker</a:t>
            </a:r>
            <a:r>
              <a:rPr lang="es-ES" dirty="0"/>
              <a:t>.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2622958" y="1690688"/>
          <a:ext cx="6946084" cy="4106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3042">
                  <a:extLst>
                    <a:ext uri="{9D8B030D-6E8A-4147-A177-3AD203B41FA5}">
                      <a16:colId xmlns="" xmlns:a16="http://schemas.microsoft.com/office/drawing/2014/main" val="890562347"/>
                    </a:ext>
                  </a:extLst>
                </a:gridCol>
                <a:gridCol w="3473042">
                  <a:extLst>
                    <a:ext uri="{9D8B030D-6E8A-4147-A177-3AD203B41FA5}">
                      <a16:colId xmlns="" xmlns:a16="http://schemas.microsoft.com/office/drawing/2014/main" val="699808872"/>
                    </a:ext>
                  </a:extLst>
                </a:gridCol>
              </a:tblGrid>
              <a:tr h="383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92125346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A.1: Autor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Solomón Hykes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610735958"/>
                  </a:ext>
                </a:extLst>
              </a:tr>
              <a:tr h="383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A.2: Fecha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Marzo de 2013.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157312583"/>
                  </a:ext>
                </a:extLst>
              </a:tr>
              <a:tr h="1128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A.3: Redes Sociales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 (Twitter, Facebook, </a:t>
                      </a:r>
                      <a:r>
                        <a:rPr lang="es-ES" sz="1100" dirty="0" err="1">
                          <a:effectLst/>
                        </a:rPr>
                        <a:t>Youtube</a:t>
                      </a:r>
                      <a:r>
                        <a:rPr lang="es-ES" sz="1100" dirty="0">
                          <a:effectLst/>
                        </a:rPr>
                        <a:t>, Google+, </a:t>
                      </a:r>
                      <a:r>
                        <a:rPr lang="es-ES" sz="1100" dirty="0" err="1">
                          <a:effectLst/>
                        </a:rPr>
                        <a:t>Github</a:t>
                      </a:r>
                      <a:r>
                        <a:rPr lang="es-ES" sz="1100" dirty="0">
                          <a:effectLst/>
                        </a:rPr>
                        <a:t>, </a:t>
                      </a:r>
                      <a:r>
                        <a:rPr lang="es-ES" sz="1100" dirty="0" err="1">
                          <a:effectLst/>
                        </a:rPr>
                        <a:t>Linkedin</a:t>
                      </a:r>
                      <a:r>
                        <a:rPr lang="es-ES" sz="1100" dirty="0">
                          <a:effectLst/>
                        </a:rPr>
                        <a:t>, </a:t>
                      </a:r>
                      <a:r>
                        <a:rPr lang="es-ES" sz="1100" dirty="0" err="1">
                          <a:effectLst/>
                        </a:rPr>
                        <a:t>Reddit</a:t>
                      </a:r>
                      <a:r>
                        <a:rPr lang="es-ES" sz="1100" dirty="0">
                          <a:effectLst/>
                        </a:rPr>
                        <a:t>, </a:t>
                      </a:r>
                      <a:r>
                        <a:rPr lang="es-ES" sz="1100" dirty="0" err="1">
                          <a:effectLst/>
                        </a:rPr>
                        <a:t>Slideshare</a:t>
                      </a:r>
                      <a:r>
                        <a:rPr lang="es-ES" sz="1100" dirty="0">
                          <a:effectLst/>
                        </a:rPr>
                        <a:t>).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80752492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009389178"/>
                  </a:ext>
                </a:extLst>
              </a:tr>
              <a:tr h="383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B.1: Número de kernels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Todos.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701297270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B.2: Capacidad.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Una aplicación.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703292416"/>
                  </a:ext>
                </a:extLst>
              </a:tr>
              <a:tr h="383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B.3: Extensión IP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311215548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B.4: Funcional.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49718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9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4. Evaluación de los criterios. </a:t>
            </a:r>
            <a:r>
              <a:rPr lang="es-ES" dirty="0" err="1"/>
              <a:t>Docker</a:t>
            </a:r>
            <a:r>
              <a:rPr lang="es-ES" dirty="0"/>
              <a:t>.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425982"/>
              </p:ext>
            </p:extLst>
          </p:nvPr>
        </p:nvGraphicFramePr>
        <p:xfrm>
          <a:off x="1913508" y="1848343"/>
          <a:ext cx="7656160" cy="4268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8080">
                  <a:extLst>
                    <a:ext uri="{9D8B030D-6E8A-4147-A177-3AD203B41FA5}">
                      <a16:colId xmlns:a16="http://schemas.microsoft.com/office/drawing/2014/main" xmlns="" val="890562347"/>
                    </a:ext>
                  </a:extLst>
                </a:gridCol>
                <a:gridCol w="3828080">
                  <a:extLst>
                    <a:ext uri="{9D8B030D-6E8A-4147-A177-3AD203B41FA5}">
                      <a16:colId xmlns:a16="http://schemas.microsoft.com/office/drawing/2014/main" xmlns="" val="699808872"/>
                    </a:ext>
                  </a:extLst>
                </a:gridCol>
              </a:tblGrid>
              <a:tr h="5548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92125346"/>
                  </a:ext>
                </a:extLst>
              </a:tr>
              <a:tr h="521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</a:t>
                      </a:r>
                      <a:r>
                        <a:rPr lang="es-ES" sz="1100" dirty="0" smtClean="0">
                          <a:effectLst/>
                        </a:rPr>
                        <a:t>C.1</a:t>
                      </a:r>
                      <a:r>
                        <a:rPr lang="es-ES" sz="1100" dirty="0">
                          <a:effectLst/>
                        </a:rPr>
                        <a:t>: </a:t>
                      </a:r>
                      <a:r>
                        <a:rPr lang="es-ES" sz="1100" dirty="0" smtClean="0">
                          <a:effectLst/>
                        </a:rPr>
                        <a:t>Sistema</a:t>
                      </a:r>
                      <a:r>
                        <a:rPr lang="es-ES" sz="1100" baseline="0" dirty="0" smtClean="0">
                          <a:effectLst/>
                        </a:rPr>
                        <a:t> operativo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Linux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10735958"/>
                  </a:ext>
                </a:extLst>
              </a:tr>
              <a:tr h="554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</a:t>
                      </a:r>
                      <a:r>
                        <a:rPr lang="es-ES" sz="1100" dirty="0" smtClean="0">
                          <a:effectLst/>
                        </a:rPr>
                        <a:t>C.2</a:t>
                      </a:r>
                      <a:r>
                        <a:rPr lang="es-ES" sz="1100" dirty="0">
                          <a:effectLst/>
                        </a:rPr>
                        <a:t>: </a:t>
                      </a:r>
                      <a:r>
                        <a:rPr lang="es-ES" sz="1100" dirty="0" smtClean="0">
                          <a:effectLst/>
                        </a:rPr>
                        <a:t>Aislamiento</a:t>
                      </a:r>
                      <a:r>
                        <a:rPr lang="es-ES" sz="1100" baseline="0" dirty="0" smtClean="0">
                          <a:effectLst/>
                        </a:rPr>
                        <a:t> de ficheros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57312583"/>
                  </a:ext>
                </a:extLst>
              </a:tr>
              <a:tr h="4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</a:t>
                      </a:r>
                      <a:r>
                        <a:rPr lang="es-ES" sz="1100" dirty="0" smtClean="0">
                          <a:effectLst/>
                        </a:rPr>
                        <a:t>C.3</a:t>
                      </a:r>
                      <a:r>
                        <a:rPr lang="es-ES" sz="1100" dirty="0">
                          <a:effectLst/>
                        </a:rPr>
                        <a:t>: </a:t>
                      </a:r>
                      <a:r>
                        <a:rPr lang="es-ES" sz="1100" dirty="0" smtClean="0">
                          <a:effectLst/>
                        </a:rPr>
                        <a:t>Cuotas de disco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0752492"/>
                  </a:ext>
                </a:extLst>
              </a:tr>
              <a:tr h="554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</a:t>
                      </a:r>
                      <a:r>
                        <a:rPr lang="es-ES" sz="1100" dirty="0" smtClean="0">
                          <a:effectLst/>
                        </a:rPr>
                        <a:t>C.4: Limite de uso de memoria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01297270"/>
                  </a:ext>
                </a:extLst>
              </a:tr>
              <a:tr h="521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</a:t>
                      </a:r>
                      <a:r>
                        <a:rPr lang="es-ES" sz="1100" dirty="0" smtClean="0">
                          <a:effectLst/>
                        </a:rPr>
                        <a:t>C.5: Limite de uso de CPU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03292416"/>
                  </a:ext>
                </a:extLst>
              </a:tr>
              <a:tr h="554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</a:t>
                      </a:r>
                      <a:r>
                        <a:rPr lang="es-ES" sz="1100" dirty="0" smtClean="0">
                          <a:effectLst/>
                        </a:rPr>
                        <a:t>C.6: Puntos de control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11215548"/>
                  </a:ext>
                </a:extLst>
              </a:tr>
              <a:tr h="521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</a:t>
                      </a:r>
                      <a:r>
                        <a:rPr lang="es-ES" sz="1100" dirty="0" smtClean="0">
                          <a:effectLst/>
                        </a:rPr>
                        <a:t>C.7: Privilegios de administración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9718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58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4. Evaluación de los criterios. </a:t>
            </a:r>
            <a:r>
              <a:rPr lang="es-ES" dirty="0" err="1"/>
              <a:t>OpenVZ</a:t>
            </a:r>
            <a:r>
              <a:rPr lang="es-ES" dirty="0"/>
              <a:t>.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2581013" y="1690688"/>
          <a:ext cx="7029974" cy="4122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4987">
                  <a:extLst>
                    <a:ext uri="{9D8B030D-6E8A-4147-A177-3AD203B41FA5}">
                      <a16:colId xmlns="" xmlns:a16="http://schemas.microsoft.com/office/drawing/2014/main" val="1725019162"/>
                    </a:ext>
                  </a:extLst>
                </a:gridCol>
                <a:gridCol w="3514987">
                  <a:extLst>
                    <a:ext uri="{9D8B030D-6E8A-4147-A177-3AD203B41FA5}">
                      <a16:colId xmlns="" xmlns:a16="http://schemas.microsoft.com/office/drawing/2014/main" val="3977613597"/>
                    </a:ext>
                  </a:extLst>
                </a:gridCol>
              </a:tblGrid>
              <a:tr h="3437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Evaluación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691095901"/>
                  </a:ext>
                </a:extLst>
              </a:tr>
              <a:tr h="323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A.1: Autor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Alexander Tormasov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3795416"/>
                  </a:ext>
                </a:extLst>
              </a:tr>
              <a:tr h="343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A.2: Fecha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2005.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853545294"/>
                  </a:ext>
                </a:extLst>
              </a:tr>
              <a:tr h="1356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A.3: Redes Sociales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 (Twitter, Google+, Facebook, Youtube, Slideshare, Linkedin, Github, OpenHUB, Garmin Connect, Reddit, Instagram).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737914070"/>
                  </a:ext>
                </a:extLst>
              </a:tr>
              <a:tr h="323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134913334"/>
                  </a:ext>
                </a:extLst>
              </a:tr>
              <a:tr h="343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B.1: Número de kernels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53848879"/>
                  </a:ext>
                </a:extLst>
              </a:tr>
              <a:tr h="323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B.2: Capacidad.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 Operativo entero.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100945709"/>
                  </a:ext>
                </a:extLst>
              </a:tr>
              <a:tr h="343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B.3: Extensión IP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491202378"/>
                  </a:ext>
                </a:extLst>
              </a:tr>
              <a:tr h="422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B.4: Funcional.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No.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09938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2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4. Evaluación de los criterios. </a:t>
            </a:r>
            <a:r>
              <a:rPr lang="es-ES" dirty="0" err="1"/>
              <a:t>OpenVZ</a:t>
            </a:r>
            <a:r>
              <a:rPr lang="es-ES" dirty="0"/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550183"/>
              </p:ext>
            </p:extLst>
          </p:nvPr>
        </p:nvGraphicFramePr>
        <p:xfrm>
          <a:off x="1913508" y="1848343"/>
          <a:ext cx="7656160" cy="4268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8080">
                  <a:extLst>
                    <a:ext uri="{9D8B030D-6E8A-4147-A177-3AD203B41FA5}">
                      <a16:colId xmlns:a16="http://schemas.microsoft.com/office/drawing/2014/main" xmlns="" val="890562347"/>
                    </a:ext>
                  </a:extLst>
                </a:gridCol>
                <a:gridCol w="3828080">
                  <a:extLst>
                    <a:ext uri="{9D8B030D-6E8A-4147-A177-3AD203B41FA5}">
                      <a16:colId xmlns:a16="http://schemas.microsoft.com/office/drawing/2014/main" xmlns="" val="699808872"/>
                    </a:ext>
                  </a:extLst>
                </a:gridCol>
              </a:tblGrid>
              <a:tr h="5548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92125346"/>
                  </a:ext>
                </a:extLst>
              </a:tr>
              <a:tr h="521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</a:t>
                      </a:r>
                      <a:r>
                        <a:rPr lang="es-ES" sz="1100" dirty="0" smtClean="0">
                          <a:effectLst/>
                        </a:rPr>
                        <a:t>C.1</a:t>
                      </a:r>
                      <a:r>
                        <a:rPr lang="es-ES" sz="1100" dirty="0">
                          <a:effectLst/>
                        </a:rPr>
                        <a:t>: </a:t>
                      </a:r>
                      <a:r>
                        <a:rPr lang="es-ES" sz="1100" dirty="0" smtClean="0">
                          <a:effectLst/>
                        </a:rPr>
                        <a:t>Sistema</a:t>
                      </a:r>
                      <a:r>
                        <a:rPr lang="es-ES" sz="1100" baseline="0" dirty="0" smtClean="0">
                          <a:effectLst/>
                        </a:rPr>
                        <a:t> operativo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Linux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10735958"/>
                  </a:ext>
                </a:extLst>
              </a:tr>
              <a:tr h="554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</a:t>
                      </a:r>
                      <a:r>
                        <a:rPr lang="es-ES" sz="1100" dirty="0" smtClean="0">
                          <a:effectLst/>
                        </a:rPr>
                        <a:t>C.2</a:t>
                      </a:r>
                      <a:r>
                        <a:rPr lang="es-ES" sz="1100" dirty="0">
                          <a:effectLst/>
                        </a:rPr>
                        <a:t>: </a:t>
                      </a:r>
                      <a:r>
                        <a:rPr lang="es-ES" sz="1100" dirty="0" smtClean="0">
                          <a:effectLst/>
                        </a:rPr>
                        <a:t>Aislamiento</a:t>
                      </a:r>
                      <a:r>
                        <a:rPr lang="es-ES" sz="1100" baseline="0" dirty="0" smtClean="0">
                          <a:effectLst/>
                        </a:rPr>
                        <a:t> de ficheros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57312583"/>
                  </a:ext>
                </a:extLst>
              </a:tr>
              <a:tr h="4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</a:t>
                      </a:r>
                      <a:r>
                        <a:rPr lang="es-ES" sz="1100" dirty="0" smtClean="0">
                          <a:effectLst/>
                        </a:rPr>
                        <a:t>C.3</a:t>
                      </a:r>
                      <a:r>
                        <a:rPr lang="es-ES" sz="1100" dirty="0">
                          <a:effectLst/>
                        </a:rPr>
                        <a:t>: </a:t>
                      </a:r>
                      <a:r>
                        <a:rPr lang="es-ES" sz="1100" dirty="0" smtClean="0">
                          <a:effectLst/>
                        </a:rPr>
                        <a:t>Cuotas de disco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0752492"/>
                  </a:ext>
                </a:extLst>
              </a:tr>
              <a:tr h="554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</a:t>
                      </a:r>
                      <a:r>
                        <a:rPr lang="es-ES" sz="1100" dirty="0" smtClean="0">
                          <a:effectLst/>
                        </a:rPr>
                        <a:t>C.4: Limite de uso de memoria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01297270"/>
                  </a:ext>
                </a:extLst>
              </a:tr>
              <a:tr h="521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</a:t>
                      </a:r>
                      <a:r>
                        <a:rPr lang="es-ES" sz="1100" dirty="0" smtClean="0">
                          <a:effectLst/>
                        </a:rPr>
                        <a:t>C.5: Limite de uso de CPU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03292416"/>
                  </a:ext>
                </a:extLst>
              </a:tr>
              <a:tr h="554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</a:t>
                      </a:r>
                      <a:r>
                        <a:rPr lang="es-ES" sz="1100" dirty="0" smtClean="0">
                          <a:effectLst/>
                        </a:rPr>
                        <a:t>C.6: Puntos de control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Sí.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11215548"/>
                  </a:ext>
                </a:extLst>
              </a:tr>
              <a:tr h="5217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</a:t>
                      </a:r>
                      <a:r>
                        <a:rPr lang="es-ES" sz="1100" dirty="0" smtClean="0">
                          <a:effectLst/>
                        </a:rPr>
                        <a:t>C.7: Privilegios de administración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9718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10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5. Comparación de las tecnologías.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888178"/>
              </p:ext>
            </p:extLst>
          </p:nvPr>
        </p:nvGraphicFramePr>
        <p:xfrm>
          <a:off x="1522718" y="1631404"/>
          <a:ext cx="8945586" cy="4883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614">
                  <a:extLst>
                    <a:ext uri="{9D8B030D-6E8A-4147-A177-3AD203B41FA5}">
                      <a16:colId xmlns="" xmlns:a16="http://schemas.microsoft.com/office/drawing/2014/main" val="1337424764"/>
                    </a:ext>
                  </a:extLst>
                </a:gridCol>
                <a:gridCol w="2235614">
                  <a:extLst>
                    <a:ext uri="{9D8B030D-6E8A-4147-A177-3AD203B41FA5}">
                      <a16:colId xmlns="" xmlns:a16="http://schemas.microsoft.com/office/drawing/2014/main" val="2169805099"/>
                    </a:ext>
                  </a:extLst>
                </a:gridCol>
                <a:gridCol w="2235614">
                  <a:extLst>
                    <a:ext uri="{9D8B030D-6E8A-4147-A177-3AD203B41FA5}">
                      <a16:colId xmlns="" xmlns:a16="http://schemas.microsoft.com/office/drawing/2014/main" val="1994997142"/>
                    </a:ext>
                  </a:extLst>
                </a:gridCol>
                <a:gridCol w="2238744">
                  <a:extLst>
                    <a:ext uri="{9D8B030D-6E8A-4147-A177-3AD203B41FA5}">
                      <a16:colId xmlns="" xmlns:a16="http://schemas.microsoft.com/office/drawing/2014/main" val="2574227985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Comentarios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extLst>
                  <a:ext uri="{0D108BD9-81ED-4DB2-BD59-A6C34878D82A}">
                    <a16:rowId xmlns="" xmlns:a16="http://schemas.microsoft.com/office/drawing/2014/main" val="2823959429"/>
                  </a:ext>
                </a:extLst>
              </a:tr>
              <a:tr h="286092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Generales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0128041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A.1: Autor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Solomón Hykes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Alexander Tormasov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extLst>
                  <a:ext uri="{0D108BD9-81ED-4DB2-BD59-A6C34878D82A}">
                    <a16:rowId xmlns="" xmlns:a16="http://schemas.microsoft.com/office/drawing/2014/main" val="3011252569"/>
                  </a:ext>
                </a:extLst>
              </a:tr>
              <a:tr h="5292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A.2: Fecha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Marzo de 2013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2005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 es más antiguo y lleva más tiempo en desarrollo, pero Docker es más popular.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extLst>
                  <a:ext uri="{0D108BD9-81ED-4DB2-BD59-A6C34878D82A}">
                    <a16:rowId xmlns="" xmlns:a16="http://schemas.microsoft.com/office/drawing/2014/main" val="317651167"/>
                  </a:ext>
                </a:extLst>
              </a:tr>
              <a:tr h="882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A.3: Redes Sociales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Twitter, Facebook, Youtube, Google+, Github, Linkedin, Reddit, Slideshare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Twitter, Google+, Facebook, Youtube, Slideshare, Linkedin, Github, OpenHUB, Garmin Connect, Reddit, Instagram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Ambas herramientas tienen las Redes Sociales básicas e importantes.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extLst>
                  <a:ext uri="{0D108BD9-81ED-4DB2-BD59-A6C34878D82A}">
                    <a16:rowId xmlns="" xmlns:a16="http://schemas.microsoft.com/office/drawing/2014/main" val="1975938878"/>
                  </a:ext>
                </a:extLst>
              </a:tr>
              <a:tr h="286092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Rendimiento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1279080"/>
                  </a:ext>
                </a:extLst>
              </a:tr>
              <a:tr h="5292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B.1: Número de kernels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Todos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 puede funcionar en todos los kernels importantes mientras que OpenVZ es un kernel propio.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extLst>
                  <a:ext uri="{0D108BD9-81ED-4DB2-BD59-A6C34878D82A}">
                    <a16:rowId xmlns="" xmlns:a16="http://schemas.microsoft.com/office/drawing/2014/main" val="2369467275"/>
                  </a:ext>
                </a:extLst>
              </a:tr>
              <a:tr h="705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B.2: Capacidad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Una aplicación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Un Sistema Operativo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 es un contenedor de una aplicación mientras que OpenVZ puede contener un Sistema Operativo entero.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extLst>
                  <a:ext uri="{0D108BD9-81ED-4DB2-BD59-A6C34878D82A}">
                    <a16:rowId xmlns="" xmlns:a16="http://schemas.microsoft.com/office/drawing/2014/main" val="683215923"/>
                  </a:ext>
                </a:extLst>
              </a:tr>
              <a:tr h="5292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B.3: Extensión IP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Dado que OpenVZ es un contenedor de VPS, necesita una extensión de la IP.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extLst>
                  <a:ext uri="{0D108BD9-81ED-4DB2-BD59-A6C34878D82A}">
                    <a16:rowId xmlns="" xmlns:a16="http://schemas.microsoft.com/office/drawing/2014/main" val="2565701370"/>
                  </a:ext>
                </a:extLst>
              </a:tr>
              <a:tr h="5292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B.4: Funcional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 partir del </a:t>
                      </a:r>
                      <a:r>
                        <a:rPr lang="es-ES" sz="1000" dirty="0" err="1">
                          <a:effectLst/>
                        </a:rPr>
                        <a:t>kernel</a:t>
                      </a:r>
                      <a:r>
                        <a:rPr lang="es-ES" sz="1000" dirty="0">
                          <a:effectLst/>
                        </a:rPr>
                        <a:t> 042stab105.4 de </a:t>
                      </a:r>
                      <a:r>
                        <a:rPr lang="es-ES" sz="1000" dirty="0" err="1">
                          <a:effectLst/>
                        </a:rPr>
                        <a:t>OpenVZ</a:t>
                      </a:r>
                      <a:r>
                        <a:rPr lang="es-ES" sz="1000" dirty="0">
                          <a:effectLst/>
                        </a:rPr>
                        <a:t> se puede introducir la herramienta </a:t>
                      </a:r>
                      <a:r>
                        <a:rPr lang="es-ES" sz="1000" dirty="0" err="1">
                          <a:effectLst/>
                        </a:rPr>
                        <a:t>Docker</a:t>
                      </a:r>
                      <a:r>
                        <a:rPr lang="es-ES" sz="1000" dirty="0">
                          <a:effectLst/>
                        </a:rPr>
                        <a:t>.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78" marR="59378" marT="0" marB="0" anchor="ctr"/>
                </a:tc>
                <a:extLst>
                  <a:ext uri="{0D108BD9-81ED-4DB2-BD59-A6C34878D82A}">
                    <a16:rowId xmlns="" xmlns:a16="http://schemas.microsoft.com/office/drawing/2014/main" val="2826823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863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996</Words>
  <Application>Microsoft Office PowerPoint</Application>
  <PresentationFormat>Panorámica</PresentationFormat>
  <Paragraphs>203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de Office</vt:lpstr>
      <vt:lpstr>3. Criterios de comparación.  Categoría A: Generales.</vt:lpstr>
      <vt:lpstr>3. Criterios de comparación. Categoría B: Rendimiento.</vt:lpstr>
      <vt:lpstr>3. Criterios de comparación.  Categoría C: Características</vt:lpstr>
      <vt:lpstr>3. Criterios de comparación.  Categoría C: Características</vt:lpstr>
      <vt:lpstr>4. Evaluación de los criterios. Docker.</vt:lpstr>
      <vt:lpstr>4. Evaluación de los criterios. Docker.</vt:lpstr>
      <vt:lpstr>4. Evaluación de los criterios. OpenVZ.</vt:lpstr>
      <vt:lpstr>4. Evaluación de los criterios. OpenVZ.</vt:lpstr>
      <vt:lpstr>5. Comparación de las tecnologías.</vt:lpstr>
      <vt:lpstr>5. Comparación de las tecnologías.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Criterios de comparación.  Categoría A: Generales.</dc:title>
  <dc:creator>Martínez Pantín Alejandro</dc:creator>
  <cp:lastModifiedBy>Roberto</cp:lastModifiedBy>
  <cp:revision>9</cp:revision>
  <dcterms:created xsi:type="dcterms:W3CDTF">2017-04-03T09:23:43Z</dcterms:created>
  <dcterms:modified xsi:type="dcterms:W3CDTF">2017-04-03T17:33:19Z</dcterms:modified>
</cp:coreProperties>
</file>