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0E5-08CD-4ED8-B9ED-04088CC346AA}" type="datetimeFigureOut">
              <a:rPr lang="es-ES" smtClean="0"/>
              <a:t>01/04/2017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1E3FB94-B3AF-433F-8F06-1249C988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49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0E5-08CD-4ED8-B9ED-04088CC346AA}" type="datetimeFigureOut">
              <a:rPr lang="es-ES" smtClean="0"/>
              <a:t>01/04/2017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E3FB94-B3AF-433F-8F06-1249C988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085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0E5-08CD-4ED8-B9ED-04088CC346AA}" type="datetimeFigureOut">
              <a:rPr lang="es-ES" smtClean="0"/>
              <a:t>01/04/2017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E3FB94-B3AF-433F-8F06-1249C988155E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5146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0E5-08CD-4ED8-B9ED-04088CC346AA}" type="datetimeFigureOut">
              <a:rPr lang="es-ES" smtClean="0"/>
              <a:t>01/04/2017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E3FB94-B3AF-433F-8F06-1249C988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5385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0E5-08CD-4ED8-B9ED-04088CC346AA}" type="datetimeFigureOut">
              <a:rPr lang="es-ES" smtClean="0"/>
              <a:t>01/04/2017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E3FB94-B3AF-433F-8F06-1249C988155E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6418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0E5-08CD-4ED8-B9ED-04088CC346AA}" type="datetimeFigureOut">
              <a:rPr lang="es-ES" smtClean="0"/>
              <a:t>01/04/2017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E3FB94-B3AF-433F-8F06-1249C988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8856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0E5-08CD-4ED8-B9ED-04088CC346AA}" type="datetimeFigureOut">
              <a:rPr lang="es-ES" smtClean="0"/>
              <a:t>01/04/2017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FB94-B3AF-433F-8F06-1249C988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96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0E5-08CD-4ED8-B9ED-04088CC346AA}" type="datetimeFigureOut">
              <a:rPr lang="es-ES" smtClean="0"/>
              <a:t>01/04/2017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FB94-B3AF-433F-8F06-1249C988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62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0E5-08CD-4ED8-B9ED-04088CC346AA}" type="datetimeFigureOut">
              <a:rPr lang="es-ES" smtClean="0"/>
              <a:t>01/04/2017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FB94-B3AF-433F-8F06-1249C988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8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0E5-08CD-4ED8-B9ED-04088CC346AA}" type="datetimeFigureOut">
              <a:rPr lang="es-ES" smtClean="0"/>
              <a:t>01/04/2017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E3FB94-B3AF-433F-8F06-1249C988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37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0E5-08CD-4ED8-B9ED-04088CC346AA}" type="datetimeFigureOut">
              <a:rPr lang="es-ES" smtClean="0"/>
              <a:t>01/04/2017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E3FB94-B3AF-433F-8F06-1249C988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218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0E5-08CD-4ED8-B9ED-04088CC346AA}" type="datetimeFigureOut">
              <a:rPr lang="es-ES" smtClean="0"/>
              <a:t>01/04/2017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E3FB94-B3AF-433F-8F06-1249C988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936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0E5-08CD-4ED8-B9ED-04088CC346AA}" type="datetimeFigureOut">
              <a:rPr lang="es-ES" smtClean="0"/>
              <a:t>01/04/2017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FB94-B3AF-433F-8F06-1249C988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318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0E5-08CD-4ED8-B9ED-04088CC346AA}" type="datetimeFigureOut">
              <a:rPr lang="es-ES" smtClean="0"/>
              <a:t>01/04/2017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FB94-B3AF-433F-8F06-1249C988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150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0E5-08CD-4ED8-B9ED-04088CC346AA}" type="datetimeFigureOut">
              <a:rPr lang="es-ES" smtClean="0"/>
              <a:t>01/04/2017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FB94-B3AF-433F-8F06-1249C988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949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0E5-08CD-4ED8-B9ED-04088CC346AA}" type="datetimeFigureOut">
              <a:rPr lang="es-ES" smtClean="0"/>
              <a:t>01/04/2017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E3FB94-B3AF-433F-8F06-1249C988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660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8A0E5-08CD-4ED8-B9ED-04088CC346AA}" type="datetimeFigureOut">
              <a:rPr lang="es-ES" smtClean="0"/>
              <a:t>01/04/2017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E3FB94-B3AF-433F-8F06-1249C988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77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Recomendaciones</a:t>
            </a:r>
          </a:p>
        </p:txBody>
      </p:sp>
    </p:spTree>
    <p:extLst>
      <p:ext uri="{BB962C8B-B14F-4D97-AF65-F5344CB8AC3E}">
        <p14:creationId xmlns:p14="http://schemas.microsoft.com/office/powerpoint/2010/main" val="21474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9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0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91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Resultado de imagen de android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18143" y="2032000"/>
            <a:ext cx="1991758" cy="185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n de IOS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714915" y="4182441"/>
            <a:ext cx="3001931" cy="158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s-ES" sz="3200">
                <a:solidFill>
                  <a:srgbClr val="FEFFFF"/>
                </a:solidFill>
              </a:rPr>
              <a:t>Situación 1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EFFFF"/>
                </a:solidFill>
              </a:rPr>
              <a:t>Desarrollo de apps</a:t>
            </a:r>
          </a:p>
          <a:p>
            <a:endParaRPr lang="es-ES">
              <a:solidFill>
                <a:srgbClr val="FEFFFF"/>
              </a:solidFill>
            </a:endParaRPr>
          </a:p>
          <a:p>
            <a:r>
              <a:rPr lang="es-ES">
                <a:solidFill>
                  <a:srgbClr val="FEFFFF"/>
                </a:solidFill>
              </a:rPr>
              <a:t>IOS y Android</a:t>
            </a:r>
          </a:p>
          <a:p>
            <a:endParaRPr lang="es-ES">
              <a:solidFill>
                <a:srgbClr val="FEFFFF"/>
              </a:solidFill>
            </a:endParaRPr>
          </a:p>
          <a:p>
            <a:r>
              <a:rPr lang="es-ES">
                <a:solidFill>
                  <a:srgbClr val="FEFFFF"/>
                </a:solidFill>
              </a:rPr>
              <a:t>Empresa pequeña de bajo presupuesto</a:t>
            </a:r>
          </a:p>
          <a:p>
            <a:endParaRPr lang="es-ES">
              <a:solidFill>
                <a:srgbClr val="FEFFFF"/>
              </a:solidFill>
            </a:endParaRPr>
          </a:p>
          <a:p>
            <a:r>
              <a:rPr lang="es-ES">
                <a:solidFill>
                  <a:srgbClr val="FEFFFF"/>
                </a:solidFill>
              </a:rPr>
              <a:t>SO </a:t>
            </a:r>
            <a:r>
              <a:rPr lang="es-ES">
                <a:solidFill>
                  <a:srgbClr val="FEFFFF"/>
                </a:solidFill>
                <a:sym typeface="Wingdings" panose="05000000000000000000" pitchFamily="2" charset="2"/>
              </a:rPr>
              <a:t> Windows 8 </a:t>
            </a:r>
            <a:r>
              <a:rPr lang="es-ES" b="1">
                <a:solidFill>
                  <a:srgbClr val="FEFFFF"/>
                </a:solidFill>
                <a:sym typeface="Wingdings" panose="05000000000000000000" pitchFamily="2" charset="2"/>
              </a:rPr>
              <a:t>(posibilidad de migrar a Linux)</a:t>
            </a:r>
            <a:endParaRPr lang="es-ES" b="1">
              <a:solidFill>
                <a:srgbClr val="FEFFFF"/>
              </a:solidFill>
            </a:endParaRPr>
          </a:p>
          <a:p>
            <a:endParaRPr lang="es-ES">
              <a:solidFill>
                <a:srgbClr val="FEFFFF"/>
              </a:solidFill>
            </a:endParaRPr>
          </a:p>
          <a:p>
            <a:endParaRPr lang="es-ES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452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Situación 1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266527"/>
              </p:ext>
            </p:extLst>
          </p:nvPr>
        </p:nvGraphicFramePr>
        <p:xfrm>
          <a:off x="2592925" y="2192593"/>
          <a:ext cx="9144000" cy="4389210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741907">
                  <a:extLst>
                    <a:ext uri="{9D8B030D-6E8A-4147-A177-3AD203B41FA5}">
                      <a16:colId xmlns:a16="http://schemas.microsoft.com/office/drawing/2014/main" val="2252976925"/>
                    </a:ext>
                  </a:extLst>
                </a:gridCol>
                <a:gridCol w="3356604">
                  <a:extLst>
                    <a:ext uri="{9D8B030D-6E8A-4147-A177-3AD203B41FA5}">
                      <a16:colId xmlns:a16="http://schemas.microsoft.com/office/drawing/2014/main" val="1314367154"/>
                    </a:ext>
                  </a:extLst>
                </a:gridCol>
                <a:gridCol w="3045489">
                  <a:extLst>
                    <a:ext uri="{9D8B030D-6E8A-4147-A177-3AD203B41FA5}">
                      <a16:colId xmlns:a16="http://schemas.microsoft.com/office/drawing/2014/main" val="2877677587"/>
                    </a:ext>
                  </a:extLst>
                </a:gridCol>
              </a:tblGrid>
              <a:tr h="144635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50" dirty="0">
                          <a:effectLst/>
                        </a:rPr>
                        <a:t>Criterios relevantes para la decisión</a:t>
                      </a:r>
                      <a:endParaRPr lang="es-E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Docker</a:t>
                      </a:r>
                      <a:endParaRPr lang="es-ES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50" dirty="0" err="1">
                          <a:effectLst/>
                        </a:rPr>
                        <a:t>OpenVZ</a:t>
                      </a:r>
                      <a:endParaRPr lang="es-E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extLst>
                  <a:ext uri="{0D108BD9-81ED-4DB2-BD59-A6C34878D82A}">
                    <a16:rowId xmlns:a16="http://schemas.microsoft.com/office/drawing/2014/main" val="4162443531"/>
                  </a:ext>
                </a:extLst>
              </a:tr>
              <a:tr h="599731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Multiplataforma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Docker es capaz de correr en Linux, aunque gracias a extensiones y plugin se puede ejecutar en Windows e IOS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Funciona única y exclusivamente en Linux, tanto los clientes como el servidor han de correr bajo este SO 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extLst>
                  <a:ext uri="{0D108BD9-81ED-4DB2-BD59-A6C34878D82A}">
                    <a16:rowId xmlns:a16="http://schemas.microsoft.com/office/drawing/2014/main" val="3761379647"/>
                  </a:ext>
                </a:extLst>
              </a:tr>
              <a:tr h="880394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Escalabilidad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Al no tener tantas restricciones de SO y de portabilidad de imágenes, hace que sea más sencilla la escalabilidad del software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Como ya hemos comentado en el recuadro anterior, sufre más limitaciones lo que a la hora de trabaja con ello produce más inconvenientes, pero no impide su escalabilidad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extLst>
                  <a:ext uri="{0D108BD9-81ED-4DB2-BD59-A6C34878D82A}">
                    <a16:rowId xmlns:a16="http://schemas.microsoft.com/office/drawing/2014/main" val="3705291897"/>
                  </a:ext>
                </a:extLst>
              </a:tr>
              <a:tr h="706922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Instalación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La instalación no es demasiado complicada, dependiendo del SO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La instalación tampoco es excesivamente complicada, el único punto débil podría ser la necesidad de conocimientos en Linux a la hora de la configuración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extLst>
                  <a:ext uri="{0D108BD9-81ED-4DB2-BD59-A6C34878D82A}">
                    <a16:rowId xmlns:a16="http://schemas.microsoft.com/office/drawing/2014/main" val="443528331"/>
                  </a:ext>
                </a:extLst>
              </a:tr>
              <a:tr h="866671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Carga en el sistema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Tiene un bajo nivel de incidencia, ya que, al no virtualizar, y funcionar a través de contendores aislados no consume casi recursos del host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No tiene tampoco una gran incidencia a nivel de rendimiento en el host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extLst>
                  <a:ext uri="{0D108BD9-81ED-4DB2-BD59-A6C34878D82A}">
                    <a16:rowId xmlns:a16="http://schemas.microsoft.com/office/drawing/2014/main" val="2929662764"/>
                  </a:ext>
                </a:extLst>
              </a:tr>
              <a:tr h="286294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Repositorio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Incluye un repositorio para compartición de información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Repositorios no oficiales y de dudosa fiabilidad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extLst>
                  <a:ext uri="{0D108BD9-81ED-4DB2-BD59-A6C34878D82A}">
                    <a16:rowId xmlns:a16="http://schemas.microsoft.com/office/drawing/2014/main" val="4076397074"/>
                  </a:ext>
                </a:extLst>
              </a:tr>
              <a:tr h="866671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Entornos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Los entornos pueden ser configurados para usuarios en concreto, para simular el entorno del cliente, y la facilidad de comunicación entre estas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No hay una gran interoperabilidad entre contendores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0510" marR="40510" marT="0" marB="0"/>
                </a:tc>
                <a:extLst>
                  <a:ext uri="{0D108BD9-81ED-4DB2-BD59-A6C34878D82A}">
                    <a16:rowId xmlns:a16="http://schemas.microsoft.com/office/drawing/2014/main" val="3954511241"/>
                  </a:ext>
                </a:extLst>
              </a:tr>
            </a:tbl>
          </a:graphicData>
        </a:graphic>
      </p:graphicFrame>
      <p:pic>
        <p:nvPicPr>
          <p:cNvPr id="1026" name="Picture 2" descr="https://divio-ag-2016-1884645.aldryn-media.io/filer_public_thumbnails/filer_public/e9/f9/e9f9e232-5b5e-487d-b771-ad56bc5e0ef5/aldryn-clc-docker-logo.png__1170x0_q90_subsampling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794" y="583979"/>
            <a:ext cx="1361152" cy="136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open vz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458" y="751920"/>
            <a:ext cx="1044062" cy="102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0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0" name="Picture 4" descr="Resultado de imagen de linux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30283" y="2032000"/>
            <a:ext cx="1567479" cy="185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n de java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714915" y="4133660"/>
            <a:ext cx="3001931" cy="168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s-ES" sz="3200">
                <a:solidFill>
                  <a:srgbClr val="FEFFFF"/>
                </a:solidFill>
              </a:rPr>
              <a:t>Situación 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EFFFF"/>
                </a:solidFill>
              </a:rPr>
              <a:t>Desarrollo de apps</a:t>
            </a:r>
          </a:p>
          <a:p>
            <a:endParaRPr lang="es-ES">
              <a:solidFill>
                <a:srgbClr val="FEFFFF"/>
              </a:solidFill>
            </a:endParaRPr>
          </a:p>
          <a:p>
            <a:endParaRPr lang="es-ES">
              <a:solidFill>
                <a:srgbClr val="FEFFFF"/>
              </a:solidFill>
            </a:endParaRPr>
          </a:p>
          <a:p>
            <a:r>
              <a:rPr lang="es-ES">
                <a:solidFill>
                  <a:srgbClr val="FEFFFF"/>
                </a:solidFill>
              </a:rPr>
              <a:t>JAVA (distintas versiones)</a:t>
            </a:r>
          </a:p>
          <a:p>
            <a:endParaRPr lang="es-ES">
              <a:solidFill>
                <a:srgbClr val="FEFFFF"/>
              </a:solidFill>
            </a:endParaRPr>
          </a:p>
          <a:p>
            <a:endParaRPr lang="es-ES">
              <a:solidFill>
                <a:srgbClr val="FEFFFF"/>
              </a:solidFill>
            </a:endParaRPr>
          </a:p>
          <a:p>
            <a:r>
              <a:rPr lang="es-ES">
                <a:solidFill>
                  <a:srgbClr val="FEFFFF"/>
                </a:solidFill>
              </a:rPr>
              <a:t>SO exclusivamente Linux</a:t>
            </a:r>
          </a:p>
          <a:p>
            <a:endParaRPr lang="es-ES">
              <a:solidFill>
                <a:srgbClr val="FEFFFF"/>
              </a:solidFill>
            </a:endParaRPr>
          </a:p>
          <a:p>
            <a:endParaRPr lang="es-ES">
              <a:solidFill>
                <a:srgbClr val="FEFFFF"/>
              </a:solidFill>
            </a:endParaRPr>
          </a:p>
          <a:p>
            <a:pPr marL="0" indent="0">
              <a:buNone/>
            </a:pPr>
            <a:endParaRPr lang="es-ES" b="1">
              <a:solidFill>
                <a:srgbClr val="FEFFFF"/>
              </a:solidFill>
            </a:endParaRPr>
          </a:p>
          <a:p>
            <a:endParaRPr lang="es-ES">
              <a:solidFill>
                <a:srgbClr val="FEFFFF"/>
              </a:solidFill>
            </a:endParaRPr>
          </a:p>
          <a:p>
            <a:endParaRPr lang="es-ES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07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Situación 2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821553"/>
              </p:ext>
            </p:extLst>
          </p:nvPr>
        </p:nvGraphicFramePr>
        <p:xfrm>
          <a:off x="2970213" y="1995949"/>
          <a:ext cx="8534399" cy="4149211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2559114">
                  <a:extLst>
                    <a:ext uri="{9D8B030D-6E8A-4147-A177-3AD203B41FA5}">
                      <a16:colId xmlns:a16="http://schemas.microsoft.com/office/drawing/2014/main" val="402112687"/>
                    </a:ext>
                  </a:extLst>
                </a:gridCol>
                <a:gridCol w="3132830">
                  <a:extLst>
                    <a:ext uri="{9D8B030D-6E8A-4147-A177-3AD203B41FA5}">
                      <a16:colId xmlns:a16="http://schemas.microsoft.com/office/drawing/2014/main" val="3416878290"/>
                    </a:ext>
                  </a:extLst>
                </a:gridCol>
                <a:gridCol w="2842455">
                  <a:extLst>
                    <a:ext uri="{9D8B030D-6E8A-4147-A177-3AD203B41FA5}">
                      <a16:colId xmlns:a16="http://schemas.microsoft.com/office/drawing/2014/main" val="3444534907"/>
                    </a:ext>
                  </a:extLst>
                </a:gridCol>
              </a:tblGrid>
              <a:tr h="553414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Criterios relevantes para la decisión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Docker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OpenVZ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extLst>
                  <a:ext uri="{0D108BD9-81ED-4DB2-BD59-A6C34878D82A}">
                    <a16:rowId xmlns:a16="http://schemas.microsoft.com/office/drawing/2014/main" val="3428012414"/>
                  </a:ext>
                </a:extLst>
              </a:tr>
              <a:tr h="795357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Sistema Operativo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Podemos considerarla como una aplicación multiplataforma, en este caso el rendimiento en Linux es bastante alto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Corre únicamente en Linux, y al igual que Docker su rendimiento es bastante alto, consumiendo escasos recursos del servidor 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extLst>
                  <a:ext uri="{0D108BD9-81ED-4DB2-BD59-A6C34878D82A}">
                    <a16:rowId xmlns:a16="http://schemas.microsoft.com/office/drawing/2014/main" val="1936670164"/>
                  </a:ext>
                </a:extLst>
              </a:tr>
              <a:tr h="942750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Adaptabilidad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Es una herramienta con buena adaptabilidad ha hardware con buen procesamiento que corran en Linux, a la hora de utilizar equipos más limitados puede producir limitaciones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OpenVZ además de tener una buena adaptabilidad en hardware limitados también ofrece un gran rendimiento en máquinas de mayor procesamiento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extLst>
                  <a:ext uri="{0D108BD9-81ED-4DB2-BD59-A6C34878D82A}">
                    <a16:rowId xmlns:a16="http://schemas.microsoft.com/office/drawing/2014/main" val="3624183460"/>
                  </a:ext>
                </a:extLst>
              </a:tr>
              <a:tr h="750862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Facilidad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La complejidad de Docker en usabilidad no es complicada, con conocimientos previos, 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La usabilidad basada en opiniones de usuarios encontradas en la red, es que la usabilidad del entorno de OpenVZ es más intuitivo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extLst>
                  <a:ext uri="{0D108BD9-81ED-4DB2-BD59-A6C34878D82A}">
                    <a16:rowId xmlns:a16="http://schemas.microsoft.com/office/drawing/2014/main" val="2763859546"/>
                  </a:ext>
                </a:extLst>
              </a:tr>
              <a:tr h="553414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Carga en el sistema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Ofrece un alto rendimiento en los hosts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Ofrece un mayor rendimiento en host Linux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extLst>
                  <a:ext uri="{0D108BD9-81ED-4DB2-BD59-A6C34878D82A}">
                    <a16:rowId xmlns:a16="http://schemas.microsoft.com/office/drawing/2014/main" val="2147000788"/>
                  </a:ext>
                </a:extLst>
              </a:tr>
              <a:tr h="553414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Administración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Administración de usuarios flexible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Ofrece también una alta flexibilidad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58335" marR="58335" marT="0" marB="0"/>
                </a:tc>
                <a:extLst>
                  <a:ext uri="{0D108BD9-81ED-4DB2-BD59-A6C34878D82A}">
                    <a16:rowId xmlns:a16="http://schemas.microsoft.com/office/drawing/2014/main" val="2073745233"/>
                  </a:ext>
                </a:extLst>
              </a:tr>
            </a:tbl>
          </a:graphicData>
        </a:graphic>
      </p:graphicFrame>
      <p:pic>
        <p:nvPicPr>
          <p:cNvPr id="7" name="Picture 2" descr="https://divio-ag-2016-1884645.aldryn-media.io/filer_public_thumbnails/filer_public/e9/f9/e9f9e232-5b5e-487d-b771-ad56bc5e0ef5/aldryn-clc-docker-logo.png__1170x0_q90_subsampling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794" y="583979"/>
            <a:ext cx="1361152" cy="136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open vz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458" y="751920"/>
            <a:ext cx="1044062" cy="102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26547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</TotalTime>
  <Words>431</Words>
  <Application>Microsoft Office PowerPoint</Application>
  <PresentationFormat>Panorámica</PresentationFormat>
  <Paragraphs>61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Wingdings</vt:lpstr>
      <vt:lpstr>Wingdings 3</vt:lpstr>
      <vt:lpstr>Espiral</vt:lpstr>
      <vt:lpstr>Recomendaciones</vt:lpstr>
      <vt:lpstr>Situación 1</vt:lpstr>
      <vt:lpstr>Situación 1</vt:lpstr>
      <vt:lpstr>Situación 2</vt:lpstr>
      <vt:lpstr>Situación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Recomendaciones</dc:title>
  <dc:creator>Adrián Blanco Domínguez</dc:creator>
  <cp:lastModifiedBy>Adrián Blanco Domínguez</cp:lastModifiedBy>
  <cp:revision>3</cp:revision>
  <dcterms:created xsi:type="dcterms:W3CDTF">2017-04-01T10:07:46Z</dcterms:created>
  <dcterms:modified xsi:type="dcterms:W3CDTF">2017-04-01T10:18:48Z</dcterms:modified>
</cp:coreProperties>
</file>