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3" r:id="rId1"/>
  </p:sldMasterIdLst>
  <p:notesMasterIdLst>
    <p:notesMasterId r:id="rId13"/>
  </p:notesMasterIdLst>
  <p:sldIdLst>
    <p:sldId id="256" r:id="rId2"/>
    <p:sldId id="257" r:id="rId3"/>
    <p:sldId id="268" r:id="rId4"/>
    <p:sldId id="281" r:id="rId5"/>
    <p:sldId id="270" r:id="rId6"/>
    <p:sldId id="283" r:id="rId7"/>
    <p:sldId id="285" r:id="rId8"/>
    <p:sldId id="286" r:id="rId9"/>
    <p:sldId id="284" r:id="rId10"/>
    <p:sldId id="287" r:id="rId11"/>
    <p:sldId id="28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-558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0BF5A1-539A-4AC6-9323-E7F565294579}" type="datetimeFigureOut">
              <a:rPr lang="es-ES" smtClean="0"/>
              <a:pPr/>
              <a:t>03/04/2017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63C315-F989-4454-BAC1-902C872CB89E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38219742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67BE4-7102-4D95-919D-278A54AE9189}" type="datetimeFigureOut">
              <a:rPr lang="es-ES" smtClean="0"/>
              <a:pPr/>
              <a:t>03/04/2017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40595E43-5CBD-4EEE-94B8-18E31F3C7A4F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1314272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67BE4-7102-4D95-919D-278A54AE9189}" type="datetimeFigureOut">
              <a:rPr lang="es-ES" smtClean="0"/>
              <a:pPr/>
              <a:t>03/04/2017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0595E43-5CBD-4EEE-94B8-18E31F3C7A4F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586752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67BE4-7102-4D95-919D-278A54AE9189}" type="datetimeFigureOut">
              <a:rPr lang="es-ES" smtClean="0"/>
              <a:pPr/>
              <a:t>03/04/2017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0595E43-5CBD-4EEE-94B8-18E31F3C7A4F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="" xmlns:p14="http://schemas.microsoft.com/office/powerpoint/2010/main" val="21384918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67BE4-7102-4D95-919D-278A54AE9189}" type="datetimeFigureOut">
              <a:rPr lang="es-ES" smtClean="0"/>
              <a:pPr/>
              <a:t>03/04/2017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0595E43-5CBD-4EEE-94B8-18E31F3C7A4F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22308341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67BE4-7102-4D95-919D-278A54AE9189}" type="datetimeFigureOut">
              <a:rPr lang="es-ES" smtClean="0"/>
              <a:pPr/>
              <a:t>03/04/2017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0595E43-5CBD-4EEE-94B8-18E31F3C7A4F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="" xmlns:p14="http://schemas.microsoft.com/office/powerpoint/2010/main" val="3146997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67BE4-7102-4D95-919D-278A54AE9189}" type="datetimeFigureOut">
              <a:rPr lang="es-ES" smtClean="0"/>
              <a:pPr/>
              <a:t>03/04/2017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0595E43-5CBD-4EEE-94B8-18E31F3C7A4F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27321854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67BE4-7102-4D95-919D-278A54AE9189}" type="datetimeFigureOut">
              <a:rPr lang="es-ES" smtClean="0"/>
              <a:pPr/>
              <a:t>03/04/2017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95E43-5CBD-4EEE-94B8-18E31F3C7A4F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36221021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67BE4-7102-4D95-919D-278A54AE9189}" type="datetimeFigureOut">
              <a:rPr lang="es-ES" smtClean="0"/>
              <a:pPr/>
              <a:t>03/04/2017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95E43-5CBD-4EEE-94B8-18E31F3C7A4F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3675517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67BE4-7102-4D95-919D-278A54AE9189}" type="datetimeFigureOut">
              <a:rPr lang="es-ES" smtClean="0"/>
              <a:pPr/>
              <a:t>03/04/2017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95E43-5CBD-4EEE-94B8-18E31F3C7A4F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2327516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67BE4-7102-4D95-919D-278A54AE9189}" type="datetimeFigureOut">
              <a:rPr lang="es-ES" smtClean="0"/>
              <a:pPr/>
              <a:t>03/04/2017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0595E43-5CBD-4EEE-94B8-18E31F3C7A4F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2784218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67BE4-7102-4D95-919D-278A54AE9189}" type="datetimeFigureOut">
              <a:rPr lang="es-ES" smtClean="0"/>
              <a:pPr/>
              <a:t>03/04/2017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0595E43-5CBD-4EEE-94B8-18E31F3C7A4F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2877367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67BE4-7102-4D95-919D-278A54AE9189}" type="datetimeFigureOut">
              <a:rPr lang="es-ES" smtClean="0"/>
              <a:pPr/>
              <a:t>03/04/2017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0595E43-5CBD-4EEE-94B8-18E31F3C7A4F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1093499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67BE4-7102-4D95-919D-278A54AE9189}" type="datetimeFigureOut">
              <a:rPr lang="es-ES" smtClean="0"/>
              <a:pPr/>
              <a:t>03/04/2017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95E43-5CBD-4EEE-94B8-18E31F3C7A4F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3416841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67BE4-7102-4D95-919D-278A54AE9189}" type="datetimeFigureOut">
              <a:rPr lang="es-ES" smtClean="0"/>
              <a:pPr/>
              <a:t>03/04/2017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95E43-5CBD-4EEE-94B8-18E31F3C7A4F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4156092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67BE4-7102-4D95-919D-278A54AE9189}" type="datetimeFigureOut">
              <a:rPr lang="es-ES" smtClean="0"/>
              <a:pPr/>
              <a:t>03/04/2017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95E43-5CBD-4EEE-94B8-18E31F3C7A4F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2562295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67BE4-7102-4D95-919D-278A54AE9189}" type="datetimeFigureOut">
              <a:rPr lang="es-ES" smtClean="0"/>
              <a:pPr/>
              <a:t>03/04/2017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0595E43-5CBD-4EEE-94B8-18E31F3C7A4F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1653992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E67BE4-7102-4D95-919D-278A54AE9189}" type="datetimeFigureOut">
              <a:rPr lang="es-ES" smtClean="0"/>
              <a:pPr/>
              <a:t>03/04/2017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40595E43-5CBD-4EEE-94B8-18E31F3C7A4F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2044681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4" r:id="rId1"/>
    <p:sldLayoutId id="2147483815" r:id="rId2"/>
    <p:sldLayoutId id="2147483816" r:id="rId3"/>
    <p:sldLayoutId id="2147483817" r:id="rId4"/>
    <p:sldLayoutId id="2147483818" r:id="rId5"/>
    <p:sldLayoutId id="2147483819" r:id="rId6"/>
    <p:sldLayoutId id="2147483820" r:id="rId7"/>
    <p:sldLayoutId id="2147483821" r:id="rId8"/>
    <p:sldLayoutId id="2147483822" r:id="rId9"/>
    <p:sldLayoutId id="2147483823" r:id="rId10"/>
    <p:sldLayoutId id="2147483824" r:id="rId11"/>
    <p:sldLayoutId id="2147483825" r:id="rId12"/>
    <p:sldLayoutId id="2147483826" r:id="rId13"/>
    <p:sldLayoutId id="2147483827" r:id="rId14"/>
    <p:sldLayoutId id="2147483828" r:id="rId15"/>
    <p:sldLayoutId id="214748382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app.ganttpro.com/shared/token/15957a85a42133e47210c13c34c9917d2e19765437b506b44fd1cbedd3b3b25a" TargetMode="Externa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018485" y="4448859"/>
            <a:ext cx="4443301" cy="1784793"/>
          </a:xfrm>
        </p:spPr>
        <p:txBody>
          <a:bodyPr>
            <a:normAutofit fontScale="90000"/>
          </a:bodyPr>
          <a:lstStyle/>
          <a:p>
            <a:pPr algn="r"/>
            <a:r>
              <a:rPr lang="es-ES" sz="2800" dirty="0"/>
              <a:t>Adrián Blanco Domínguez</a:t>
            </a:r>
            <a:br>
              <a:rPr lang="es-ES" sz="2800" dirty="0"/>
            </a:br>
            <a:r>
              <a:rPr lang="es-ES" sz="2800" dirty="0"/>
              <a:t>Alejandro Martínez </a:t>
            </a:r>
            <a:r>
              <a:rPr lang="es-ES" sz="2800" dirty="0" err="1" smtClean="0"/>
              <a:t>Pantín</a:t>
            </a:r>
            <a:r>
              <a:rPr lang="es-ES" sz="2800" dirty="0" smtClean="0"/>
              <a:t/>
            </a:r>
            <a:br>
              <a:rPr lang="es-ES" sz="2800" dirty="0" smtClean="0"/>
            </a:br>
            <a:r>
              <a:rPr lang="es-ES" sz="2800" dirty="0" smtClean="0"/>
              <a:t>Diego Cárdenas Cuadrado</a:t>
            </a:r>
            <a:r>
              <a:rPr lang="es-ES" sz="2800" dirty="0"/>
              <a:t/>
            </a:r>
            <a:br>
              <a:rPr lang="es-ES" sz="2800" dirty="0"/>
            </a:br>
            <a:r>
              <a:rPr lang="es-ES" sz="2800" dirty="0"/>
              <a:t>Marcos Rodríguez Castillo</a:t>
            </a:r>
            <a:br>
              <a:rPr lang="es-ES" sz="2800" dirty="0"/>
            </a:br>
            <a:r>
              <a:rPr lang="es-ES" sz="2800" dirty="0"/>
              <a:t>Roberto Sánchez Leal</a:t>
            </a:r>
          </a:p>
        </p:txBody>
      </p:sp>
      <p:sp>
        <p:nvSpPr>
          <p:cNvPr id="3" name="Rectángulo 2"/>
          <p:cNvSpPr/>
          <p:nvPr/>
        </p:nvSpPr>
        <p:spPr>
          <a:xfrm>
            <a:off x="2661749" y="361786"/>
            <a:ext cx="9203160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Software Applications Containers</a:t>
            </a:r>
            <a:endParaRPr lang="es-ES" sz="4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126843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Resultado de imagen de DOCKER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395835" y="4649641"/>
            <a:ext cx="2160000" cy="1927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2592924" y="624112"/>
            <a:ext cx="8911687" cy="652598"/>
          </a:xfrm>
        </p:spPr>
        <p:txBody>
          <a:bodyPr>
            <a:normAutofit/>
          </a:bodyPr>
          <a:lstStyle/>
          <a:p>
            <a:r>
              <a:rPr lang="es-ES" sz="3200" dirty="0" smtClean="0"/>
              <a:t>DESCRIPCIÓN DE LAS TECNOLOGÍAS</a:t>
            </a:r>
            <a:endParaRPr lang="es-ES" sz="3200" dirty="0"/>
          </a:p>
        </p:txBody>
      </p:sp>
      <p:sp>
        <p:nvSpPr>
          <p:cNvPr id="4" name="Marcador de contenido 2"/>
          <p:cNvSpPr>
            <a:spLocks noGrp="1"/>
          </p:cNvSpPr>
          <p:nvPr>
            <p:ph sz="half" idx="2"/>
          </p:nvPr>
        </p:nvSpPr>
        <p:spPr>
          <a:xfrm>
            <a:off x="2575691" y="1852170"/>
            <a:ext cx="9371893" cy="4496872"/>
          </a:xfrm>
        </p:spPr>
        <p:txBody>
          <a:bodyPr>
            <a:normAutofit/>
          </a:bodyPr>
          <a:lstStyle/>
          <a:p>
            <a:r>
              <a:rPr lang="es-ES" dirty="0" smtClean="0"/>
              <a:t>Utiliza características de aislamiento de recursos del kernel de Linux:</a:t>
            </a:r>
          </a:p>
          <a:p>
            <a:pPr lvl="1">
              <a:buFont typeface="Courier New" pitchFamily="49" charset="0"/>
              <a:buChar char="o"/>
            </a:pPr>
            <a:r>
              <a:rPr lang="es-ES" b="1" dirty="0" err="1" smtClean="0">
                <a:solidFill>
                  <a:schemeClr val="accent1"/>
                </a:solidFill>
              </a:rPr>
              <a:t>cgroups</a:t>
            </a:r>
            <a:r>
              <a:rPr lang="es-ES" dirty="0" smtClean="0"/>
              <a:t>: proporcionan aislamiento de recursos</a:t>
            </a:r>
          </a:p>
          <a:p>
            <a:pPr lvl="1">
              <a:buFont typeface="Courier New" pitchFamily="49" charset="0"/>
              <a:buChar char="o"/>
            </a:pPr>
            <a:r>
              <a:rPr lang="es-ES" b="1" dirty="0" err="1" smtClean="0">
                <a:solidFill>
                  <a:schemeClr val="accent1"/>
                </a:solidFill>
              </a:rPr>
              <a:t>namespaces</a:t>
            </a:r>
            <a:r>
              <a:rPr lang="es-ES" dirty="0" smtClean="0"/>
              <a:t>: aísla de vista una aplicación del entorno operativo</a:t>
            </a:r>
            <a:endParaRPr lang="es-ES" b="1" dirty="0" smtClean="0">
              <a:solidFill>
                <a:schemeClr val="accent1"/>
              </a:solidFill>
            </a:endParaRPr>
          </a:p>
          <a:p>
            <a:r>
              <a:rPr lang="es-ES" b="1" dirty="0" err="1" smtClean="0">
                <a:solidFill>
                  <a:schemeClr val="accent1"/>
                </a:solidFill>
              </a:rPr>
              <a:t>Libcontainer</a:t>
            </a:r>
            <a:r>
              <a:rPr lang="es-ES" dirty="0" smtClean="0"/>
              <a:t>: su propia manera de utilizar directamente las facilidades de virtualización que ofrece el kernel de Linux </a:t>
            </a:r>
          </a:p>
          <a:p>
            <a:r>
              <a:rPr lang="es-ES" b="1" dirty="0" smtClean="0">
                <a:solidFill>
                  <a:schemeClr val="accent1"/>
                </a:solidFill>
              </a:rPr>
              <a:t>Docker </a:t>
            </a:r>
            <a:r>
              <a:rPr lang="es-ES" b="1" dirty="0" err="1" smtClean="0">
                <a:solidFill>
                  <a:schemeClr val="accent1"/>
                </a:solidFill>
              </a:rPr>
              <a:t>Engine</a:t>
            </a:r>
            <a:r>
              <a:rPr lang="es-ES" dirty="0" smtClean="0">
                <a:solidFill>
                  <a:schemeClr val="tx1"/>
                </a:solidFill>
              </a:rPr>
              <a:t>:</a:t>
            </a:r>
            <a:r>
              <a:rPr lang="es-ES" dirty="0" smtClean="0"/>
              <a:t> servidor de Docker encargado de ejecutar los contenedores</a:t>
            </a:r>
          </a:p>
          <a:p>
            <a:r>
              <a:rPr lang="es-ES" b="1" dirty="0" smtClean="0">
                <a:solidFill>
                  <a:schemeClr val="accent1"/>
                </a:solidFill>
              </a:rPr>
              <a:t>Docker </a:t>
            </a:r>
            <a:r>
              <a:rPr lang="es-ES" b="1" dirty="0" err="1" smtClean="0">
                <a:solidFill>
                  <a:schemeClr val="accent1"/>
                </a:solidFill>
              </a:rPr>
              <a:t>Hub</a:t>
            </a:r>
            <a:r>
              <a:rPr lang="es-ES" dirty="0" smtClean="0">
                <a:solidFill>
                  <a:schemeClr val="tx1"/>
                </a:solidFill>
              </a:rPr>
              <a:t>: </a:t>
            </a:r>
            <a:r>
              <a:rPr lang="es-ES" dirty="0" smtClean="0"/>
              <a:t>registro de imágenes público</a:t>
            </a:r>
            <a:endParaRPr lang="es-ES" dirty="0" smtClean="0">
              <a:solidFill>
                <a:schemeClr val="tx1"/>
              </a:solidFill>
            </a:endParaRPr>
          </a:p>
          <a:p>
            <a:pPr lvl="1">
              <a:buFont typeface="Courier New" pitchFamily="49" charset="0"/>
              <a:buChar char="o"/>
            </a:pPr>
            <a:r>
              <a:rPr lang="es-ES" dirty="0" err="1" smtClean="0">
                <a:solidFill>
                  <a:schemeClr val="tx1"/>
                </a:solidFill>
              </a:rPr>
              <a:t>RedHat</a:t>
            </a:r>
            <a:endParaRPr lang="es-ES" dirty="0" smtClean="0">
              <a:solidFill>
                <a:schemeClr val="tx1"/>
              </a:solidFill>
            </a:endParaRPr>
          </a:p>
          <a:p>
            <a:pPr lvl="1">
              <a:buFont typeface="Courier New" pitchFamily="49" charset="0"/>
              <a:buChar char="o"/>
            </a:pPr>
            <a:r>
              <a:rPr lang="es-ES" dirty="0" smtClean="0">
                <a:solidFill>
                  <a:schemeClr val="tx1"/>
                </a:solidFill>
              </a:rPr>
              <a:t>Docker</a:t>
            </a:r>
          </a:p>
          <a:p>
            <a:pPr lvl="1">
              <a:buFont typeface="Courier New" pitchFamily="49" charset="0"/>
              <a:buChar char="o"/>
            </a:pPr>
            <a:r>
              <a:rPr lang="es-ES" dirty="0" smtClean="0">
                <a:solidFill>
                  <a:schemeClr val="tx1"/>
                </a:solidFill>
              </a:rPr>
              <a:t>IBM</a:t>
            </a:r>
          </a:p>
          <a:p>
            <a:pPr lvl="1">
              <a:buFont typeface="Courier New" pitchFamily="49" charset="0"/>
              <a:buChar char="o"/>
            </a:pPr>
            <a:r>
              <a:rPr lang="es-ES" dirty="0" smtClean="0">
                <a:solidFill>
                  <a:schemeClr val="tx1"/>
                </a:solidFill>
              </a:rPr>
              <a:t>Google</a:t>
            </a:r>
          </a:p>
          <a:p>
            <a:pPr>
              <a:buNone/>
            </a:pPr>
            <a:endParaRPr lang="es-ES" dirty="0" smtClean="0">
              <a:solidFill>
                <a:schemeClr val="tx1"/>
              </a:solidFill>
            </a:endParaRPr>
          </a:p>
          <a:p>
            <a:pPr>
              <a:buNone/>
            </a:pPr>
            <a:endParaRPr lang="es-E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47284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Resultado de imagen de DOCKER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395835" y="4649641"/>
            <a:ext cx="2160000" cy="1927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2592924" y="624112"/>
            <a:ext cx="8911687" cy="652598"/>
          </a:xfrm>
        </p:spPr>
        <p:txBody>
          <a:bodyPr>
            <a:normAutofit/>
          </a:bodyPr>
          <a:lstStyle/>
          <a:p>
            <a:r>
              <a:rPr lang="es-ES" sz="3200" dirty="0" smtClean="0"/>
              <a:t>DESCRIPCIÓN DE LAS TECNOLOGÍAS</a:t>
            </a:r>
            <a:endParaRPr lang="es-ES" sz="3200" dirty="0"/>
          </a:p>
        </p:txBody>
      </p:sp>
      <p:sp>
        <p:nvSpPr>
          <p:cNvPr id="4" name="Marcador de contenido 2"/>
          <p:cNvSpPr>
            <a:spLocks noGrp="1"/>
          </p:cNvSpPr>
          <p:nvPr>
            <p:ph sz="half" idx="2"/>
          </p:nvPr>
        </p:nvSpPr>
        <p:spPr>
          <a:xfrm>
            <a:off x="2575691" y="1852170"/>
            <a:ext cx="9371893" cy="4496872"/>
          </a:xfrm>
        </p:spPr>
        <p:txBody>
          <a:bodyPr>
            <a:normAutofit/>
          </a:bodyPr>
          <a:lstStyle/>
          <a:p>
            <a:r>
              <a:rPr lang="es-ES" dirty="0" smtClean="0"/>
              <a:t>Aporta grandes beneficios a desarrolladores y administradores de sistemas</a:t>
            </a:r>
          </a:p>
          <a:p>
            <a:endParaRPr lang="es-ES" dirty="0" smtClean="0"/>
          </a:p>
          <a:p>
            <a:r>
              <a:rPr lang="es-ES" dirty="0" smtClean="0"/>
              <a:t>Contenedores estandarizados</a:t>
            </a:r>
          </a:p>
          <a:p>
            <a:endParaRPr lang="es-ES" dirty="0" smtClean="0"/>
          </a:p>
          <a:p>
            <a:r>
              <a:rPr lang="es-ES" dirty="0" smtClean="0"/>
              <a:t>Arquitectura SOA</a:t>
            </a:r>
          </a:p>
          <a:p>
            <a:pPr>
              <a:buNone/>
            </a:pPr>
            <a:endParaRPr lang="es-ES" dirty="0" smtClean="0">
              <a:solidFill>
                <a:schemeClr val="tx1"/>
              </a:solidFill>
            </a:endParaRPr>
          </a:p>
          <a:p>
            <a:pPr>
              <a:buNone/>
            </a:pPr>
            <a:endParaRPr lang="es-E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47284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CONTENIDO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Planificación y entrega</a:t>
            </a:r>
          </a:p>
          <a:p>
            <a:r>
              <a:rPr lang="es-ES" dirty="0" smtClean="0"/>
              <a:t>Descripción de las tecnologías</a:t>
            </a:r>
            <a:endParaRPr lang="es-ES" dirty="0"/>
          </a:p>
          <a:p>
            <a:r>
              <a:rPr lang="es-ES" dirty="0" smtClean="0"/>
              <a:t>Criterios de comparación</a:t>
            </a:r>
            <a:endParaRPr lang="es-ES" dirty="0"/>
          </a:p>
          <a:p>
            <a:r>
              <a:rPr lang="es-ES" dirty="0" smtClean="0"/>
              <a:t>Evaluación de los criterios por tecnología</a:t>
            </a:r>
            <a:endParaRPr lang="es-ES" dirty="0"/>
          </a:p>
          <a:p>
            <a:r>
              <a:rPr lang="es-ES" dirty="0" smtClean="0"/>
              <a:t>Comparación de las tecnologías</a:t>
            </a:r>
            <a:endParaRPr lang="es-ES" dirty="0"/>
          </a:p>
          <a:p>
            <a:r>
              <a:rPr lang="es-ES" dirty="0" smtClean="0"/>
              <a:t>Recomendaciones</a:t>
            </a:r>
            <a:endParaRPr lang="es-ES" dirty="0"/>
          </a:p>
        </p:txBody>
      </p:sp>
    </p:spTree>
    <p:extLst>
      <p:ext uri="{BB962C8B-B14F-4D97-AF65-F5344CB8AC3E}">
        <p14:creationId xmlns="" xmlns:p14="http://schemas.microsoft.com/office/powerpoint/2010/main" val="1037722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PLANIFICACIÓN Y ENTREGA</a:t>
            </a:r>
          </a:p>
        </p:txBody>
      </p:sp>
    </p:spTree>
    <p:extLst>
      <p:ext uri="{BB962C8B-B14F-4D97-AF65-F5344CB8AC3E}">
        <p14:creationId xmlns="" xmlns:p14="http://schemas.microsoft.com/office/powerpoint/2010/main" val="3618270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200" dirty="0" smtClean="0"/>
              <a:t>PLANIFICACIÓN Y ENTREGA</a:t>
            </a:r>
            <a:endParaRPr lang="es-ES" sz="3200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idx="1"/>
          </p:nvPr>
        </p:nvSpPr>
        <p:spPr>
          <a:xfrm>
            <a:off x="2939373" y="1582541"/>
            <a:ext cx="3992732" cy="576262"/>
          </a:xfrm>
        </p:spPr>
        <p:txBody>
          <a:bodyPr/>
          <a:lstStyle/>
          <a:p>
            <a:r>
              <a:rPr lang="es-ES" b="1" u="sng" dirty="0" smtClean="0"/>
              <a:t>Planificación</a:t>
            </a:r>
            <a:endParaRPr lang="es-ES" b="1" u="sng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7278554" y="1616869"/>
            <a:ext cx="3999001" cy="576262"/>
          </a:xfrm>
        </p:spPr>
        <p:txBody>
          <a:bodyPr/>
          <a:lstStyle/>
          <a:p>
            <a:r>
              <a:rPr lang="es-ES" b="1" u="sng" dirty="0" smtClean="0"/>
              <a:t>Entrega</a:t>
            </a:r>
            <a:endParaRPr lang="es-ES" b="1" u="sng" dirty="0"/>
          </a:p>
        </p:txBody>
      </p:sp>
      <p:cxnSp>
        <p:nvCxnSpPr>
          <p:cNvPr id="9" name="Conector recto 8"/>
          <p:cNvCxnSpPr/>
          <p:nvPr/>
        </p:nvCxnSpPr>
        <p:spPr>
          <a:xfrm>
            <a:off x="6346449" y="1779639"/>
            <a:ext cx="0" cy="46309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6" name="AutoShape 2" descr="https://app.ganttpro.com/assets/imgs/gantt_logo.sv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028" name="AutoShape 4" descr="https://app.ganttpro.com/assets/imgs/gantt_logo.sv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14" name="13 Imagen">
            <a:hlinkClick r:id="rId2"/>
          </p:cNvPr>
          <p:cNvPicPr/>
          <p:nvPr/>
        </p:nvPicPr>
        <p:blipFill>
          <a:blip r:embed="rId3" cstate="print"/>
          <a:srcRect t="6129" r="89436" b="88423"/>
          <a:stretch>
            <a:fillRect/>
          </a:stretch>
        </p:blipFill>
        <p:spPr bwMode="auto">
          <a:xfrm>
            <a:off x="2933970" y="2722366"/>
            <a:ext cx="2034845" cy="6505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Picture 8" descr="Resultado de imagen de github logo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66927" y="2579586"/>
            <a:ext cx="2389217" cy="90096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105441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600" dirty="0" smtClean="0"/>
              <a:t>DESCRIPCIÓN DE LAS TECNOLOGÍAS</a:t>
            </a:r>
            <a:endParaRPr lang="es-ES" sz="3600" dirty="0"/>
          </a:p>
        </p:txBody>
      </p:sp>
    </p:spTree>
    <p:extLst>
      <p:ext uri="{BB962C8B-B14F-4D97-AF65-F5344CB8AC3E}">
        <p14:creationId xmlns="" xmlns:p14="http://schemas.microsoft.com/office/powerpoint/2010/main" val="2243875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92924" y="624112"/>
            <a:ext cx="8911687" cy="652598"/>
          </a:xfrm>
        </p:spPr>
        <p:txBody>
          <a:bodyPr>
            <a:normAutofit/>
          </a:bodyPr>
          <a:lstStyle/>
          <a:p>
            <a:r>
              <a:rPr lang="es-ES" sz="3200" dirty="0" smtClean="0"/>
              <a:t>DESCRIPCIÓN DE LAS TECNOLOGÍAS</a:t>
            </a:r>
            <a:endParaRPr lang="es-ES" sz="3200" dirty="0"/>
          </a:p>
        </p:txBody>
      </p:sp>
      <p:pic>
        <p:nvPicPr>
          <p:cNvPr id="5" name="Picture 2" descr="Resultado de imagen de open vz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481426" y="5488226"/>
            <a:ext cx="2880000" cy="7272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Marcador de contenido 2"/>
          <p:cNvSpPr>
            <a:spLocks noGrp="1"/>
          </p:cNvSpPr>
          <p:nvPr>
            <p:ph sz="half" idx="2"/>
          </p:nvPr>
        </p:nvSpPr>
        <p:spPr>
          <a:xfrm>
            <a:off x="2575691" y="1852171"/>
            <a:ext cx="8733539" cy="4445112"/>
          </a:xfrm>
        </p:spPr>
        <p:txBody>
          <a:bodyPr>
            <a:normAutofit/>
          </a:bodyPr>
          <a:lstStyle/>
          <a:p>
            <a:r>
              <a:rPr lang="es-ES" dirty="0" smtClean="0">
                <a:solidFill>
                  <a:schemeClr val="tx1"/>
                </a:solidFill>
              </a:rPr>
              <a:t>Tecnología de virtualización a nivel de S.O. para Linux</a:t>
            </a:r>
          </a:p>
          <a:p>
            <a:endParaRPr lang="es-ES" dirty="0" smtClean="0">
              <a:solidFill>
                <a:schemeClr val="tx1"/>
              </a:solidFill>
            </a:endParaRPr>
          </a:p>
          <a:p>
            <a:r>
              <a:rPr lang="es-ES" dirty="0" smtClean="0">
                <a:solidFill>
                  <a:schemeClr val="tx1"/>
                </a:solidFill>
              </a:rPr>
              <a:t>Producto de software libre y licencia GNU GPL v.2</a:t>
            </a:r>
          </a:p>
          <a:p>
            <a:endParaRPr lang="es-ES" dirty="0" smtClean="0">
              <a:solidFill>
                <a:schemeClr val="tx1"/>
              </a:solidFill>
            </a:endParaRPr>
          </a:p>
          <a:p>
            <a:r>
              <a:rPr lang="es-ES" dirty="0" smtClean="0">
                <a:solidFill>
                  <a:schemeClr val="tx1"/>
                </a:solidFill>
              </a:rPr>
              <a:t>Disponible desde 2005</a:t>
            </a:r>
            <a:endParaRPr lang="es-ES" dirty="0">
              <a:solidFill>
                <a:schemeClr val="tx1"/>
              </a:solidFill>
            </a:endParaRPr>
          </a:p>
          <a:p>
            <a:endParaRPr lang="es-ES" dirty="0">
              <a:solidFill>
                <a:schemeClr val="tx1"/>
              </a:solidFill>
            </a:endParaRPr>
          </a:p>
          <a:p>
            <a:r>
              <a:rPr lang="es-ES" dirty="0" smtClean="0">
                <a:solidFill>
                  <a:schemeClr val="tx1"/>
                </a:solidFill>
              </a:rPr>
              <a:t>Servidores Privados Virtuales (VPS), Entornos Virtuales (EV) o Contenedores</a:t>
            </a:r>
          </a:p>
          <a:p>
            <a:endParaRPr lang="es-ES" dirty="0" smtClean="0">
              <a:solidFill>
                <a:schemeClr val="tx1"/>
              </a:solidFill>
            </a:endParaRPr>
          </a:p>
          <a:p>
            <a:r>
              <a:rPr lang="es-ES" dirty="0" smtClean="0">
                <a:solidFill>
                  <a:schemeClr val="tx1"/>
                </a:solidFill>
              </a:rPr>
              <a:t>Diferentes distribuciones Linux en cada contenedor</a:t>
            </a:r>
          </a:p>
          <a:p>
            <a:endParaRPr lang="es-E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47284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92924" y="624112"/>
            <a:ext cx="8911687" cy="652598"/>
          </a:xfrm>
        </p:spPr>
        <p:txBody>
          <a:bodyPr>
            <a:normAutofit/>
          </a:bodyPr>
          <a:lstStyle/>
          <a:p>
            <a:r>
              <a:rPr lang="es-ES" sz="3200" dirty="0" smtClean="0"/>
              <a:t>DESCRIPCIÓN DE LAS TECNOLOGÍAS</a:t>
            </a:r>
            <a:endParaRPr lang="es-ES" sz="3200" dirty="0"/>
          </a:p>
        </p:txBody>
      </p:sp>
      <p:sp>
        <p:nvSpPr>
          <p:cNvPr id="8" name="Marcador de contenido 2"/>
          <p:cNvSpPr>
            <a:spLocks noGrp="1"/>
          </p:cNvSpPr>
          <p:nvPr>
            <p:ph sz="half" idx="2"/>
          </p:nvPr>
        </p:nvSpPr>
        <p:spPr>
          <a:xfrm>
            <a:off x="2575692" y="1852170"/>
            <a:ext cx="8716286" cy="4496872"/>
          </a:xfrm>
        </p:spPr>
        <p:txBody>
          <a:bodyPr>
            <a:normAutofit/>
          </a:bodyPr>
          <a:lstStyle/>
          <a:p>
            <a:r>
              <a:rPr lang="es-ES" dirty="0" smtClean="0">
                <a:solidFill>
                  <a:schemeClr val="tx1"/>
                </a:solidFill>
              </a:rPr>
              <a:t>OpenVZ consiste del </a:t>
            </a:r>
            <a:r>
              <a:rPr lang="es-ES" b="1" dirty="0" smtClean="0">
                <a:solidFill>
                  <a:schemeClr val="accent1"/>
                </a:solidFill>
              </a:rPr>
              <a:t>núcleo</a:t>
            </a:r>
            <a:r>
              <a:rPr lang="es-ES" b="1" dirty="0" smtClean="0">
                <a:solidFill>
                  <a:schemeClr val="tx1"/>
                </a:solidFill>
              </a:rPr>
              <a:t> </a:t>
            </a:r>
            <a:r>
              <a:rPr lang="es-ES" dirty="0" smtClean="0">
                <a:solidFill>
                  <a:schemeClr val="tx1"/>
                </a:solidFill>
              </a:rPr>
              <a:t>y </a:t>
            </a:r>
            <a:r>
              <a:rPr lang="es-ES" b="1" dirty="0" smtClean="0">
                <a:solidFill>
                  <a:schemeClr val="accent1"/>
                </a:solidFill>
              </a:rPr>
              <a:t>herramientas a nivel de usuario</a:t>
            </a:r>
          </a:p>
          <a:p>
            <a:r>
              <a:rPr lang="es-ES" dirty="0" smtClean="0">
                <a:solidFill>
                  <a:schemeClr val="tx1"/>
                </a:solidFill>
              </a:rPr>
              <a:t>El núcleo Linux modificado, que agrega soporte para contenedores, proporciona:</a:t>
            </a:r>
          </a:p>
          <a:p>
            <a:pPr lvl="1">
              <a:buFont typeface="Courier New" pitchFamily="49" charset="0"/>
              <a:buChar char="o"/>
            </a:pPr>
            <a:r>
              <a:rPr lang="es-ES" dirty="0" smtClean="0">
                <a:solidFill>
                  <a:schemeClr val="tx1"/>
                </a:solidFill>
              </a:rPr>
              <a:t>Virtualización</a:t>
            </a:r>
          </a:p>
          <a:p>
            <a:pPr lvl="1">
              <a:buFont typeface="Courier New" pitchFamily="49" charset="0"/>
              <a:buChar char="o"/>
            </a:pPr>
            <a:r>
              <a:rPr lang="es-ES" dirty="0" smtClean="0">
                <a:solidFill>
                  <a:schemeClr val="tx1"/>
                </a:solidFill>
              </a:rPr>
              <a:t>Aislamiento</a:t>
            </a:r>
          </a:p>
          <a:p>
            <a:pPr lvl="1">
              <a:buFont typeface="Courier New" pitchFamily="49" charset="0"/>
              <a:buChar char="o"/>
            </a:pPr>
            <a:r>
              <a:rPr lang="es-ES" dirty="0" smtClean="0">
                <a:solidFill>
                  <a:schemeClr val="tx1"/>
                </a:solidFill>
              </a:rPr>
              <a:t>Administración de recursos</a:t>
            </a:r>
          </a:p>
          <a:p>
            <a:pPr lvl="1">
              <a:buFont typeface="Courier New" pitchFamily="49" charset="0"/>
              <a:buChar char="o"/>
            </a:pPr>
            <a:r>
              <a:rPr lang="es-ES" dirty="0" smtClean="0">
                <a:solidFill>
                  <a:schemeClr val="tx1"/>
                </a:solidFill>
              </a:rPr>
              <a:t>Puntos de comprobación</a:t>
            </a:r>
            <a:endParaRPr lang="es-ES" b="1" dirty="0" smtClean="0">
              <a:solidFill>
                <a:schemeClr val="tx1"/>
              </a:solidFill>
            </a:endParaRPr>
          </a:p>
          <a:p>
            <a:r>
              <a:rPr lang="es-ES" dirty="0" smtClean="0">
                <a:solidFill>
                  <a:schemeClr val="tx1"/>
                </a:solidFill>
              </a:rPr>
              <a:t>Herramientas de línea de comandos:</a:t>
            </a:r>
          </a:p>
          <a:p>
            <a:pPr lvl="1">
              <a:buFont typeface="Courier New" pitchFamily="49" charset="0"/>
              <a:buChar char="o"/>
            </a:pPr>
            <a:r>
              <a:rPr lang="es-ES" b="1" dirty="0" err="1" smtClean="0">
                <a:solidFill>
                  <a:schemeClr val="accent1"/>
                </a:solidFill>
              </a:rPr>
              <a:t>vzctl</a:t>
            </a:r>
            <a:r>
              <a:rPr lang="es-ES" dirty="0" smtClean="0">
                <a:solidFill>
                  <a:schemeClr val="tx1"/>
                </a:solidFill>
              </a:rPr>
              <a:t>: Administrar contenedores </a:t>
            </a:r>
          </a:p>
          <a:p>
            <a:pPr lvl="1">
              <a:buFont typeface="Courier New" pitchFamily="49" charset="0"/>
              <a:buChar char="o"/>
            </a:pPr>
            <a:r>
              <a:rPr lang="es-ES" b="1" dirty="0" err="1" smtClean="0">
                <a:solidFill>
                  <a:schemeClr val="accent1"/>
                </a:solidFill>
              </a:rPr>
              <a:t>vzpkg</a:t>
            </a:r>
            <a:r>
              <a:rPr lang="es-ES" dirty="0" smtClean="0">
                <a:solidFill>
                  <a:schemeClr val="tx1"/>
                </a:solidFill>
              </a:rPr>
              <a:t>: Administrar software en contenedores </a:t>
            </a:r>
          </a:p>
          <a:p>
            <a:pPr>
              <a:buNone/>
            </a:pPr>
            <a:endParaRPr lang="es-ES" dirty="0" smtClean="0">
              <a:solidFill>
                <a:schemeClr val="tx1"/>
              </a:solidFill>
            </a:endParaRPr>
          </a:p>
          <a:p>
            <a:pPr>
              <a:buNone/>
            </a:pPr>
            <a:endParaRPr lang="es-ES" dirty="0" smtClean="0">
              <a:solidFill>
                <a:schemeClr val="tx1"/>
              </a:solidFill>
            </a:endParaRPr>
          </a:p>
        </p:txBody>
      </p:sp>
      <p:pic>
        <p:nvPicPr>
          <p:cNvPr id="6" name="Picture 2" descr="Resultado de imagen de open vz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481426" y="5488226"/>
            <a:ext cx="2880000" cy="7272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847284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92924" y="624112"/>
            <a:ext cx="8911687" cy="652598"/>
          </a:xfrm>
        </p:spPr>
        <p:txBody>
          <a:bodyPr>
            <a:normAutofit/>
          </a:bodyPr>
          <a:lstStyle/>
          <a:p>
            <a:r>
              <a:rPr lang="es-ES" sz="3200" dirty="0" smtClean="0"/>
              <a:t>DESCRIPCIÓN DE LAS TECNOLOGÍAS</a:t>
            </a:r>
            <a:endParaRPr lang="es-ES" sz="3200" dirty="0"/>
          </a:p>
        </p:txBody>
      </p:sp>
      <p:sp>
        <p:nvSpPr>
          <p:cNvPr id="8" name="Marcador de contenido 2"/>
          <p:cNvSpPr>
            <a:spLocks noGrp="1"/>
          </p:cNvSpPr>
          <p:nvPr>
            <p:ph sz="half" idx="2"/>
          </p:nvPr>
        </p:nvSpPr>
        <p:spPr>
          <a:xfrm>
            <a:off x="2575692" y="1852170"/>
            <a:ext cx="8716286" cy="4496872"/>
          </a:xfrm>
        </p:spPr>
        <p:txBody>
          <a:bodyPr>
            <a:normAutofit/>
          </a:bodyPr>
          <a:lstStyle/>
          <a:p>
            <a:r>
              <a:rPr lang="es-ES" dirty="0" smtClean="0">
                <a:solidFill>
                  <a:schemeClr val="tx1"/>
                </a:solidFill>
              </a:rPr>
              <a:t>Características distintivas:</a:t>
            </a:r>
          </a:p>
          <a:p>
            <a:pPr lvl="1">
              <a:buFont typeface="Courier New" pitchFamily="49" charset="0"/>
              <a:buChar char="o"/>
            </a:pPr>
            <a:r>
              <a:rPr lang="es-ES" dirty="0" smtClean="0">
                <a:solidFill>
                  <a:schemeClr val="tx1"/>
                </a:solidFill>
              </a:rPr>
              <a:t>Escalabilidad</a:t>
            </a:r>
          </a:p>
          <a:p>
            <a:pPr lvl="1">
              <a:buFont typeface="Courier New" pitchFamily="49" charset="0"/>
              <a:buChar char="o"/>
            </a:pPr>
            <a:r>
              <a:rPr lang="es-ES" dirty="0" smtClean="0">
                <a:solidFill>
                  <a:schemeClr val="tx1"/>
                </a:solidFill>
              </a:rPr>
              <a:t>Densidad</a:t>
            </a:r>
          </a:p>
          <a:p>
            <a:pPr lvl="1">
              <a:buFont typeface="Courier New" pitchFamily="49" charset="0"/>
              <a:buChar char="o"/>
            </a:pPr>
            <a:r>
              <a:rPr lang="es-ES" dirty="0" smtClean="0">
                <a:solidFill>
                  <a:schemeClr val="tx1"/>
                </a:solidFill>
              </a:rPr>
              <a:t>Administración masiva</a:t>
            </a:r>
          </a:p>
          <a:p>
            <a:pPr lvl="1">
              <a:buNone/>
            </a:pPr>
            <a:endParaRPr lang="es-ES" dirty="0" smtClean="0">
              <a:solidFill>
                <a:schemeClr val="tx1"/>
              </a:solidFill>
            </a:endParaRPr>
          </a:p>
          <a:p>
            <a:r>
              <a:rPr lang="es-ES" dirty="0" smtClean="0">
                <a:solidFill>
                  <a:schemeClr val="tx1"/>
                </a:solidFill>
              </a:rPr>
              <a:t>Escenarios de uso:</a:t>
            </a:r>
          </a:p>
          <a:p>
            <a:pPr lvl="1">
              <a:buFont typeface="Courier New" pitchFamily="49" charset="0"/>
              <a:buChar char="o"/>
            </a:pPr>
            <a:r>
              <a:rPr lang="es-ES" dirty="0" smtClean="0">
                <a:solidFill>
                  <a:schemeClr val="tx1"/>
                </a:solidFill>
              </a:rPr>
              <a:t>Seguridad</a:t>
            </a:r>
          </a:p>
          <a:p>
            <a:pPr lvl="1">
              <a:buFont typeface="Courier New" pitchFamily="49" charset="0"/>
              <a:buChar char="o"/>
            </a:pPr>
            <a:r>
              <a:rPr lang="es-ES" dirty="0" smtClean="0">
                <a:solidFill>
                  <a:schemeClr val="tx1"/>
                </a:solidFill>
              </a:rPr>
              <a:t>Consolidación de servidores</a:t>
            </a:r>
          </a:p>
          <a:p>
            <a:pPr lvl="1">
              <a:buFont typeface="Courier New" pitchFamily="49" charset="0"/>
              <a:buChar char="o"/>
            </a:pPr>
            <a:r>
              <a:rPr lang="es-ES" dirty="0" err="1" smtClean="0">
                <a:solidFill>
                  <a:schemeClr val="tx1"/>
                </a:solidFill>
              </a:rPr>
              <a:t>Hosting</a:t>
            </a:r>
            <a:endParaRPr lang="es-ES" dirty="0" smtClean="0">
              <a:solidFill>
                <a:schemeClr val="tx1"/>
              </a:solidFill>
            </a:endParaRPr>
          </a:p>
          <a:p>
            <a:pPr lvl="1">
              <a:buFont typeface="Courier New" pitchFamily="49" charset="0"/>
              <a:buChar char="o"/>
            </a:pPr>
            <a:r>
              <a:rPr lang="es-ES" dirty="0" smtClean="0">
                <a:solidFill>
                  <a:schemeClr val="tx1"/>
                </a:solidFill>
              </a:rPr>
              <a:t>Desarrollo y pruebas</a:t>
            </a:r>
          </a:p>
          <a:p>
            <a:pPr>
              <a:buNone/>
            </a:pPr>
            <a:endParaRPr lang="es-ES" dirty="0" smtClean="0">
              <a:solidFill>
                <a:schemeClr val="tx1"/>
              </a:solidFill>
            </a:endParaRPr>
          </a:p>
          <a:p>
            <a:pPr>
              <a:buNone/>
            </a:pPr>
            <a:endParaRPr lang="es-ES" dirty="0" smtClean="0">
              <a:solidFill>
                <a:schemeClr val="tx1"/>
              </a:solidFill>
            </a:endParaRPr>
          </a:p>
        </p:txBody>
      </p:sp>
      <p:pic>
        <p:nvPicPr>
          <p:cNvPr id="6" name="Picture 2" descr="Resultado de imagen de open vz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481426" y="5488226"/>
            <a:ext cx="2880000" cy="7272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847284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Resultado de imagen de DOCKER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395835" y="4649641"/>
            <a:ext cx="2160000" cy="1927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2592924" y="624112"/>
            <a:ext cx="8911687" cy="652598"/>
          </a:xfrm>
        </p:spPr>
        <p:txBody>
          <a:bodyPr>
            <a:normAutofit/>
          </a:bodyPr>
          <a:lstStyle/>
          <a:p>
            <a:r>
              <a:rPr lang="es-ES" sz="3200" dirty="0" smtClean="0"/>
              <a:t>DESCRIPCIÓN DE LAS TECNOLOGÍAS</a:t>
            </a:r>
            <a:endParaRPr lang="es-ES" sz="3200" dirty="0"/>
          </a:p>
        </p:txBody>
      </p:sp>
      <p:sp>
        <p:nvSpPr>
          <p:cNvPr id="9" name="Marcador de contenido 2"/>
          <p:cNvSpPr>
            <a:spLocks noGrp="1"/>
          </p:cNvSpPr>
          <p:nvPr>
            <p:ph sz="half" idx="2"/>
          </p:nvPr>
        </p:nvSpPr>
        <p:spPr>
          <a:xfrm>
            <a:off x="2575691" y="1852171"/>
            <a:ext cx="9216618" cy="4445112"/>
          </a:xfrm>
        </p:spPr>
        <p:txBody>
          <a:bodyPr>
            <a:normAutofit/>
          </a:bodyPr>
          <a:lstStyle/>
          <a:p>
            <a:r>
              <a:rPr lang="es-ES" dirty="0" smtClean="0">
                <a:solidFill>
                  <a:schemeClr val="tx1"/>
                </a:solidFill>
              </a:rPr>
              <a:t>Tecnología de virtualización a nivel de S.O. para Linux</a:t>
            </a:r>
          </a:p>
          <a:p>
            <a:endParaRPr lang="es-ES" dirty="0" smtClean="0">
              <a:solidFill>
                <a:schemeClr val="tx1"/>
              </a:solidFill>
            </a:endParaRPr>
          </a:p>
          <a:p>
            <a:r>
              <a:rPr lang="es-ES" dirty="0" smtClean="0"/>
              <a:t>Se puede virtualizar gracias a boot2docker tanto en OSX como en Windows</a:t>
            </a:r>
            <a:endParaRPr lang="es-ES" dirty="0" smtClean="0">
              <a:solidFill>
                <a:schemeClr val="tx1"/>
              </a:solidFill>
            </a:endParaRPr>
          </a:p>
          <a:p>
            <a:endParaRPr lang="es-ES" dirty="0" smtClean="0">
              <a:solidFill>
                <a:schemeClr val="tx1"/>
              </a:solidFill>
            </a:endParaRPr>
          </a:p>
          <a:p>
            <a:r>
              <a:rPr lang="es-ES" dirty="0" smtClean="0">
                <a:solidFill>
                  <a:schemeClr val="tx1"/>
                </a:solidFill>
              </a:rPr>
              <a:t>Automatiza el despliegue de aplicaciones dentro de contenedores software</a:t>
            </a:r>
          </a:p>
          <a:p>
            <a:endParaRPr lang="es-ES" dirty="0" smtClean="0">
              <a:solidFill>
                <a:schemeClr val="tx1"/>
              </a:solidFill>
            </a:endParaRPr>
          </a:p>
          <a:p>
            <a:r>
              <a:rPr lang="es-ES" dirty="0" smtClean="0">
                <a:solidFill>
                  <a:schemeClr val="tx1"/>
                </a:solidFill>
              </a:rPr>
              <a:t>Proyecto de código abierto y licencia Apache 2.0</a:t>
            </a:r>
          </a:p>
          <a:p>
            <a:endParaRPr lang="es-ES" dirty="0" smtClean="0">
              <a:solidFill>
                <a:schemeClr val="tx1"/>
              </a:solidFill>
            </a:endParaRPr>
          </a:p>
          <a:p>
            <a:r>
              <a:rPr lang="es-ES" dirty="0" smtClean="0">
                <a:solidFill>
                  <a:schemeClr val="tx1"/>
                </a:solidFill>
              </a:rPr>
              <a:t>Disponible desde 2013</a:t>
            </a:r>
            <a:endParaRPr lang="es-E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47284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spiral">
  <a:themeElements>
    <a:clrScheme name="Espiral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Espiral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216</TotalTime>
  <Words>293</Words>
  <Application>Microsoft Office PowerPoint</Application>
  <PresentationFormat>Personalizado</PresentationFormat>
  <Paragraphs>72</Paragraphs>
  <Slides>11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2" baseType="lpstr">
      <vt:lpstr>Espiral</vt:lpstr>
      <vt:lpstr>Adrián Blanco Domínguez Alejandro Martínez Pantín Diego Cárdenas Cuadrado Marcos Rodríguez Castillo Roberto Sánchez Leal</vt:lpstr>
      <vt:lpstr>CONTENIDO</vt:lpstr>
      <vt:lpstr>PLANIFICACIÓN Y ENTREGA</vt:lpstr>
      <vt:lpstr>PLANIFICACIÓN Y ENTREGA</vt:lpstr>
      <vt:lpstr>DESCRIPCIÓN DE LAS TECNOLOGÍAS</vt:lpstr>
      <vt:lpstr>DESCRIPCIÓN DE LAS TECNOLOGÍAS</vt:lpstr>
      <vt:lpstr>DESCRIPCIÓN DE LAS TECNOLOGÍAS</vt:lpstr>
      <vt:lpstr>DESCRIPCIÓN DE LAS TECNOLOGÍAS</vt:lpstr>
      <vt:lpstr>DESCRIPCIÓN DE LAS TECNOLOGÍAS</vt:lpstr>
      <vt:lpstr>DESCRIPCIÓN DE LAS TECNOLOGÍAS</vt:lpstr>
      <vt:lpstr>DESCRIPCIÓN DE LAS TECNOLOGÍAS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Adrián Blanco Domínguez Alejandro Martínez Pantín Marcos Rodríguez Castillo Roberto Sánchez Leal</dc:title>
  <dc:creator>Adrián Blanco Domínguez</dc:creator>
  <cp:lastModifiedBy>Diego</cp:lastModifiedBy>
  <cp:revision>58</cp:revision>
  <dcterms:created xsi:type="dcterms:W3CDTF">2017-03-19T08:55:25Z</dcterms:created>
  <dcterms:modified xsi:type="dcterms:W3CDTF">2017-04-03T20:53:14Z</dcterms:modified>
</cp:coreProperties>
</file>