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6"/>
  </p:notesMasterIdLst>
  <p:sldIdLst>
    <p:sldId id="256" r:id="rId2"/>
    <p:sldId id="257" r:id="rId3"/>
    <p:sldId id="268" r:id="rId4"/>
    <p:sldId id="281" r:id="rId5"/>
    <p:sldId id="270" r:id="rId6"/>
    <p:sldId id="317" r:id="rId7"/>
    <p:sldId id="318" r:id="rId8"/>
    <p:sldId id="319" r:id="rId9"/>
    <p:sldId id="321" r:id="rId10"/>
    <p:sldId id="320" r:id="rId11"/>
    <p:sldId id="322" r:id="rId12"/>
    <p:sldId id="323" r:id="rId13"/>
    <p:sldId id="324" r:id="rId14"/>
    <p:sldId id="325" r:id="rId15"/>
    <p:sldId id="326" r:id="rId16"/>
    <p:sldId id="330" r:id="rId17"/>
    <p:sldId id="331" r:id="rId18"/>
    <p:sldId id="332" r:id="rId19"/>
    <p:sldId id="333" r:id="rId20"/>
    <p:sldId id="334" r:id="rId21"/>
    <p:sldId id="335" r:id="rId22"/>
    <p:sldId id="327" r:id="rId23"/>
    <p:sldId id="328" r:id="rId24"/>
    <p:sldId id="32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shared/token/15957a85a42133e47210c13c34c9917d2e19765437b506b44fd1cbedd3b3b25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</a:t>
            </a:r>
            <a:r>
              <a:rPr lang="es-ES" sz="2800" dirty="0" err="1"/>
              <a:t>Pantín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Diego Cárdenas Cuadrado</a:t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14927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</a:t>
            </a:r>
            <a:r>
              <a:rPr lang="es-E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Applications</a:t>
            </a:r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E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Containers</a:t>
            </a:r>
            <a:endParaRPr lang="es-E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r"/>
            <a:endParaRPr lang="es-ES" sz="11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s-ES" sz="3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TG3</a:t>
            </a:r>
            <a:endParaRPr lang="es-E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6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6"/>
            <a:ext cx="9371893" cy="4890472"/>
          </a:xfrm>
        </p:spPr>
        <p:txBody>
          <a:bodyPr>
            <a:normAutofit/>
          </a:bodyPr>
          <a:lstStyle/>
          <a:p>
            <a:r>
              <a:rPr lang="es-ES" dirty="0" smtClean="0"/>
              <a:t>Instalación: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apt-get install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-engine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hello-world</a:t>
            </a:r>
            <a:endParaRPr lang="es-E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pic>
        <p:nvPicPr>
          <p:cNvPr id="9" name="8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7968" y="2141617"/>
            <a:ext cx="5400040" cy="17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4" cstate="print"/>
          <a:srcRect b="42012"/>
          <a:stretch>
            <a:fillRect/>
          </a:stretch>
        </p:blipFill>
        <p:spPr bwMode="auto">
          <a:xfrm>
            <a:off x="3207651" y="4307268"/>
            <a:ext cx="54006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6"/>
            <a:ext cx="9371893" cy="2583107"/>
          </a:xfrm>
        </p:spPr>
        <p:txBody>
          <a:bodyPr>
            <a:normAutofit/>
          </a:bodyPr>
          <a:lstStyle/>
          <a:p>
            <a:r>
              <a:rPr lang="es-ES" dirty="0" smtClean="0"/>
              <a:t>Búsqueda de imágenes en un repositorio público (Docker Hub):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search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“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nombre_imagen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”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pic>
        <p:nvPicPr>
          <p:cNvPr id="8" name="7 Imagen"/>
          <p:cNvPicPr/>
          <p:nvPr/>
        </p:nvPicPr>
        <p:blipFill>
          <a:blip r:embed="rId3" cstate="print"/>
          <a:srcRect b="18802"/>
          <a:stretch>
            <a:fillRect/>
          </a:stretch>
        </p:blipFill>
        <p:spPr bwMode="auto">
          <a:xfrm>
            <a:off x="3207968" y="2136668"/>
            <a:ext cx="5400040" cy="186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326438" y="4012822"/>
            <a:ext cx="9371893" cy="2583107"/>
          </a:xfrm>
        </p:spPr>
        <p:txBody>
          <a:bodyPr>
            <a:normAutofit/>
          </a:bodyPr>
          <a:lstStyle/>
          <a:p>
            <a:r>
              <a:rPr lang="es-ES" dirty="0" smtClean="0"/>
              <a:t>Descarga de una imagen del repositorio (Docker Hub):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pull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“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nombre_imagen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”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7651" y="4708118"/>
            <a:ext cx="5400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6"/>
            <a:ext cx="9371893" cy="2583107"/>
          </a:xfrm>
        </p:spPr>
        <p:txBody>
          <a:bodyPr>
            <a:normAutofit/>
          </a:bodyPr>
          <a:lstStyle/>
          <a:p>
            <a:r>
              <a:rPr lang="es-ES" dirty="0" smtClean="0"/>
              <a:t>Ejecución de un contenedor: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start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–i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nombre_contenedor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326438" y="2662554"/>
            <a:ext cx="9371893" cy="2583107"/>
          </a:xfrm>
        </p:spPr>
        <p:txBody>
          <a:bodyPr>
            <a:normAutofit/>
          </a:bodyPr>
          <a:lstStyle/>
          <a:p>
            <a:r>
              <a:rPr lang="es-ES" dirty="0" smtClean="0"/>
              <a:t>Crear un contenedor: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it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nombre_imagen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8 Image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3211754" y="2152164"/>
            <a:ext cx="4401164" cy="400106"/>
          </a:xfrm>
          <a:prstGeom prst="rect">
            <a:avLst/>
          </a:prstGeom>
        </p:spPr>
      </p:pic>
      <p:pic>
        <p:nvPicPr>
          <p:cNvPr id="11" name="10 Imagen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b="16519"/>
          <a:stretch>
            <a:fillRect/>
          </a:stretch>
        </p:blipFill>
        <p:spPr>
          <a:xfrm>
            <a:off x="3207978" y="3389655"/>
            <a:ext cx="5400040" cy="32760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7"/>
            <a:ext cx="9371893" cy="711578"/>
          </a:xfrm>
        </p:spPr>
        <p:txBody>
          <a:bodyPr>
            <a:normAutofit/>
          </a:bodyPr>
          <a:lstStyle/>
          <a:p>
            <a:r>
              <a:rPr lang="es-ES" dirty="0" smtClean="0"/>
              <a:t>Instalar una aplicación dentro de un contenedor: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Igual que en cualquier sistema Linux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326438" y="2226708"/>
            <a:ext cx="9371893" cy="713045"/>
          </a:xfrm>
        </p:spPr>
        <p:txBody>
          <a:bodyPr>
            <a:normAutofit/>
          </a:bodyPr>
          <a:lstStyle/>
          <a:p>
            <a:r>
              <a:rPr lang="es-ES" dirty="0" smtClean="0"/>
              <a:t>Listar imágenes almacenadas en el repositorio local: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images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8 Imagen"/>
          <p:cNvPicPr/>
          <p:nvPr/>
        </p:nvPicPr>
        <p:blipFill>
          <a:blip r:embed="rId3" cstate="print"/>
          <a:srcRect b="61090"/>
          <a:stretch>
            <a:fillRect/>
          </a:stretch>
        </p:blipFill>
        <p:spPr bwMode="auto">
          <a:xfrm>
            <a:off x="3207968" y="2927819"/>
            <a:ext cx="5400040" cy="115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Marcador de contenido 2"/>
          <p:cNvSpPr>
            <a:spLocks noGrp="1"/>
          </p:cNvSpPr>
          <p:nvPr>
            <p:ph sz="half" idx="2"/>
          </p:nvPr>
        </p:nvSpPr>
        <p:spPr>
          <a:xfrm>
            <a:off x="2325010" y="4139584"/>
            <a:ext cx="9371893" cy="713045"/>
          </a:xfrm>
        </p:spPr>
        <p:txBody>
          <a:bodyPr>
            <a:normAutofit/>
          </a:bodyPr>
          <a:lstStyle/>
          <a:p>
            <a:r>
              <a:rPr lang="es-ES" dirty="0" smtClean="0"/>
              <a:t>Listar los contenedores generados: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ps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-a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11 Imagen"/>
          <p:cNvPicPr/>
          <p:nvPr/>
        </p:nvPicPr>
        <p:blipFill>
          <a:blip r:embed="rId4" cstate="print"/>
          <a:srcRect r="15344" b="45673"/>
          <a:stretch>
            <a:fillRect/>
          </a:stretch>
        </p:blipFill>
        <p:spPr bwMode="auto">
          <a:xfrm>
            <a:off x="3207992" y="4835820"/>
            <a:ext cx="5400000" cy="127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6"/>
            <a:ext cx="9371893" cy="779945"/>
          </a:xfrm>
        </p:spPr>
        <p:txBody>
          <a:bodyPr>
            <a:normAutofit/>
          </a:bodyPr>
          <a:lstStyle/>
          <a:p>
            <a:r>
              <a:rPr lang="es-ES" dirty="0" smtClean="0"/>
              <a:t>Borrar un contenedor: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nombre_contenedor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(o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id_contenedor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326438" y="2893296"/>
            <a:ext cx="9371893" cy="772855"/>
          </a:xfrm>
        </p:spPr>
        <p:txBody>
          <a:bodyPr>
            <a:normAutofit/>
          </a:bodyPr>
          <a:lstStyle/>
          <a:p>
            <a:r>
              <a:rPr lang="es-ES" dirty="0" smtClean="0"/>
              <a:t>Borrar una imagen: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sudo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docker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rmi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nombre_imagen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(o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id_imagen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7 Imagen"/>
          <p:cNvPicPr/>
          <p:nvPr/>
        </p:nvPicPr>
        <p:blipFill>
          <a:blip r:embed="rId3" cstate="print"/>
          <a:srcRect b="81330"/>
          <a:stretch>
            <a:fillRect/>
          </a:stretch>
        </p:blipFill>
        <p:spPr bwMode="auto">
          <a:xfrm>
            <a:off x="3207968" y="2149864"/>
            <a:ext cx="5400040" cy="69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4" cstate="print"/>
          <a:srcRect b="27366"/>
          <a:stretch>
            <a:fillRect/>
          </a:stretch>
        </p:blipFill>
        <p:spPr bwMode="auto">
          <a:xfrm>
            <a:off x="3207973" y="3614858"/>
            <a:ext cx="5400040" cy="27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772762" y="2922813"/>
            <a:ext cx="10251171" cy="784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PROYECTO DE IMPLEMENTACIÓN DE OpenVZ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6"/>
            <a:ext cx="9371893" cy="593792"/>
          </a:xfrm>
        </p:spPr>
        <p:txBody>
          <a:bodyPr>
            <a:normAutofit/>
          </a:bodyPr>
          <a:lstStyle/>
          <a:p>
            <a:r>
              <a:rPr lang="es-ES" dirty="0" smtClean="0"/>
              <a:t>Instalación y configuración: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</a:t>
            </a:r>
            <a:r>
              <a:rPr lang="es-ES" sz="3200" dirty="0" smtClean="0"/>
              <a:t>OpenVZ</a:t>
            </a:r>
            <a:endParaRPr lang="es-ES" sz="2800" dirty="0"/>
          </a:p>
        </p:txBody>
      </p:sp>
      <p:pic>
        <p:nvPicPr>
          <p:cNvPr id="18" name="Picture 2" descr="Resultado de imagen de VIRTUALBOX logo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297398" y="2091645"/>
            <a:ext cx="200596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n de proxmox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995485" y="2776348"/>
            <a:ext cx="2414016" cy="6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136503" y="4482497"/>
            <a:ext cx="5316128" cy="13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6"/>
            <a:ext cx="9371893" cy="593792"/>
          </a:xfrm>
        </p:spPr>
        <p:txBody>
          <a:bodyPr>
            <a:normAutofit/>
          </a:bodyPr>
          <a:lstStyle/>
          <a:p>
            <a:r>
              <a:rPr lang="es-ES" dirty="0" smtClean="0"/>
              <a:t>Arquitectura: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</a:t>
            </a:r>
            <a:r>
              <a:rPr lang="es-ES" sz="3200" dirty="0" smtClean="0"/>
              <a:t>OpenVZ</a:t>
            </a:r>
            <a:endParaRPr lang="es-ES" sz="2800" dirty="0"/>
          </a:p>
        </p:txBody>
      </p:sp>
      <p:pic>
        <p:nvPicPr>
          <p:cNvPr id="8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6" descr="C:\Users\Adrián\AppData\Local\Microsoft\Windows\INetCache\Content.Word\untitled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595292" y="1871932"/>
            <a:ext cx="4772330" cy="3791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6"/>
            <a:ext cx="9371893" cy="2583107"/>
          </a:xfrm>
        </p:spPr>
        <p:txBody>
          <a:bodyPr>
            <a:normAutofit/>
          </a:bodyPr>
          <a:lstStyle/>
          <a:p>
            <a:r>
              <a:rPr lang="es-ES" dirty="0" smtClean="0"/>
              <a:t>Búsqueda de imágenes en un repositorio </a:t>
            </a:r>
            <a:r>
              <a:rPr lang="es-ES" dirty="0" smtClean="0"/>
              <a:t>público: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326438" y="4012822"/>
            <a:ext cx="9371893" cy="2583107"/>
          </a:xfrm>
        </p:spPr>
        <p:txBody>
          <a:bodyPr>
            <a:normAutofit/>
          </a:bodyPr>
          <a:lstStyle/>
          <a:p>
            <a:r>
              <a:rPr lang="es-ES" dirty="0" smtClean="0"/>
              <a:t>Descarga de una imagen del </a:t>
            </a:r>
            <a:r>
              <a:rPr lang="es-ES" dirty="0" smtClean="0"/>
              <a:t>repositorio: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9425" y="1785672"/>
            <a:ext cx="4098908" cy="22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6303" y="4433977"/>
            <a:ext cx="4946474" cy="211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7"/>
            <a:ext cx="9371893" cy="1223520"/>
          </a:xfrm>
        </p:spPr>
        <p:txBody>
          <a:bodyPr>
            <a:normAutofit/>
          </a:bodyPr>
          <a:lstStyle/>
          <a:p>
            <a:r>
              <a:rPr lang="es-ES" dirty="0" smtClean="0"/>
              <a:t>Ejecución de un contenedor</a:t>
            </a:r>
            <a:r>
              <a:rPr lang="es-ES" dirty="0" smtClean="0"/>
              <a:t>: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326438" y="2067361"/>
            <a:ext cx="9371893" cy="882874"/>
          </a:xfrm>
        </p:spPr>
        <p:txBody>
          <a:bodyPr>
            <a:normAutofit/>
          </a:bodyPr>
          <a:lstStyle/>
          <a:p>
            <a:r>
              <a:rPr lang="es-ES" dirty="0" smtClean="0"/>
              <a:t>Crear un contenedor: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6207" y="2540219"/>
            <a:ext cx="4938337" cy="35944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 smtClean="0"/>
              <a:t>Requisitos del prototipo a implementar</a:t>
            </a:r>
            <a:endParaRPr lang="es-ES" dirty="0"/>
          </a:p>
          <a:p>
            <a:r>
              <a:rPr lang="es-ES" dirty="0"/>
              <a:t>Criterios de comparación</a:t>
            </a:r>
          </a:p>
          <a:p>
            <a:r>
              <a:rPr lang="es-ES" dirty="0" smtClean="0"/>
              <a:t>Proyecto de implementación de Docker</a:t>
            </a:r>
            <a:endParaRPr lang="es-ES" dirty="0"/>
          </a:p>
          <a:p>
            <a:r>
              <a:rPr lang="es-ES" dirty="0" smtClean="0"/>
              <a:t>Proyecto de implementación de OpenVZ</a:t>
            </a:r>
          </a:p>
          <a:p>
            <a:r>
              <a:rPr lang="es-ES" dirty="0" smtClean="0"/>
              <a:t>Comparación de las implementaciones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0377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7"/>
            <a:ext cx="9371893" cy="711578"/>
          </a:xfrm>
        </p:spPr>
        <p:txBody>
          <a:bodyPr>
            <a:normAutofit/>
          </a:bodyPr>
          <a:lstStyle/>
          <a:p>
            <a:r>
              <a:rPr lang="es-ES" dirty="0" smtClean="0"/>
              <a:t>Instalar una aplicación dentro de un contenedor: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cs typeface="Consolas" pitchFamily="49" charset="0"/>
              </a:rPr>
              <a:t>Igual que en cualquier sistema Linux</a:t>
            </a:r>
            <a:endParaRPr lang="en-US" sz="1400" dirty="0" smtClean="0"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326438" y="2226708"/>
            <a:ext cx="9371893" cy="713045"/>
          </a:xfrm>
        </p:spPr>
        <p:txBody>
          <a:bodyPr>
            <a:normAutofit/>
          </a:bodyPr>
          <a:lstStyle/>
          <a:p>
            <a:r>
              <a:rPr lang="es-ES" dirty="0" smtClean="0"/>
              <a:t>Listar imágenes almacenadas en el repositorio local: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contenido 2"/>
          <p:cNvSpPr>
            <a:spLocks noGrp="1"/>
          </p:cNvSpPr>
          <p:nvPr>
            <p:ph sz="half" idx="2"/>
          </p:nvPr>
        </p:nvSpPr>
        <p:spPr>
          <a:xfrm>
            <a:off x="2325010" y="4139584"/>
            <a:ext cx="9371893" cy="713045"/>
          </a:xfrm>
        </p:spPr>
        <p:txBody>
          <a:bodyPr>
            <a:normAutofit/>
          </a:bodyPr>
          <a:lstStyle/>
          <a:p>
            <a:r>
              <a:rPr lang="es-ES" dirty="0" smtClean="0"/>
              <a:t>Listar los contenedores generados: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3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795"/>
          <a:stretch>
            <a:fillRect/>
          </a:stretch>
        </p:blipFill>
        <p:spPr bwMode="auto">
          <a:xfrm>
            <a:off x="3138250" y="2614014"/>
            <a:ext cx="5953991" cy="150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5538" y="4538152"/>
            <a:ext cx="2028944" cy="1682538"/>
          </a:xfrm>
          <a:prstGeom prst="rect">
            <a:avLst/>
          </a:prstGeom>
        </p:spPr>
      </p:pic>
      <p:pic>
        <p:nvPicPr>
          <p:cNvPr id="15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327857" y="1433416"/>
            <a:ext cx="9371893" cy="779945"/>
          </a:xfrm>
        </p:spPr>
        <p:txBody>
          <a:bodyPr>
            <a:normAutofit/>
          </a:bodyPr>
          <a:lstStyle/>
          <a:p>
            <a:r>
              <a:rPr lang="es-ES" dirty="0" smtClean="0"/>
              <a:t>Borrar un contenedor: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4563" y="624111"/>
            <a:ext cx="9469171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DE IMPLEMENTACIÓN DE DOCKER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326438" y="2332606"/>
            <a:ext cx="9371893" cy="772855"/>
          </a:xfrm>
        </p:spPr>
        <p:txBody>
          <a:bodyPr>
            <a:normAutofit/>
          </a:bodyPr>
          <a:lstStyle/>
          <a:p>
            <a:r>
              <a:rPr lang="es-ES" dirty="0" smtClean="0"/>
              <a:t>Borrar una imagen: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7607" y="1818331"/>
            <a:ext cx="5949063" cy="303773"/>
          </a:xfrm>
          <a:prstGeom prst="rect">
            <a:avLst/>
          </a:prstGeom>
        </p:spPr>
      </p:pic>
      <p:pic>
        <p:nvPicPr>
          <p:cNvPr id="11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211" y="2727166"/>
            <a:ext cx="6530197" cy="235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7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772762" y="2922813"/>
            <a:ext cx="10251171" cy="784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COMPARACIÓN DE LAS IMPLEMENTACIONES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36018" y="624111"/>
            <a:ext cx="9187160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COMPARACIÓN DE LAS IMPLEMENTACIONES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sp>
        <p:nvSpPr>
          <p:cNvPr id="13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797887" y="1467601"/>
            <a:ext cx="9046584" cy="3526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Evaluación de los criterios en la implementación de Docker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796462" y="4029913"/>
            <a:ext cx="8757452" cy="3526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Evaluación de los criterios en la implementación de OpenVZ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430059" y="1848468"/>
          <a:ext cx="6260875" cy="19732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30551"/>
                <a:gridCol w="9303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</a:rPr>
                        <a:t>Criterio</a:t>
                      </a:r>
                      <a:endParaRPr lang="es-ES" sz="11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</a:rPr>
                        <a:t>Evaluación</a:t>
                      </a:r>
                      <a:endParaRPr lang="es-ES" sz="11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1. Facilidad de instalación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2. Búsqueda de imágenes en un repositorio público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3. Tiempo de descarga de una imagen desde un repositorio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3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4. Velocidad de ejecución de un contenedor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&lt;3 seg.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5. Facilidad para la creación de contenedores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4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/>
                        <a:t>6. Facilidad de instalación de aplicaciones en un contenedor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7. Facilidad para localizar las imágenes almacenadas en el repositorio local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695575" algn="l"/>
                        </a:tabLst>
                      </a:pPr>
                      <a:r>
                        <a:rPr lang="es-ES" sz="1100"/>
                        <a:t>8. Facilidad para ver los contenedores generados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4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9. Facilidad para borrar un contenedor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10. Facilidad para borrar una imagen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/>
                        <a:t>5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428634" y="4402255"/>
          <a:ext cx="6260875" cy="19732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30551"/>
                <a:gridCol w="9303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</a:rPr>
                        <a:t>Criterio</a:t>
                      </a:r>
                      <a:endParaRPr lang="es-ES" sz="11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</a:rPr>
                        <a:t>Evaluación</a:t>
                      </a:r>
                      <a:endParaRPr lang="es-ES" sz="11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1. Facilidad de instalación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+mn-lt"/>
                          <a:ea typeface="+mn-ea"/>
                        </a:rPr>
                        <a:t>4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2. Búsqueda de imágenes en un repositorio público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/>
                        <a:t>5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3. Tiempo de descarga de una imagen desde un repositorio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+mn-lt"/>
                          <a:ea typeface="+mn-ea"/>
                        </a:rPr>
                        <a:t>4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4. Velocidad de ejecución de un contenedor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&lt;3 seg.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5. Facilidad para la creación de contenedores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4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6. Facilidad de instalación de aplicaciones en un contenedor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+mn-lt"/>
                          <a:ea typeface="+mn-ea"/>
                        </a:rPr>
                        <a:t>3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7. Facilidad para localizar las imágenes almacenadas en el repositorio local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695575" algn="l"/>
                        </a:tabLst>
                      </a:pPr>
                      <a:r>
                        <a:rPr lang="es-ES" sz="1100"/>
                        <a:t>8. Facilidad para ver los contenedores generados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+mn-lt"/>
                          <a:ea typeface="+mn-ea"/>
                        </a:rPr>
                        <a:t>5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9. Facilidad para borrar un contenedor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/>
                        <a:t>10. Facilidad para borrar una imagen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/>
                        <a:t>5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2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9499" y="2068810"/>
            <a:ext cx="1656000" cy="14779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68399" y="5120757"/>
            <a:ext cx="1800000" cy="45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64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36018" y="624111"/>
            <a:ext cx="9187160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COMPARACIÓN DE LAS IMPLEMENTACIONES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544624" y="1510045"/>
          <a:ext cx="10066944" cy="49027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606324"/>
                <a:gridCol w="700756"/>
                <a:gridCol w="683663"/>
                <a:gridCol w="5076201"/>
              </a:tblGrid>
              <a:tr h="200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Criterios</a:t>
                      </a:r>
                      <a:endParaRPr lang="es-ES" sz="10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48648" marR="4864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</a:rPr>
                        <a:t>Docker</a:t>
                      </a:r>
                      <a:endParaRPr lang="es-ES" sz="1000" b="1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48648" marR="4864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</a:rPr>
                        <a:t>OpenVZ</a:t>
                      </a:r>
                      <a:endParaRPr lang="es-ES" sz="1000" b="1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48648" marR="4864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Comentarios</a:t>
                      </a:r>
                      <a:endParaRPr lang="es-ES" sz="10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48648" marR="48648" marT="0" marB="0" anchor="ctr">
                    <a:solidFill>
                      <a:schemeClr val="accent1"/>
                    </a:solidFill>
                  </a:tcPr>
                </a:tc>
              </a:tr>
              <a:tr h="3355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1. Facilidad de instalación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4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La instalación de ambas tecnologías es bastante sencilla, además es fácil encontrar tutoriales que describen paso a paso la instalación.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447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2. Búsqueda de imágenes en un repositorio público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Docker dispone del repositorio Docker Hub donde hay gran cantidad de imágenes disponibles.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La wiki de OpenVZ ofrece un repositorio de imágenes y de plantillas.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3355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3. Tiempo de descarga de una imagen desde un repositorio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3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4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Los repositorios de ambas tecnologías ofrecen una buena capacidad de descarga, además las imágenes son bastante ligeras lo que facilita una descarga rápida.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2003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4. Velocidad de ejecución de un contenedor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&lt;3 seg.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&lt;3 seg.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La ejecución es casi inmediata en ambas tecnologías.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4809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5. Facilidad para la creación de contenedores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4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4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Desde la línea de comandos de Docker es bastante sencillo y rápido crear un contenedor.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En el panel de PROXMOX podemos crear contendores de OpenVZ con un </a:t>
                      </a:r>
                      <a:r>
                        <a:rPr lang="es-ES" sz="900" dirty="0" err="1"/>
                        <a:t>wizard</a:t>
                      </a:r>
                      <a:r>
                        <a:rPr lang="es-ES" sz="900" dirty="0"/>
                        <a:t> de ayuda.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3355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6. Facilidad de instalación de aplicaciones en un contenedor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3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Sencillo y rápido en ambas tecnologías, ya que es como instalar una aplicación en un Ubuntu normal. La aplicación queda aislada del sistema operativo anfitrión.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6711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7. Facilidad para localizar las imágenes almacenadas en el repositorio local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Desde la línea de comandos de Docker es bastante sencillo y rápido acceder a un listado con las imágenes almacenadas.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El panel de PROXMOX está muy bien organizado e intuitivo, apareciendo un listado de los contenedores y su estado.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6711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695575" algn="l"/>
                        </a:tabLst>
                      </a:pPr>
                      <a:r>
                        <a:rPr lang="es-ES" sz="900"/>
                        <a:t>8. Facilidad para ver los contenedores generados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4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Desde la línea de comandos de Docker es bastante sencillo y rápido acceder a un listado con los contenedores generados, además permite separar los que están en ejecución de los que no añadiendo un atributo al comando.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En el panel gráfico aparecen todos los contendores OpenVZ generados.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4474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9. Facilidad para borrar un contenedor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Desde la línea de comandos de Docker es bastante sencillo y rápido borrar un contenedor.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Desde el panel grafico se pueden borrar contenedores OpenVZ en un </a:t>
                      </a:r>
                      <a:r>
                        <a:rPr lang="es-ES" sz="900" dirty="0" err="1"/>
                        <a:t>click</a:t>
                      </a:r>
                      <a:r>
                        <a:rPr lang="es-ES" sz="900" dirty="0"/>
                        <a:t>.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  <a:tr h="6711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10. Facilidad para borrar una imagen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5</a:t>
                      </a:r>
                      <a:endParaRPr lang="es-ES" sz="90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5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Desde la línea de comandos de Docker es bastante sencillo y rápido borrar una imagen. Solo se pueden borrar las imágenes que no están siendo referenciadas por ningún contenedor, ya estén en ejecución o apagados.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Desde el panel grafico se pueden borrar imágenes de forma sencilla y rápida</a:t>
                      </a:r>
                      <a:r>
                        <a:rPr lang="es-ES" sz="900" dirty="0" smtClean="0"/>
                        <a:t>.</a:t>
                      </a:r>
                      <a:endParaRPr lang="es-ES" sz="900" dirty="0">
                        <a:latin typeface="+mn-lt"/>
                        <a:ea typeface="Calibri"/>
                      </a:endParaRPr>
                    </a:p>
                  </a:txBody>
                  <a:tcPr marL="48648" marR="4864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4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72762" y="2922813"/>
            <a:ext cx="10081781" cy="784355"/>
          </a:xfrm>
        </p:spPr>
        <p:txBody>
          <a:bodyPr>
            <a:normAutofit/>
          </a:bodyPr>
          <a:lstStyle/>
          <a:p>
            <a:r>
              <a:rPr lang="es-ES" sz="3600" dirty="0" smtClean="0"/>
              <a:t>PLANIFICACIÓN Y ENTREGA</a:t>
            </a:r>
            <a:endParaRPr lang="es-ES" sz="3600" dirty="0"/>
          </a:p>
        </p:txBody>
      </p:sp>
    </p:spTree>
    <p:extLst>
      <p:ext uri="{BB962C8B-B14F-4D97-AF65-F5344CB8AC3E}">
        <p14:creationId xmlns="" xmlns:p14="http://schemas.microsoft.com/office/powerpoint/2010/main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Planificación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Entrega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346449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>
            <a:hlinkClick r:id="rId2"/>
          </p:cNvPr>
          <p:cNvPicPr/>
          <p:nvPr/>
        </p:nvPicPr>
        <p:blipFill>
          <a:blip r:embed="rId3" cstate="print"/>
          <a:srcRect t="6129" r="89436" b="88423"/>
          <a:stretch>
            <a:fillRect/>
          </a:stretch>
        </p:blipFill>
        <p:spPr bwMode="auto">
          <a:xfrm>
            <a:off x="2933970" y="2722366"/>
            <a:ext cx="2034845" cy="6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de github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927" y="2579586"/>
            <a:ext cx="2389217" cy="900962"/>
          </a:xfrm>
          <a:prstGeom prst="rect">
            <a:avLst/>
          </a:prstGeom>
          <a:noFill/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136018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PLANIFICACIÓN Y ENTREGA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3105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2762" y="2922813"/>
            <a:ext cx="10081781" cy="784355"/>
          </a:xfrm>
        </p:spPr>
        <p:txBody>
          <a:bodyPr>
            <a:normAutofit/>
          </a:bodyPr>
          <a:lstStyle/>
          <a:p>
            <a:r>
              <a:rPr lang="es-ES" sz="3600" dirty="0" smtClean="0"/>
              <a:t>REQUISITOS DEL PROTOTIPO A IMPLEMENTAR</a:t>
            </a:r>
            <a:endParaRPr lang="es-ES" sz="3600" dirty="0"/>
          </a:p>
        </p:txBody>
      </p:sp>
    </p:spTree>
    <p:extLst>
      <p:ext uri="{BB962C8B-B14F-4D97-AF65-F5344CB8AC3E}">
        <p14:creationId xmlns="" xmlns:p14="http://schemas.microsoft.com/office/powerpoint/2010/main" val="2243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36018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REQUISITOS DEL PROTOTIPO A IMPLEMENTAR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348335" y="1852691"/>
          <a:ext cx="4821444" cy="215277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44940"/>
                <a:gridCol w="4176504"/>
              </a:tblGrid>
              <a:tr h="190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REQ.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RF01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Instalación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RF02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Buscar imágenes de contenedores en un repositorio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RF03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Descargar imagen de contenedor de un repositorio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RF04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Ejecutar un contenedor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RF05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Crear un contenedor nuevo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RF06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Instalar una aplicación en un contenedor nuevo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RF07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Ver las imágenes del repositorio local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RF08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Ver los contenedores del sistema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RF09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Borrar un contenedor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90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RF10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Borrar una imagen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3348292" y="4540832"/>
          <a:ext cx="3385796" cy="176136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8191"/>
                <a:gridCol w="2687605"/>
              </a:tblGrid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REQ.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accent1"/>
                          </a:solidFill>
                        </a:rPr>
                        <a:t>RSW</a:t>
                      </a:r>
                      <a:endParaRPr lang="es-ES" sz="1200" b="1" dirty="0">
                        <a:solidFill>
                          <a:schemeClr val="accent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accent1"/>
                          </a:solidFill>
                        </a:rPr>
                        <a:t>Requisitos Software</a:t>
                      </a:r>
                      <a:endParaRPr lang="es-ES" sz="1200" b="1" dirty="0">
                        <a:solidFill>
                          <a:schemeClr val="accent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RSW01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Ubuntu v.16.10 64bits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accent1"/>
                          </a:solidFill>
                        </a:rPr>
                        <a:t>RHW</a:t>
                      </a:r>
                      <a:endParaRPr lang="es-ES" sz="1200" b="1" dirty="0">
                        <a:solidFill>
                          <a:schemeClr val="accent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accent1"/>
                          </a:solidFill>
                        </a:rPr>
                        <a:t>Requisitos Hardware</a:t>
                      </a:r>
                      <a:endParaRPr lang="es-ES" sz="1200" b="1" dirty="0">
                        <a:solidFill>
                          <a:schemeClr val="accent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RHW01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Arquitectura de 64 bits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RHW02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Procesador de 1GHz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RHW03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Espacio en disco 20GB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RHW04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Memoria RAM 1GB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89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RHW05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Acceso a internet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797887" y="1467601"/>
            <a:ext cx="3064533" cy="3526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Requisitos funcionales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796462" y="4149557"/>
            <a:ext cx="3064533" cy="3526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Otros requisitos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772762" y="2922813"/>
            <a:ext cx="10081781" cy="784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CRITERIOS DE COMPARACIÓN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4456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CRITERIOS DE COMPARACIÓN</a:t>
            </a:r>
            <a:r>
              <a:rPr lang="es-ES" sz="3200" dirty="0"/>
              <a:t/>
            </a:r>
            <a:br>
              <a:rPr lang="es-ES" sz="3200" dirty="0"/>
            </a:br>
            <a:endParaRPr lang="es-ES" sz="28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233494" y="1720275"/>
          <a:ext cx="6064322" cy="294477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6432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bg1"/>
                          </a:solidFill>
                        </a:rPr>
                        <a:t>CRITERIOS DE COMPARACIÓN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/>
                        <a:ea typeface="Calibri"/>
                      </a:endParaRPr>
                    </a:p>
                  </a:txBody>
                  <a:tcPr marL="68580" marR="68580" marT="36000" marB="3600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1. Facilidad de instalación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2. Búsqueda de imágenes en un repositorio público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3. Tiempo de descarga de una imagen desde un repositorio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4. Velocidad de ejecución de un contenedor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5. Facilidad para la creación de contenedores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6. Facilidad de instalación de aplicaciones en un contenedor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7. Facilidad para localizar las imágenes almacenadas en el repositorio local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695575" algn="l"/>
                        </a:tabLst>
                      </a:pPr>
                      <a:r>
                        <a:rPr lang="es-ES" sz="1200"/>
                        <a:t>8. Facilidad para ver los contenedores generados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/>
                        <a:t>9. Facilidad para borrar un contenedor</a:t>
                      </a:r>
                      <a:endParaRPr lang="es-ES" sz="120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/>
                        <a:t>10. Facilidad para borrar una imagen</a:t>
                      </a:r>
                      <a:endParaRPr lang="es-ES" sz="1200" dirty="0">
                        <a:latin typeface="Arial"/>
                        <a:ea typeface="Calibri"/>
                      </a:endParaRPr>
                    </a:p>
                  </a:txBody>
                  <a:tcPr marL="68580" marR="6858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4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772762" y="2922813"/>
            <a:ext cx="10081781" cy="784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PROYECTO DE IMPLEMENTACIÓN DE DOCKER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2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</TotalTime>
  <Words>1157</Words>
  <Application>Microsoft Office PowerPoint</Application>
  <PresentationFormat>Personalizado</PresentationFormat>
  <Paragraphs>360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Espiral</vt:lpstr>
      <vt:lpstr>Adrián Blanco Domínguez Alejandro Martínez Pantín Diego Cárdenas Cuadrado Marcos Rodríguez Castillo Roberto Sánchez Leal</vt:lpstr>
      <vt:lpstr>CONTENIDO</vt:lpstr>
      <vt:lpstr>PLANIFICACIÓN Y ENTREGA</vt:lpstr>
      <vt:lpstr>PLANIFICACIÓN Y ENTREGA </vt:lpstr>
      <vt:lpstr>REQUISITOS DEL PROTOTIPO A IMPLEMENTAR</vt:lpstr>
      <vt:lpstr>REQUISITOS DEL PROTOTIPO A IMPLEMENTAR </vt:lpstr>
      <vt:lpstr>Diapositiva 7</vt:lpstr>
      <vt:lpstr>CRITERIOS DE COMPARACIÓN </vt:lpstr>
      <vt:lpstr>Diapositiva 9</vt:lpstr>
      <vt:lpstr>PROYECTO DE IMPLEMENTACIÓN DE DOCKER </vt:lpstr>
      <vt:lpstr>PROYECTO DE IMPLEMENTACIÓN DE DOCKER </vt:lpstr>
      <vt:lpstr>PROYECTO DE IMPLEMENTACIÓN DE DOCKER </vt:lpstr>
      <vt:lpstr>PROYECTO DE IMPLEMENTACIÓN DE DOCKER </vt:lpstr>
      <vt:lpstr>PROYECTO DE IMPLEMENTACIÓN DE DOCKER </vt:lpstr>
      <vt:lpstr>Diapositiva 15</vt:lpstr>
      <vt:lpstr>PROYECTO DE IMPLEMENTACIÓN DE OpenVZ</vt:lpstr>
      <vt:lpstr>PROYECTO DE IMPLEMENTACIÓN DE OpenVZ</vt:lpstr>
      <vt:lpstr>PROYECTO DE IMPLEMENTACIÓN DE DOCKER </vt:lpstr>
      <vt:lpstr>PROYECTO DE IMPLEMENTACIÓN DE DOCKER </vt:lpstr>
      <vt:lpstr>PROYECTO DE IMPLEMENTACIÓN DE DOCKER </vt:lpstr>
      <vt:lpstr>PROYECTO DE IMPLEMENTACIÓN DE DOCKER </vt:lpstr>
      <vt:lpstr>Diapositiva 22</vt:lpstr>
      <vt:lpstr>COMPARACIÓN DE LAS IMPLEMENTACIONES </vt:lpstr>
      <vt:lpstr>COMPARACIÓN DE LAS IMPLEMENTACIONES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Diego</cp:lastModifiedBy>
  <cp:revision>98</cp:revision>
  <dcterms:created xsi:type="dcterms:W3CDTF">2017-03-19T08:55:25Z</dcterms:created>
  <dcterms:modified xsi:type="dcterms:W3CDTF">2017-05-09T17:05:38Z</dcterms:modified>
</cp:coreProperties>
</file>