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IANUSH ATIGHI-MOGHADDAM SOL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03T20:29:13.614">
    <p:pos x="817" y="248"/>
    <p:text>Anotar fórmula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0a03472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0a03472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663d264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663d264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0a03472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0a03472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0a03472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0a03472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0a03472f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0a03472f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0a03472f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0a03472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0a03472f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0a03472f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0a0347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0a0347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0a03472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0a03472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6875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caso</a:t>
            </a:r>
            <a:endParaRPr/>
          </a:p>
          <a:p>
            <a:pPr indent="0" lvl="0" marL="0" rtl="0" algn="l">
              <a:spcBef>
                <a:spcPts val="0"/>
              </a:spcBef>
              <a:spcAft>
                <a:spcPts val="0"/>
              </a:spcAft>
              <a:buNone/>
            </a:pPr>
            <a:r>
              <a:rPr lang="es"/>
              <a:t>Manzanar - Censo 2017 - Revisión 2</a:t>
            </a:r>
            <a:endParaRPr/>
          </a:p>
        </p:txBody>
      </p:sp>
      <p:sp>
        <p:nvSpPr>
          <p:cNvPr id="135" name="Google Shape;135;p13"/>
          <p:cNvSpPr txBox="1"/>
          <p:nvPr>
            <p:ph idx="1" type="subTitle"/>
          </p:nvPr>
        </p:nvSpPr>
        <p:spPr>
          <a:xfrm>
            <a:off x="3334950" y="3540625"/>
            <a:ext cx="56199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Arturo Avendaño - Alonso Rojas - Kianush Atighi-Moghaddam - Diego Vera</a:t>
            </a:r>
            <a:endParaRPr/>
          </a:p>
        </p:txBody>
      </p:sp>
      <p:pic>
        <p:nvPicPr>
          <p:cNvPr id="136" name="Google Shape;136;p13"/>
          <p:cNvPicPr preferRelativeResize="0"/>
          <p:nvPr/>
        </p:nvPicPr>
        <p:blipFill>
          <a:blip r:embed="rId3">
            <a:alphaModFix/>
          </a:blip>
          <a:stretch>
            <a:fillRect/>
          </a:stretch>
        </p:blipFill>
        <p:spPr>
          <a:xfrm>
            <a:off x="7224725" y="225200"/>
            <a:ext cx="1634299" cy="1188226"/>
          </a:xfrm>
          <a:prstGeom prst="rect">
            <a:avLst/>
          </a:prstGeom>
          <a:noFill/>
          <a:ln>
            <a:noFill/>
          </a:ln>
        </p:spPr>
      </p:pic>
      <p:pic>
        <p:nvPicPr>
          <p:cNvPr id="137" name="Google Shape;137;p13"/>
          <p:cNvPicPr preferRelativeResize="0"/>
          <p:nvPr/>
        </p:nvPicPr>
        <p:blipFill>
          <a:blip r:embed="rId4">
            <a:alphaModFix/>
          </a:blip>
          <a:stretch>
            <a:fillRect/>
          </a:stretch>
        </p:blipFill>
        <p:spPr>
          <a:xfrm>
            <a:off x="249450" y="3533325"/>
            <a:ext cx="2418300" cy="128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202" name="Google Shape;20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s" sz="1600"/>
              <a:t>En base al experimento realizado se observa que la capacidad de predicción del modelo en base a los atributos elegidos alcanza alrededor del 60%, lo cual nos indica que el modelo es favorable y cumple con acertar más del 50% de las predicciones. Al revisar la predicción de datos no controlados, se observa una tendencia a clasificar sectores rurales, lo cual tiene relevancia ya que es </a:t>
            </a:r>
            <a:r>
              <a:rPr lang="es" sz="1600"/>
              <a:t>lógicamente</a:t>
            </a:r>
            <a:r>
              <a:rPr lang="es" sz="1600"/>
              <a:t> probable que esas zonas de </a:t>
            </a:r>
            <a:r>
              <a:rPr lang="es" sz="1600"/>
              <a:t>difícil</a:t>
            </a:r>
            <a:r>
              <a:rPr lang="es" sz="1600"/>
              <a:t> acceso no hayan sido catalogadas, no así la ciudad la cual tiene menos incidencia </a:t>
            </a:r>
            <a:r>
              <a:rPr lang="es" sz="1600"/>
              <a:t>según</a:t>
            </a:r>
            <a:r>
              <a:rPr lang="es" sz="1600"/>
              <a:t> el modelo. Se considera que este experimento cumple las expectativas de un modelo que vale la pena seguir optimizando para posteriormente ser utilizado en el estudio del CENSO.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Mejoras Hito 1</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s" sz="1600"/>
              <a:t>Recorte d</a:t>
            </a:r>
            <a:r>
              <a:rPr lang="es" sz="1600"/>
              <a:t>el dataset para optimizar la carga y la comprensión de los datos.</a:t>
            </a:r>
            <a:endParaRPr sz="1600"/>
          </a:p>
          <a:p>
            <a:pPr indent="-330200" lvl="0" marL="457200" rtl="0" algn="l">
              <a:lnSpc>
                <a:spcPct val="150000"/>
              </a:lnSpc>
              <a:spcBef>
                <a:spcPts val="0"/>
              </a:spcBef>
              <a:spcAft>
                <a:spcPts val="0"/>
              </a:spcAft>
              <a:buSzPts val="1600"/>
              <a:buChar char="●"/>
            </a:pPr>
            <a:r>
              <a:rPr lang="es" sz="1600"/>
              <a:t>Se genera un nuevo dato que corresponde al índice de materialidad de la manzana, </a:t>
            </a:r>
            <a:r>
              <a:rPr lang="es" sz="1600"/>
              <a:t>se utiliza una formulación donde se asignan pesos a los valores de materialidad.</a:t>
            </a:r>
            <a:endParaRPr sz="1600"/>
          </a:p>
          <a:p>
            <a:pPr indent="-330200" lvl="0" marL="457200" rtl="0" algn="l">
              <a:lnSpc>
                <a:spcPct val="150000"/>
              </a:lnSpc>
              <a:spcBef>
                <a:spcPts val="0"/>
              </a:spcBef>
              <a:spcAft>
                <a:spcPts val="0"/>
              </a:spcAft>
              <a:buSzPts val="1600"/>
              <a:buChar char="●"/>
            </a:pPr>
            <a:r>
              <a:rPr lang="es" sz="1600"/>
              <a:t>Mejora de la visualización de los datos.</a:t>
            </a:r>
            <a:endParaRPr sz="1600"/>
          </a:p>
          <a:p>
            <a:pPr indent="-330200" lvl="0" marL="457200" rtl="0" algn="l">
              <a:lnSpc>
                <a:spcPct val="150000"/>
              </a:lnSpc>
              <a:spcBef>
                <a:spcPts val="0"/>
              </a:spcBef>
              <a:spcAft>
                <a:spcPts val="0"/>
              </a:spcAft>
              <a:buSzPts val="1600"/>
              <a:buChar char="●"/>
            </a:pPr>
            <a:r>
              <a:rPr lang="es" sz="1600"/>
              <a:t>Nueva  aplicación y preguntas de investigación más cohesionadas.</a:t>
            </a:r>
            <a:endParaRPr sz="1600"/>
          </a:p>
          <a:p>
            <a:pPr indent="-330200" lvl="0" marL="457200" rtl="0" algn="l">
              <a:lnSpc>
                <a:spcPct val="150000"/>
              </a:lnSpc>
              <a:spcBef>
                <a:spcPts val="0"/>
              </a:spcBef>
              <a:spcAft>
                <a:spcPts val="0"/>
              </a:spcAft>
              <a:buSzPts val="1600"/>
              <a:buChar char="●"/>
            </a:pPr>
            <a:r>
              <a:rPr lang="es" sz="1600"/>
              <a:t>Normalización de atributos para mejorar la precisión del modelo.</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Recorte del dataset</a:t>
            </a:r>
            <a:endParaRPr/>
          </a:p>
        </p:txBody>
      </p:sp>
      <p:pic>
        <p:nvPicPr>
          <p:cNvPr id="149" name="Google Shape;149;p15"/>
          <p:cNvPicPr preferRelativeResize="0"/>
          <p:nvPr/>
        </p:nvPicPr>
        <p:blipFill>
          <a:blip r:embed="rId3">
            <a:alphaModFix/>
          </a:blip>
          <a:stretch>
            <a:fillRect/>
          </a:stretch>
        </p:blipFill>
        <p:spPr>
          <a:xfrm>
            <a:off x="3110925" y="1500975"/>
            <a:ext cx="5734050" cy="2790825"/>
          </a:xfrm>
          <a:prstGeom prst="rect">
            <a:avLst/>
          </a:prstGeom>
          <a:noFill/>
          <a:ln>
            <a:noFill/>
          </a:ln>
        </p:spPr>
      </p:pic>
      <p:sp>
        <p:nvSpPr>
          <p:cNvPr id="150" name="Google Shape;150;p15"/>
          <p:cNvSpPr txBox="1"/>
          <p:nvPr/>
        </p:nvSpPr>
        <p:spPr>
          <a:xfrm>
            <a:off x="58775" y="1626475"/>
            <a:ext cx="2850000" cy="253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solidFill>
                  <a:schemeClr val="lt1"/>
                </a:solidFill>
                <a:latin typeface="Lato"/>
                <a:ea typeface="Lato"/>
                <a:cs typeface="Lato"/>
                <a:sym typeface="Lato"/>
              </a:rPr>
              <a:t>Se recorta el dataset a los atributos que </a:t>
            </a:r>
            <a:r>
              <a:rPr lang="es" sz="1700">
                <a:solidFill>
                  <a:schemeClr val="lt1"/>
                </a:solidFill>
                <a:latin typeface="Lato"/>
                <a:ea typeface="Lato"/>
                <a:cs typeface="Lato"/>
                <a:sym typeface="Lato"/>
              </a:rPr>
              <a:t>serán</a:t>
            </a:r>
            <a:r>
              <a:rPr lang="es" sz="1700">
                <a:solidFill>
                  <a:schemeClr val="lt1"/>
                </a:solidFill>
                <a:latin typeface="Lato"/>
                <a:ea typeface="Lato"/>
                <a:cs typeface="Lato"/>
                <a:sym typeface="Lato"/>
              </a:rPr>
              <a:t> utilizados en la investigación.</a:t>
            </a:r>
            <a:endParaRPr sz="1700">
              <a:solidFill>
                <a:schemeClr val="lt1"/>
              </a:solidFill>
              <a:latin typeface="Lato"/>
              <a:ea typeface="Lato"/>
              <a:cs typeface="Lato"/>
              <a:sym typeface="Lato"/>
            </a:endParaRPr>
          </a:p>
          <a:p>
            <a:pPr indent="0" lvl="0" marL="0" rtl="0" algn="just">
              <a:spcBef>
                <a:spcPts val="0"/>
              </a:spcBef>
              <a:spcAft>
                <a:spcPts val="0"/>
              </a:spcAft>
              <a:buNone/>
            </a:pPr>
            <a:r>
              <a:t/>
            </a:r>
            <a:endParaRPr sz="1700">
              <a:solidFill>
                <a:schemeClr val="lt1"/>
              </a:solidFill>
              <a:latin typeface="Lato"/>
              <a:ea typeface="Lato"/>
              <a:cs typeface="Lato"/>
              <a:sym typeface="Lato"/>
            </a:endParaRPr>
          </a:p>
          <a:p>
            <a:pPr indent="0" lvl="0" marL="0" rtl="0" algn="just">
              <a:spcBef>
                <a:spcPts val="0"/>
              </a:spcBef>
              <a:spcAft>
                <a:spcPts val="0"/>
              </a:spcAft>
              <a:buNone/>
            </a:pPr>
            <a:r>
              <a:rPr lang="es" sz="1700">
                <a:solidFill>
                  <a:schemeClr val="lt1"/>
                </a:solidFill>
                <a:latin typeface="Lato"/>
                <a:ea typeface="Lato"/>
                <a:cs typeface="Lato"/>
                <a:sym typeface="Lato"/>
              </a:rPr>
              <a:t>De esta manera se evitan cargas innecesarias y es menos propenso al error humano.</a:t>
            </a:r>
            <a:endParaRPr sz="17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a:t>
            </a:r>
            <a:r>
              <a:rPr lang="es"/>
              <a:t>ndice de materialidad</a:t>
            </a:r>
            <a:endParaRPr/>
          </a:p>
        </p:txBody>
      </p:sp>
      <p:pic>
        <p:nvPicPr>
          <p:cNvPr id="156" name="Google Shape;156;p16"/>
          <p:cNvPicPr preferRelativeResize="0"/>
          <p:nvPr/>
        </p:nvPicPr>
        <p:blipFill>
          <a:blip r:embed="rId4">
            <a:alphaModFix/>
          </a:blip>
          <a:stretch>
            <a:fillRect/>
          </a:stretch>
        </p:blipFill>
        <p:spPr>
          <a:xfrm>
            <a:off x="3477350" y="2660613"/>
            <a:ext cx="5229225" cy="1209675"/>
          </a:xfrm>
          <a:prstGeom prst="rect">
            <a:avLst/>
          </a:prstGeom>
          <a:noFill/>
          <a:ln>
            <a:noFill/>
          </a:ln>
        </p:spPr>
      </p:pic>
      <p:sp>
        <p:nvSpPr>
          <p:cNvPr id="157" name="Google Shape;157;p16"/>
          <p:cNvSpPr txBox="1"/>
          <p:nvPr/>
        </p:nvSpPr>
        <p:spPr>
          <a:xfrm>
            <a:off x="438800" y="1818550"/>
            <a:ext cx="27684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solidFill>
                  <a:schemeClr val="lt1"/>
                </a:solidFill>
                <a:latin typeface="Lato"/>
                <a:ea typeface="Lato"/>
                <a:cs typeface="Lato"/>
                <a:sym typeface="Lato"/>
              </a:rPr>
              <a:t>Se utiliza una nueva </a:t>
            </a:r>
            <a:r>
              <a:rPr lang="es" sz="1600">
                <a:solidFill>
                  <a:schemeClr val="lt1"/>
                </a:solidFill>
                <a:latin typeface="Lato"/>
                <a:ea typeface="Lato"/>
                <a:cs typeface="Lato"/>
                <a:sym typeface="Lato"/>
              </a:rPr>
              <a:t>métrica</a:t>
            </a:r>
            <a:r>
              <a:rPr lang="es" sz="1600">
                <a:solidFill>
                  <a:schemeClr val="lt1"/>
                </a:solidFill>
                <a:latin typeface="Lato"/>
                <a:ea typeface="Lato"/>
                <a:cs typeface="Lato"/>
                <a:sym typeface="Lato"/>
              </a:rPr>
              <a:t> generada en base al tipo de materialidad de cada manzana, que describe de manera porcentual el nivel de solidez de las estructuras de la manzana.</a:t>
            </a:r>
            <a:endParaRPr sz="1600">
              <a:solidFill>
                <a:schemeClr val="lt1"/>
              </a:solidFill>
              <a:latin typeface="Lato"/>
              <a:ea typeface="Lato"/>
              <a:cs typeface="Lato"/>
              <a:sym typeface="Lato"/>
            </a:endParaRPr>
          </a:p>
          <a:p>
            <a:pPr indent="0" lvl="0" marL="0" rtl="0" algn="just">
              <a:spcBef>
                <a:spcPts val="0"/>
              </a:spcBef>
              <a:spcAft>
                <a:spcPts val="0"/>
              </a:spcAft>
              <a:buNone/>
            </a:pPr>
            <a:r>
              <a:t/>
            </a:r>
            <a:endParaRPr sz="1600">
              <a:solidFill>
                <a:schemeClr val="lt1"/>
              </a:solidFill>
              <a:latin typeface="Lato"/>
              <a:ea typeface="Lato"/>
              <a:cs typeface="Lato"/>
              <a:sym typeface="Lato"/>
            </a:endParaRPr>
          </a:p>
          <a:p>
            <a:pPr indent="0" lvl="0" marL="0" rtl="0" algn="just">
              <a:spcBef>
                <a:spcPts val="0"/>
              </a:spcBef>
              <a:spcAft>
                <a:spcPts val="0"/>
              </a:spcAft>
              <a:buNone/>
            </a:pPr>
            <a:r>
              <a:rPr lang="es" sz="1600">
                <a:solidFill>
                  <a:schemeClr val="lt1"/>
                </a:solidFill>
                <a:latin typeface="Lato"/>
                <a:ea typeface="Lato"/>
                <a:cs typeface="Lato"/>
                <a:sym typeface="Lato"/>
              </a:rPr>
              <a:t>Será</a:t>
            </a:r>
            <a:r>
              <a:rPr lang="es" sz="1600">
                <a:solidFill>
                  <a:schemeClr val="lt1"/>
                </a:solidFill>
                <a:latin typeface="Lato"/>
                <a:ea typeface="Lato"/>
                <a:cs typeface="Lato"/>
                <a:sym typeface="Lato"/>
              </a:rPr>
              <a:t> utilizado como referencia para posteriores implementaciones.</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Mejora de la visualización de los datos</a:t>
            </a:r>
            <a:endParaRPr/>
          </a:p>
        </p:txBody>
      </p:sp>
      <p:pic>
        <p:nvPicPr>
          <p:cNvPr id="163" name="Google Shape;163;p17"/>
          <p:cNvPicPr preferRelativeResize="0"/>
          <p:nvPr/>
        </p:nvPicPr>
        <p:blipFill>
          <a:blip r:embed="rId3">
            <a:alphaModFix/>
          </a:blip>
          <a:stretch>
            <a:fillRect/>
          </a:stretch>
        </p:blipFill>
        <p:spPr>
          <a:xfrm>
            <a:off x="4386625" y="1235025"/>
            <a:ext cx="1978275" cy="1634100"/>
          </a:xfrm>
          <a:prstGeom prst="rect">
            <a:avLst/>
          </a:prstGeom>
          <a:noFill/>
          <a:ln>
            <a:noFill/>
          </a:ln>
        </p:spPr>
      </p:pic>
      <p:pic>
        <p:nvPicPr>
          <p:cNvPr id="164" name="Google Shape;164;p17"/>
          <p:cNvPicPr preferRelativeResize="0"/>
          <p:nvPr/>
        </p:nvPicPr>
        <p:blipFill>
          <a:blip r:embed="rId4">
            <a:alphaModFix/>
          </a:blip>
          <a:stretch>
            <a:fillRect/>
          </a:stretch>
        </p:blipFill>
        <p:spPr>
          <a:xfrm>
            <a:off x="6588948" y="1227017"/>
            <a:ext cx="1978275" cy="1650108"/>
          </a:xfrm>
          <a:prstGeom prst="rect">
            <a:avLst/>
          </a:prstGeom>
          <a:noFill/>
          <a:ln>
            <a:noFill/>
          </a:ln>
        </p:spPr>
      </p:pic>
      <p:pic>
        <p:nvPicPr>
          <p:cNvPr id="165" name="Google Shape;165;p17"/>
          <p:cNvPicPr preferRelativeResize="0"/>
          <p:nvPr/>
        </p:nvPicPr>
        <p:blipFill>
          <a:blip r:embed="rId5">
            <a:alphaModFix/>
          </a:blip>
          <a:stretch>
            <a:fillRect/>
          </a:stretch>
        </p:blipFill>
        <p:spPr>
          <a:xfrm>
            <a:off x="4386625" y="3067750"/>
            <a:ext cx="4180600" cy="1882625"/>
          </a:xfrm>
          <a:prstGeom prst="rect">
            <a:avLst/>
          </a:prstGeom>
          <a:noFill/>
          <a:ln>
            <a:noFill/>
          </a:ln>
        </p:spPr>
      </p:pic>
      <p:sp>
        <p:nvSpPr>
          <p:cNvPr id="166" name="Google Shape;166;p17"/>
          <p:cNvSpPr txBox="1"/>
          <p:nvPr/>
        </p:nvSpPr>
        <p:spPr>
          <a:xfrm>
            <a:off x="262375" y="1669275"/>
            <a:ext cx="3800100" cy="3386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Gráfico de torta del origen del agua para identificar la segmentación del atributo.</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Boxplot del </a:t>
            </a:r>
            <a:r>
              <a:rPr lang="es" sz="1600">
                <a:solidFill>
                  <a:schemeClr val="lt1"/>
                </a:solidFill>
                <a:latin typeface="Lato"/>
                <a:ea typeface="Lato"/>
                <a:cs typeface="Lato"/>
                <a:sym typeface="Lato"/>
              </a:rPr>
              <a:t>índice</a:t>
            </a:r>
            <a:r>
              <a:rPr lang="es" sz="1600">
                <a:solidFill>
                  <a:schemeClr val="lt1"/>
                </a:solidFill>
                <a:latin typeface="Lato"/>
                <a:ea typeface="Lato"/>
                <a:cs typeface="Lato"/>
                <a:sym typeface="Lato"/>
              </a:rPr>
              <a:t> de materialidad para realizar una  comprobación </a:t>
            </a:r>
            <a:r>
              <a:rPr lang="es" sz="1600">
                <a:solidFill>
                  <a:schemeClr val="lt1"/>
                </a:solidFill>
                <a:latin typeface="Lato"/>
                <a:ea typeface="Lato"/>
                <a:cs typeface="Lato"/>
                <a:sym typeface="Lato"/>
              </a:rPr>
              <a:t>lógica</a:t>
            </a:r>
            <a:r>
              <a:rPr lang="es" sz="1600">
                <a:solidFill>
                  <a:schemeClr val="lt1"/>
                </a:solidFill>
                <a:latin typeface="Lato"/>
                <a:ea typeface="Lato"/>
                <a:cs typeface="Lato"/>
                <a:sym typeface="Lato"/>
              </a:rPr>
              <a:t> de la utilización de la nueva variable.</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Matriz de correlación para comprobar datos de </a:t>
            </a:r>
            <a:r>
              <a:rPr lang="es" sz="1600">
                <a:solidFill>
                  <a:schemeClr val="lt1"/>
                </a:solidFill>
                <a:latin typeface="Lato"/>
                <a:ea typeface="Lato"/>
                <a:cs typeface="Lato"/>
                <a:sym typeface="Lato"/>
              </a:rPr>
              <a:t>interés</a:t>
            </a:r>
            <a:r>
              <a:rPr lang="es" sz="1600">
                <a:solidFill>
                  <a:schemeClr val="lt1"/>
                </a:solidFill>
                <a:latin typeface="Lato"/>
                <a:ea typeface="Lato"/>
                <a:cs typeface="Lato"/>
                <a:sym typeface="Lato"/>
              </a:rPr>
              <a:t>.</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Variados histogramas para revisar frecuencia y peso de los atributos más significativos para el estudio.</a:t>
            </a:r>
            <a:endParaRPr sz="1600">
              <a:solidFill>
                <a:schemeClr val="lt1"/>
              </a:solidFill>
              <a:latin typeface="Lato"/>
              <a:ea typeface="Lato"/>
              <a:cs typeface="Lato"/>
              <a:sym typeface="Lato"/>
            </a:endParaRPr>
          </a:p>
          <a:p>
            <a:pPr indent="-330200" lvl="0" marL="457200" rtl="0" algn="just">
              <a:spcBef>
                <a:spcPts val="0"/>
              </a:spcBef>
              <a:spcAft>
                <a:spcPts val="0"/>
              </a:spcAft>
              <a:buClr>
                <a:schemeClr val="lt1"/>
              </a:buClr>
              <a:buSzPts val="1600"/>
              <a:buFont typeface="Lato"/>
              <a:buChar char="●"/>
            </a:pPr>
            <a:r>
              <a:rPr lang="es" sz="1600">
                <a:solidFill>
                  <a:schemeClr val="lt1"/>
                </a:solidFill>
                <a:latin typeface="Lato"/>
                <a:ea typeface="Lato"/>
                <a:cs typeface="Lato"/>
                <a:sym typeface="Lato"/>
              </a:rPr>
              <a:t>Descripción del Dataset filtrado.</a:t>
            </a:r>
            <a:endParaRPr sz="16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Contexto de investigación</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s" sz="1800"/>
              <a:t>Una de las preguntas que buscamos responder es la posibilidad de predecir la clase de la manzana, esto nos permite mejorar la calidad del dataset.</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s" sz="1800"/>
              <a:t>La otra pregunta que se presenta en este estudio es la utilización de un índice de calidad de la manzana</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Normalización de atributos</a:t>
            </a:r>
            <a:endParaRPr/>
          </a:p>
        </p:txBody>
      </p:sp>
      <p:pic>
        <p:nvPicPr>
          <p:cNvPr id="178" name="Google Shape;178;p19"/>
          <p:cNvPicPr preferRelativeResize="0"/>
          <p:nvPr/>
        </p:nvPicPr>
        <p:blipFill>
          <a:blip r:embed="rId3">
            <a:alphaModFix/>
          </a:blip>
          <a:stretch>
            <a:fillRect/>
          </a:stretch>
        </p:blipFill>
        <p:spPr>
          <a:xfrm>
            <a:off x="247400" y="1594625"/>
            <a:ext cx="3748522" cy="2098425"/>
          </a:xfrm>
          <a:prstGeom prst="rect">
            <a:avLst/>
          </a:prstGeom>
          <a:noFill/>
          <a:ln>
            <a:noFill/>
          </a:ln>
        </p:spPr>
      </p:pic>
      <p:pic>
        <p:nvPicPr>
          <p:cNvPr id="179" name="Google Shape;179;p19"/>
          <p:cNvPicPr preferRelativeResize="0"/>
          <p:nvPr/>
        </p:nvPicPr>
        <p:blipFill>
          <a:blip r:embed="rId4">
            <a:alphaModFix/>
          </a:blip>
          <a:stretch>
            <a:fillRect/>
          </a:stretch>
        </p:blipFill>
        <p:spPr>
          <a:xfrm>
            <a:off x="5278811" y="1582175"/>
            <a:ext cx="3793539" cy="2098425"/>
          </a:xfrm>
          <a:prstGeom prst="rect">
            <a:avLst/>
          </a:prstGeom>
          <a:noFill/>
          <a:ln>
            <a:noFill/>
          </a:ln>
        </p:spPr>
      </p:pic>
      <p:sp>
        <p:nvSpPr>
          <p:cNvPr id="180" name="Google Shape;180;p19"/>
          <p:cNvSpPr/>
          <p:nvPr/>
        </p:nvSpPr>
        <p:spPr>
          <a:xfrm>
            <a:off x="4198025" y="2347825"/>
            <a:ext cx="923700" cy="32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nvSpPr>
        <p:spPr>
          <a:xfrm>
            <a:off x="642375" y="4003525"/>
            <a:ext cx="762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Lato"/>
                <a:ea typeface="Lato"/>
                <a:cs typeface="Lato"/>
                <a:sym typeface="Lato"/>
              </a:rPr>
              <a:t>Se normalizan los datos basados en la cantidad de viviendas, para evitar que una manzana con mayor cantidad de viviendas modifique el modelo.</a:t>
            </a:r>
            <a:endParaRPr sz="17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t>
            </a:r>
            <a:r>
              <a:rPr lang="es"/>
              <a:t>ropuesta experimental</a:t>
            </a:r>
            <a:endParaRPr/>
          </a:p>
        </p:txBody>
      </p:sp>
      <p:sp>
        <p:nvSpPr>
          <p:cNvPr id="187" name="Google Shape;187;p20"/>
          <p:cNvSpPr txBox="1"/>
          <p:nvPr>
            <p:ph idx="1" type="body"/>
          </p:nvPr>
        </p:nvSpPr>
        <p:spPr>
          <a:xfrm>
            <a:off x="389200" y="1377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S</a:t>
            </a:r>
            <a:r>
              <a:rPr lang="es" sz="1700"/>
              <a:t>e implementará la primera pregunta planteada que busca predecir la categoría de la manzana. Para ello lo que se hará es entrenar el subconjunto de datos que posea una categoría definida, para luego predecir la categoría de las filas que poseen valor indeterminado de aquel atributo.</a:t>
            </a:r>
            <a:endParaRPr sz="1700"/>
          </a:p>
          <a:p>
            <a:pPr indent="0" lvl="0" marL="0" rtl="0" algn="l">
              <a:spcBef>
                <a:spcPts val="1200"/>
              </a:spcBef>
              <a:spcAft>
                <a:spcPts val="1200"/>
              </a:spcAft>
              <a:buNone/>
            </a:pPr>
            <a:r>
              <a:rPr lang="es" sz="1700"/>
              <a:t>Es importante tener en cuenta que la proporción de manzanas con categoría indeterminada es mucho mayor a las que poseen categoría definida, lo que producirá un cierto sesgo en sus resultados.</a:t>
            </a:r>
            <a:endParaRPr sz="1700"/>
          </a:p>
        </p:txBody>
      </p:sp>
      <p:sp>
        <p:nvSpPr>
          <p:cNvPr id="188" name="Google Shape;188;p20"/>
          <p:cNvSpPr txBox="1"/>
          <p:nvPr>
            <p:ph idx="1" type="body"/>
          </p:nvPr>
        </p:nvSpPr>
        <p:spPr>
          <a:xfrm>
            <a:off x="763375" y="4203750"/>
            <a:ext cx="6935100" cy="48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sz="1700">
                <a:latin typeface="Consolas"/>
                <a:ea typeface="Consolas"/>
                <a:cs typeface="Consolas"/>
                <a:sym typeface="Consolas"/>
              </a:rPr>
              <a:t>“Indeterminado”     </a:t>
            </a:r>
            <a:r>
              <a:rPr lang="es" sz="2000">
                <a:latin typeface="Consolas"/>
                <a:ea typeface="Consolas"/>
                <a:cs typeface="Consolas"/>
                <a:sym typeface="Consolas"/>
              </a:rPr>
              <a:t> </a:t>
            </a:r>
            <a:r>
              <a:rPr lang="es" sz="1700">
                <a:latin typeface="Consolas"/>
                <a:ea typeface="Consolas"/>
                <a:cs typeface="Consolas"/>
                <a:sym typeface="Consolas"/>
              </a:rPr>
              <a:t>       “Aldea/Caserío/Parcela/etc.”</a:t>
            </a:r>
            <a:endParaRPr sz="1700">
              <a:latin typeface="Consolas"/>
              <a:ea typeface="Consolas"/>
              <a:cs typeface="Consolas"/>
              <a:sym typeface="Consolas"/>
            </a:endParaRPr>
          </a:p>
        </p:txBody>
      </p:sp>
      <p:sp>
        <p:nvSpPr>
          <p:cNvPr id="189" name="Google Shape;189;p20"/>
          <p:cNvSpPr/>
          <p:nvPr/>
        </p:nvSpPr>
        <p:spPr>
          <a:xfrm>
            <a:off x="2951750" y="4281000"/>
            <a:ext cx="923700" cy="32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a:t>
            </a:r>
            <a:r>
              <a:rPr lang="es"/>
              <a:t>esultado preliminar</a:t>
            </a:r>
            <a:endParaRPr/>
          </a:p>
        </p:txBody>
      </p:sp>
      <p:pic>
        <p:nvPicPr>
          <p:cNvPr id="195" name="Google Shape;195;p21"/>
          <p:cNvPicPr preferRelativeResize="0"/>
          <p:nvPr/>
        </p:nvPicPr>
        <p:blipFill>
          <a:blip r:embed="rId3">
            <a:alphaModFix/>
          </a:blip>
          <a:stretch>
            <a:fillRect/>
          </a:stretch>
        </p:blipFill>
        <p:spPr>
          <a:xfrm>
            <a:off x="3423075" y="1307850"/>
            <a:ext cx="5552726" cy="3530850"/>
          </a:xfrm>
          <a:prstGeom prst="rect">
            <a:avLst/>
          </a:prstGeom>
          <a:noFill/>
          <a:ln>
            <a:noFill/>
          </a:ln>
        </p:spPr>
      </p:pic>
      <p:sp>
        <p:nvSpPr>
          <p:cNvPr id="196" name="Google Shape;196;p21"/>
          <p:cNvSpPr txBox="1"/>
          <p:nvPr/>
        </p:nvSpPr>
        <p:spPr>
          <a:xfrm>
            <a:off x="99525" y="1479275"/>
            <a:ext cx="3202800" cy="358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solidFill>
                  <a:schemeClr val="lt1"/>
                </a:solidFill>
                <a:latin typeface="Lato"/>
                <a:ea typeface="Lato"/>
                <a:cs typeface="Lato"/>
                <a:sym typeface="Lato"/>
              </a:rPr>
              <a:t>Resultados preliminares del modelo definido en la propuesta experimental.</a:t>
            </a:r>
            <a:endParaRPr sz="1700">
              <a:solidFill>
                <a:schemeClr val="lt1"/>
              </a:solidFill>
              <a:latin typeface="Lato"/>
              <a:ea typeface="Lato"/>
              <a:cs typeface="Lato"/>
              <a:sym typeface="Lato"/>
            </a:endParaRPr>
          </a:p>
          <a:p>
            <a:pPr indent="0" lvl="0" marL="0" rtl="0" algn="just">
              <a:spcBef>
                <a:spcPts val="0"/>
              </a:spcBef>
              <a:spcAft>
                <a:spcPts val="0"/>
              </a:spcAft>
              <a:buNone/>
            </a:pPr>
            <a:r>
              <a:t/>
            </a:r>
            <a:endParaRPr sz="1700">
              <a:solidFill>
                <a:schemeClr val="lt1"/>
              </a:solidFill>
              <a:latin typeface="Lato"/>
              <a:ea typeface="Lato"/>
              <a:cs typeface="Lato"/>
              <a:sym typeface="Lato"/>
            </a:endParaRPr>
          </a:p>
          <a:p>
            <a:pPr indent="0" lvl="0" marL="0" rtl="0" algn="just">
              <a:spcBef>
                <a:spcPts val="0"/>
              </a:spcBef>
              <a:spcAft>
                <a:spcPts val="0"/>
              </a:spcAft>
              <a:buNone/>
            </a:pPr>
            <a:r>
              <a:rPr lang="es" sz="1700">
                <a:solidFill>
                  <a:schemeClr val="lt1"/>
                </a:solidFill>
                <a:latin typeface="Lato"/>
                <a:ea typeface="Lato"/>
                <a:cs typeface="Lato"/>
                <a:sym typeface="Lato"/>
              </a:rPr>
              <a:t>En este caso se obtuvo un buen rendimiento para una primera aproximación de alrededor de un 60%, lo cual nos permite avanzar y utilizar esta </a:t>
            </a:r>
            <a:r>
              <a:rPr lang="es" sz="1700">
                <a:solidFill>
                  <a:schemeClr val="lt1"/>
                </a:solidFill>
                <a:latin typeface="Lato"/>
                <a:ea typeface="Lato"/>
                <a:cs typeface="Lato"/>
                <a:sym typeface="Lato"/>
              </a:rPr>
              <a:t>metodología</a:t>
            </a:r>
            <a:r>
              <a:rPr lang="es" sz="1700">
                <a:solidFill>
                  <a:schemeClr val="lt1"/>
                </a:solidFill>
                <a:latin typeface="Lato"/>
                <a:ea typeface="Lato"/>
                <a:cs typeface="Lato"/>
                <a:sym typeface="Lato"/>
              </a:rPr>
              <a:t> para continuar investigando y asignando valores a la </a:t>
            </a:r>
            <a:r>
              <a:rPr lang="es" sz="1700">
                <a:solidFill>
                  <a:schemeClr val="lt1"/>
                </a:solidFill>
                <a:latin typeface="Lato"/>
                <a:ea typeface="Lato"/>
                <a:cs typeface="Lato"/>
                <a:sym typeface="Lato"/>
              </a:rPr>
              <a:t>categoría</a:t>
            </a:r>
            <a:r>
              <a:rPr lang="es" sz="1700">
                <a:solidFill>
                  <a:schemeClr val="lt1"/>
                </a:solidFill>
                <a:latin typeface="Lato"/>
                <a:ea typeface="Lato"/>
                <a:cs typeface="Lato"/>
                <a:sym typeface="Lato"/>
              </a:rPr>
              <a:t> de las muestras no identificadas.</a:t>
            </a:r>
            <a:endParaRPr sz="17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