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57A"/>
    <a:srgbClr val="C5D1DD"/>
    <a:srgbClr val="E8EDF2"/>
    <a:srgbClr val="EAF2FA"/>
    <a:srgbClr val="9CB0C7"/>
    <a:srgbClr val="E9EEF2"/>
    <a:srgbClr val="E9EDF3"/>
    <a:srgbClr val="154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2DCC2-B530-4908-BCDE-C1F637B30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90B81C-D5A3-46DC-AC8A-44A313C1A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8788D6-118E-4513-BD2B-F0CCE410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B10-0ADC-4BE5-BB3B-BAFDF115958B}" type="datetimeFigureOut">
              <a:rPr lang="es-EC" smtClean="0"/>
              <a:t>21/8/2024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C97187-FC66-4F98-AC4D-671D4590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72763-306A-4288-A579-DF4CD279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6288-CC44-46B7-B21F-97466F25EBC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856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ABE94-9A4D-42D8-A56E-FBF2EE10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662406-6146-4887-937D-D60D758C6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DA638-4082-42BE-87DF-8305A590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B10-0ADC-4BE5-BB3B-BAFDF115958B}" type="datetimeFigureOut">
              <a:rPr lang="es-EC" smtClean="0"/>
              <a:t>21/8/2024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D24AB-A162-4460-BAEC-75B10C1F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8AA6B-C1F0-4EEA-B99B-14490049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6288-CC44-46B7-B21F-97466F25EBC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25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FA76F3-FBAD-4D9B-9A46-4D74B37FB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DBAC25-A35C-460D-A24A-8F352FD8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0F21F0-5D1B-4F5F-9818-FB27995D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B10-0ADC-4BE5-BB3B-BAFDF115958B}" type="datetimeFigureOut">
              <a:rPr lang="es-EC" smtClean="0"/>
              <a:t>21/8/2024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809685-8D8A-4DA3-BC53-FB8C22AB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F7EC8-3852-449E-8778-6F662227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6288-CC44-46B7-B21F-97466F25EBC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0532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43BD8-E702-4EF6-8FAE-CDC0BBCF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EBAA4-90D1-40CB-82F8-91AC0CF14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28640-6628-4CD1-9808-88281339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B10-0ADC-4BE5-BB3B-BAFDF115958B}" type="datetimeFigureOut">
              <a:rPr lang="es-EC" smtClean="0"/>
              <a:t>21/8/2024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8C290D-CC64-47DF-8250-9DC78449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81EFAC-CADA-4A0C-B070-D2584E7D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6288-CC44-46B7-B21F-97466F25EBC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564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A1BC0-9DF1-47BE-B592-035F8220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51B839-E25F-4C3D-BE6E-54B7251A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78F37-5A64-4344-9309-E6108554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B10-0ADC-4BE5-BB3B-BAFDF115958B}" type="datetimeFigureOut">
              <a:rPr lang="es-EC" smtClean="0"/>
              <a:t>21/8/2024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B1C37-34F7-4341-95C4-D45B21AE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4F1F1-6B4E-4117-BD13-59FAFAFC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6288-CC44-46B7-B21F-97466F25EBC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816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BD37B-E282-4DA3-8EC6-B7C60CF2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E63B3-2175-4D23-A189-F107198C1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31E4E1-288B-4A9D-B1BC-80548C3F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99189E-4887-4C80-BB69-4ABF9244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B10-0ADC-4BE5-BB3B-BAFDF115958B}" type="datetimeFigureOut">
              <a:rPr lang="es-EC" smtClean="0"/>
              <a:t>21/8/2024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E3588A-2E61-44AD-9EDC-35F7387E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59BC74-D2A3-4157-8FBC-C1522D0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6288-CC44-46B7-B21F-97466F25EBC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302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D5237-27C3-43A1-9FE2-5B507277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0DF715-6EFA-4A7C-A4F3-1E91E385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ADB864-19AC-4002-86E6-72068E7BB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8D1F1D-3528-404D-95A3-0859ED818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CCF9D9-B3BC-4B1E-90CF-85C5CB03B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12C90F-4C5A-4DFE-86F3-658C90A7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B10-0ADC-4BE5-BB3B-BAFDF115958B}" type="datetimeFigureOut">
              <a:rPr lang="es-EC" smtClean="0"/>
              <a:t>21/8/2024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C141F0-D2D3-4E8A-9218-F983D95C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159720-AB0B-43A1-B66D-4A51EBDE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6288-CC44-46B7-B21F-97466F25EBC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69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503E8-7169-4DA0-AECC-F8926398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3BFFB8-10AC-4F87-8B1C-818B8B3F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B10-0ADC-4BE5-BB3B-BAFDF115958B}" type="datetimeFigureOut">
              <a:rPr lang="es-EC" smtClean="0"/>
              <a:t>21/8/2024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7BD333-178F-443F-B304-B33F6333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3A042A-C762-4D4C-BFA0-AF712185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6288-CC44-46B7-B21F-97466F25EBC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705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ABC6A1-EE59-4324-BE7C-CDFC4805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B10-0ADC-4BE5-BB3B-BAFDF115958B}" type="datetimeFigureOut">
              <a:rPr lang="es-EC" smtClean="0"/>
              <a:t>21/8/2024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62D442-CE85-471D-B2F7-E0651715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DDDD3D-CF74-4A03-BB14-016D043F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6288-CC44-46B7-B21F-97466F25EBC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425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8AF6A-FADD-4FEA-9A11-65C94659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71643-A993-4568-B30D-393DFC86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61A9C0-4C3F-4638-81F7-67F3530EC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89B0B1-DA6E-4D07-8686-8BA4D067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B10-0ADC-4BE5-BB3B-BAFDF115958B}" type="datetimeFigureOut">
              <a:rPr lang="es-EC" smtClean="0"/>
              <a:t>21/8/2024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7B97BB-DE3F-4D9D-A187-6084FA4F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01CE4E-825B-448E-8D3E-83BD755E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6288-CC44-46B7-B21F-97466F25EBC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376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17A16-4EB7-495C-ACF6-96C13B20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9FC64C-496E-47DC-BB19-D79D3126C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BF0251-3C82-436B-94DA-351291210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1D3EB7-47AD-4440-B44A-517BBF25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BB10-0ADC-4BE5-BB3B-BAFDF115958B}" type="datetimeFigureOut">
              <a:rPr lang="es-EC" smtClean="0"/>
              <a:t>21/8/2024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1089A4-F0BB-4248-A4B8-66B59BE8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D8076-BE43-495A-9C27-243DA51F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6288-CC44-46B7-B21F-97466F25EBC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03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B39A3E-0B1A-4FD2-A5A0-C6FBBCCC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65139-6A65-43B7-9977-3F273BA3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B4776A-8E1D-448C-92CF-C88A145E3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BB10-0ADC-4BE5-BB3B-BAFDF115958B}" type="datetimeFigureOut">
              <a:rPr lang="es-EC" smtClean="0"/>
              <a:t>21/8/2024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05B498-A2EB-4A14-8DD7-0DA761DF8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0C0A5-B6AE-4D85-B2CE-568B753D0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6288-CC44-46B7-B21F-97466F25EBC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192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5C0C48B-44EA-4952-935D-9D23328487F6}"/>
              </a:ext>
            </a:extLst>
          </p:cNvPr>
          <p:cNvSpPr/>
          <p:nvPr/>
        </p:nvSpPr>
        <p:spPr>
          <a:xfrm>
            <a:off x="174169" y="107898"/>
            <a:ext cx="1728000" cy="6660000"/>
          </a:xfrm>
          <a:prstGeom prst="roundRect">
            <a:avLst>
              <a:gd name="adj" fmla="val 6831"/>
            </a:avLst>
          </a:prstGeom>
          <a:gradFill>
            <a:gsLst>
              <a:gs pos="75000">
                <a:srgbClr val="C5D1DD">
                  <a:alpha val="34902"/>
                </a:srgbClr>
              </a:gs>
              <a:gs pos="52000">
                <a:schemeClr val="bg1">
                  <a:alpha val="70000"/>
                </a:schemeClr>
              </a:gs>
              <a:gs pos="0">
                <a:schemeClr val="bg1">
                  <a:alpha val="30000"/>
                </a:schemeClr>
              </a:gs>
              <a:gs pos="100000">
                <a:srgbClr val="15457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83321E8-DC43-4BCB-8575-4ECFAD032FC4}"/>
              </a:ext>
            </a:extLst>
          </p:cNvPr>
          <p:cNvSpPr/>
          <p:nvPr/>
        </p:nvSpPr>
        <p:spPr>
          <a:xfrm>
            <a:off x="4572000" y="4788000"/>
            <a:ext cx="2376000" cy="1908000"/>
          </a:xfrm>
          <a:prstGeom prst="roundRect">
            <a:avLst>
              <a:gd name="adj" fmla="val 6831"/>
            </a:avLst>
          </a:prstGeom>
          <a:gradFill>
            <a:gsLst>
              <a:gs pos="0">
                <a:schemeClr val="bg1"/>
              </a:gs>
              <a:gs pos="100000">
                <a:srgbClr val="E9EEF2"/>
              </a:gs>
            </a:gsLst>
            <a:lin ang="5400000" scaled="1"/>
          </a:gradFill>
          <a:ln>
            <a:noFill/>
          </a:ln>
          <a:effectLst>
            <a:outerShdw blurRad="50800" dist="38100" dir="5400000" algn="ctr" rotWithShape="0">
              <a:srgbClr val="9CB0C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D71078F-A887-4238-B801-6A958375B350}"/>
              </a:ext>
            </a:extLst>
          </p:cNvPr>
          <p:cNvSpPr/>
          <p:nvPr/>
        </p:nvSpPr>
        <p:spPr>
          <a:xfrm>
            <a:off x="7106916" y="4788000"/>
            <a:ext cx="2376000" cy="1908000"/>
          </a:xfrm>
          <a:prstGeom prst="roundRect">
            <a:avLst>
              <a:gd name="adj" fmla="val 6831"/>
            </a:avLst>
          </a:prstGeom>
          <a:gradFill>
            <a:gsLst>
              <a:gs pos="0">
                <a:schemeClr val="bg1"/>
              </a:gs>
              <a:gs pos="100000">
                <a:srgbClr val="E9EEF2"/>
              </a:gs>
            </a:gsLst>
            <a:lin ang="5400000" scaled="1"/>
          </a:gradFill>
          <a:ln>
            <a:noFill/>
          </a:ln>
          <a:effectLst>
            <a:outerShdw blurRad="50800" dist="38100" dir="5400000" algn="ctr" rotWithShape="0">
              <a:srgbClr val="9CB0C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9E44A3B-6916-4F92-B3D6-2C05473D24C3}"/>
              </a:ext>
            </a:extLst>
          </p:cNvPr>
          <p:cNvSpPr/>
          <p:nvPr/>
        </p:nvSpPr>
        <p:spPr>
          <a:xfrm>
            <a:off x="9641831" y="4788000"/>
            <a:ext cx="2376000" cy="1908000"/>
          </a:xfrm>
          <a:prstGeom prst="roundRect">
            <a:avLst>
              <a:gd name="adj" fmla="val 6831"/>
            </a:avLst>
          </a:prstGeom>
          <a:gradFill>
            <a:gsLst>
              <a:gs pos="0">
                <a:schemeClr val="bg1"/>
              </a:gs>
              <a:gs pos="100000">
                <a:srgbClr val="E9EEF2"/>
              </a:gs>
            </a:gsLst>
            <a:lin ang="5400000" scaled="1"/>
          </a:gradFill>
          <a:ln>
            <a:noFill/>
          </a:ln>
          <a:effectLst>
            <a:outerShdw blurRad="50800" dist="38100" dir="5400000" algn="ctr" rotWithShape="0">
              <a:srgbClr val="9CB0C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5367CD1-01E3-4D5A-8B94-5EA27454560F}"/>
              </a:ext>
            </a:extLst>
          </p:cNvPr>
          <p:cNvSpPr/>
          <p:nvPr/>
        </p:nvSpPr>
        <p:spPr>
          <a:xfrm>
            <a:off x="4572000" y="2412000"/>
            <a:ext cx="7445831" cy="2304000"/>
          </a:xfrm>
          <a:prstGeom prst="roundRect">
            <a:avLst>
              <a:gd name="adj" fmla="val 6831"/>
            </a:avLst>
          </a:prstGeom>
          <a:gradFill>
            <a:gsLst>
              <a:gs pos="0">
                <a:schemeClr val="bg1"/>
              </a:gs>
              <a:gs pos="100000">
                <a:srgbClr val="E9EEF2"/>
              </a:gs>
            </a:gsLst>
            <a:lin ang="5400000" scaled="1"/>
          </a:gradFill>
          <a:ln>
            <a:noFill/>
          </a:ln>
          <a:effectLst>
            <a:outerShdw blurRad="50800" dist="38100" dir="5400000" algn="ctr" rotWithShape="0">
              <a:srgbClr val="9CB0C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9" name="Rectángulo: esquinas superiores redondeadas 8">
            <a:extLst>
              <a:ext uri="{FF2B5EF4-FFF2-40B4-BE49-F238E27FC236}">
                <a16:creationId xmlns:a16="http://schemas.microsoft.com/office/drawing/2014/main" id="{46FD2526-034D-41F1-87BC-A3D59AF8D41B}"/>
              </a:ext>
            </a:extLst>
          </p:cNvPr>
          <p:cNvSpPr/>
          <p:nvPr/>
        </p:nvSpPr>
        <p:spPr>
          <a:xfrm rot="16200000">
            <a:off x="3672004" y="3311999"/>
            <a:ext cx="2303998" cy="504000"/>
          </a:xfrm>
          <a:prstGeom prst="round2SameRect">
            <a:avLst/>
          </a:prstGeom>
          <a:gradFill>
            <a:gsLst>
              <a:gs pos="0">
                <a:srgbClr val="EAF2FA"/>
              </a:gs>
              <a:gs pos="100000">
                <a:srgbClr val="E8EDF2"/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308C620-4FC6-43FC-89E1-C496C01552B5}"/>
              </a:ext>
            </a:extLst>
          </p:cNvPr>
          <p:cNvSpPr/>
          <p:nvPr/>
        </p:nvSpPr>
        <p:spPr>
          <a:xfrm>
            <a:off x="343473" y="417910"/>
            <a:ext cx="1389391" cy="323966"/>
          </a:xfrm>
          <a:prstGeom prst="roundRect">
            <a:avLst>
              <a:gd name="adj" fmla="val 6831"/>
            </a:avLst>
          </a:prstGeom>
          <a:solidFill>
            <a:srgbClr val="15457A"/>
          </a:solidFill>
          <a:ln>
            <a:solidFill>
              <a:srgbClr val="15457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BBC1B4-4DE7-4AB2-91D3-4B2F6D1F01FF}"/>
              </a:ext>
            </a:extLst>
          </p:cNvPr>
          <p:cNvSpPr txBox="1"/>
          <p:nvPr/>
        </p:nvSpPr>
        <p:spPr>
          <a:xfrm>
            <a:off x="2232408" y="162000"/>
            <a:ext cx="3863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15457A"/>
                </a:solidFill>
                <a:latin typeface="Berlin Sans FB Demi" panose="020E0802020502020306" pitchFamily="34" charset="0"/>
              </a:rPr>
              <a:t>NORTHWIND COMPANY</a:t>
            </a:r>
            <a:endParaRPr lang="es-EC" sz="1600" dirty="0">
              <a:solidFill>
                <a:srgbClr val="15457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735F7E6-7C3F-478C-9F55-4F4AEBE179BE}"/>
              </a:ext>
            </a:extLst>
          </p:cNvPr>
          <p:cNvSpPr txBox="1"/>
          <p:nvPr/>
        </p:nvSpPr>
        <p:spPr>
          <a:xfrm>
            <a:off x="2232408" y="572554"/>
            <a:ext cx="3271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15457A"/>
                </a:solidFill>
              </a:rPr>
              <a:t>Análisis de ventas por categoría</a:t>
            </a:r>
            <a:endParaRPr lang="es-EC" sz="1600" dirty="0">
              <a:solidFill>
                <a:srgbClr val="15457A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9197616-E305-4547-8A28-07A8DDE2EF06}"/>
              </a:ext>
            </a:extLst>
          </p:cNvPr>
          <p:cNvSpPr txBox="1"/>
          <p:nvPr/>
        </p:nvSpPr>
        <p:spPr>
          <a:xfrm>
            <a:off x="385705" y="452416"/>
            <a:ext cx="138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>
                <a:solidFill>
                  <a:schemeClr val="bg1"/>
                </a:solidFill>
              </a:rPr>
              <a:t>Contactos</a:t>
            </a:r>
            <a:endParaRPr lang="es-EC" sz="1050" b="1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C9FB87-6E2B-419A-9ACD-375FE1824598}"/>
              </a:ext>
            </a:extLst>
          </p:cNvPr>
          <p:cNvSpPr txBox="1"/>
          <p:nvPr/>
        </p:nvSpPr>
        <p:spPr>
          <a:xfrm>
            <a:off x="2075018" y="2044717"/>
            <a:ext cx="138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>
                <a:solidFill>
                  <a:srgbClr val="15457A"/>
                </a:solidFill>
              </a:rPr>
              <a:t>Categorías</a:t>
            </a:r>
            <a:endParaRPr lang="es-EC" sz="1050" b="1" dirty="0">
              <a:solidFill>
                <a:srgbClr val="15457A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450C74B-988D-4D67-9C32-38A8F1A0D6FC}"/>
              </a:ext>
            </a:extLst>
          </p:cNvPr>
          <p:cNvSpPr txBox="1"/>
          <p:nvPr/>
        </p:nvSpPr>
        <p:spPr>
          <a:xfrm>
            <a:off x="4447346" y="4847307"/>
            <a:ext cx="138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>
                <a:solidFill>
                  <a:srgbClr val="15457A"/>
                </a:solidFill>
              </a:rPr>
              <a:t>Ventas por Región</a:t>
            </a:r>
            <a:endParaRPr lang="es-EC" sz="1050" b="1" dirty="0">
              <a:solidFill>
                <a:srgbClr val="15457A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57C5110-0A79-4CA1-BA18-8D737BDFC659}"/>
              </a:ext>
            </a:extLst>
          </p:cNvPr>
          <p:cNvSpPr txBox="1"/>
          <p:nvPr/>
        </p:nvSpPr>
        <p:spPr>
          <a:xfrm>
            <a:off x="6948000" y="4847307"/>
            <a:ext cx="138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>
                <a:solidFill>
                  <a:srgbClr val="15457A"/>
                </a:solidFill>
              </a:rPr>
              <a:t>Ventas por País</a:t>
            </a:r>
            <a:endParaRPr lang="es-EC" sz="1050" b="1" dirty="0">
              <a:solidFill>
                <a:srgbClr val="15457A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E93CF38-8795-469B-9C16-9A3AC93F55E5}"/>
              </a:ext>
            </a:extLst>
          </p:cNvPr>
          <p:cNvSpPr txBox="1"/>
          <p:nvPr/>
        </p:nvSpPr>
        <p:spPr>
          <a:xfrm>
            <a:off x="9641831" y="4847307"/>
            <a:ext cx="138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>
                <a:solidFill>
                  <a:srgbClr val="15457A"/>
                </a:solidFill>
              </a:rPr>
              <a:t>Ventas por Categoría</a:t>
            </a:r>
            <a:endParaRPr lang="es-EC" sz="1050" b="1" dirty="0">
              <a:solidFill>
                <a:srgbClr val="15457A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6EBC2D-6818-4E46-A417-169FA6B38122}"/>
              </a:ext>
            </a:extLst>
          </p:cNvPr>
          <p:cNvSpPr txBox="1"/>
          <p:nvPr/>
        </p:nvSpPr>
        <p:spPr>
          <a:xfrm>
            <a:off x="6913250" y="157363"/>
            <a:ext cx="5572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>
                <a:solidFill>
                  <a:srgbClr val="15457A"/>
                </a:solidFill>
              </a:rPr>
              <a:t>Año:</a:t>
            </a:r>
            <a:endParaRPr lang="es-EC" sz="1050" b="1" dirty="0">
              <a:solidFill>
                <a:srgbClr val="15457A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98FCA68-E7C9-442D-9ACF-B00D5FDCE3FB}"/>
              </a:ext>
            </a:extLst>
          </p:cNvPr>
          <p:cNvSpPr txBox="1"/>
          <p:nvPr/>
        </p:nvSpPr>
        <p:spPr>
          <a:xfrm>
            <a:off x="8577927" y="149669"/>
            <a:ext cx="138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>
                <a:solidFill>
                  <a:srgbClr val="15457A"/>
                </a:solidFill>
              </a:rPr>
              <a:t>Mes:</a:t>
            </a:r>
            <a:endParaRPr lang="es-EC" sz="1050" b="1" dirty="0">
              <a:solidFill>
                <a:srgbClr val="15457A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E24B442-4BF2-4AA9-9734-40A10A6639F6}"/>
              </a:ext>
            </a:extLst>
          </p:cNvPr>
          <p:cNvSpPr txBox="1"/>
          <p:nvPr/>
        </p:nvSpPr>
        <p:spPr>
          <a:xfrm>
            <a:off x="9197247" y="2078390"/>
            <a:ext cx="138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>
                <a:solidFill>
                  <a:srgbClr val="15457A"/>
                </a:solidFill>
              </a:rPr>
              <a:t>Período:</a:t>
            </a:r>
            <a:endParaRPr lang="es-EC" sz="1050" b="1" dirty="0">
              <a:solidFill>
                <a:srgbClr val="15457A"/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78C57A1-7D68-400B-8A76-BDE53DC67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3" y="513055"/>
            <a:ext cx="134184" cy="13418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EA3DEDA-BE3C-457D-90F6-CAE691ADE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98" y="156168"/>
            <a:ext cx="229434" cy="255111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582D6E9-3677-4EA9-8972-70B4D5271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43" y="2059999"/>
            <a:ext cx="185998" cy="22980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E05180DE-90CC-4718-B210-8A6A61C14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096" y="2064975"/>
            <a:ext cx="225640" cy="22482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FA74C58C-13C8-4553-BB52-2CFBA1BCA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942" y="22219"/>
            <a:ext cx="888889" cy="88888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0C738A3-4DD3-402E-A56F-DA47111D3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106" y="156168"/>
            <a:ext cx="229434" cy="2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16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Fernando Cadena Jarre</dc:creator>
  <cp:lastModifiedBy>Diego Fernando Cadena Jarre</cp:lastModifiedBy>
  <cp:revision>5</cp:revision>
  <dcterms:created xsi:type="dcterms:W3CDTF">2024-08-22T00:20:29Z</dcterms:created>
  <dcterms:modified xsi:type="dcterms:W3CDTF">2024-08-22T00:58:18Z</dcterms:modified>
</cp:coreProperties>
</file>