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62" r:id="rId13"/>
    <p:sldId id="273" r:id="rId14"/>
    <p:sldId id="274" r:id="rId15"/>
    <p:sldId id="263" r:id="rId16"/>
    <p:sldId id="275" r:id="rId17"/>
    <p:sldId id="276" r:id="rId18"/>
    <p:sldId id="261" r:id="rId19"/>
    <p:sldId id="277" r:id="rId20"/>
    <p:sldId id="278" r:id="rId21"/>
    <p:sldId id="264" r:id="rId22"/>
    <p:sldId id="279" r:id="rId23"/>
    <p:sldId id="280" r:id="rId24"/>
    <p:sldId id="265" r:id="rId25"/>
    <p:sldId id="281" r:id="rId26"/>
    <p:sldId id="282" r:id="rId2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6" autoAdjust="0"/>
    <p:restoredTop sz="94685"/>
  </p:normalViewPr>
  <p:slideViewPr>
    <p:cSldViewPr>
      <p:cViewPr varScale="1">
        <p:scale>
          <a:sx n="78" d="100"/>
          <a:sy n="78" d="100"/>
        </p:scale>
        <p:origin x="970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994804-F4B0-492C-A9DE-AD373D8F56A7}" type="datetimeFigureOut">
              <a:rPr lang="en-US"/>
              <a:pPr>
                <a:defRPr/>
              </a:pPr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4AC18E-9597-478A-BB44-8B0FC1B7B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7D9CE9-C3D2-4364-A136-CC09722D3EA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E5D784-D255-4DA3-8533-E2814CCDE9C6}" type="slidenum">
              <a:rPr lang="en-US" altLang="es-AR" smtClean="0"/>
              <a:pPr/>
              <a:t>13</a:t>
            </a:fld>
            <a:endParaRPr lang="en-US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B73A0B-A32E-48D6-8CF6-7E604D440FC5}" type="slidenum">
              <a:rPr lang="en-US" altLang="es-AR" smtClean="0"/>
              <a:pPr/>
              <a:t>15</a:t>
            </a:fld>
            <a:endParaRPr lang="en-US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66A97-4417-44C8-8037-9CB087B977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046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6F15F-6B73-4356-AEEE-922B65872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7854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6F15F-6B73-4356-AEEE-922B65872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271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6F15F-6B73-4356-AEEE-922B65872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9945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6F15F-6B73-4356-AEEE-922B65872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0766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6F15F-6B73-4356-AEEE-922B65872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3157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6F15F-6B73-4356-AEEE-922B65872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6432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BD0E3-CD87-4BFE-B0E6-8A50C04BD1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435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0374F-702D-4F22-9411-B65C4DEA84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54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050FF-506C-4F5E-9C6D-3C5BCDCA92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54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AF479A-6FFB-4DA8-ABFF-321EB94DAB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66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AEBD-E9E8-41F6-8ED2-1D84500E76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2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B7EDF-0AAC-49A7-8C53-255D1967A6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481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162A8-0060-4D54-9E54-8C90D8A32A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3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DF049-C8A3-46F1-A2BC-121F91626E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23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5937C-A3CD-46E1-B755-9F1C52E1CA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677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96FCE-5A93-4B77-A3C7-1BDC47B16B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53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76F15F-6B73-4356-AEEE-922B65872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10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56" r:id="rId1"/>
    <p:sldLayoutId id="2147484757" r:id="rId2"/>
    <p:sldLayoutId id="2147484758" r:id="rId3"/>
    <p:sldLayoutId id="2147484759" r:id="rId4"/>
    <p:sldLayoutId id="2147484760" r:id="rId5"/>
    <p:sldLayoutId id="2147484761" r:id="rId6"/>
    <p:sldLayoutId id="2147484762" r:id="rId7"/>
    <p:sldLayoutId id="2147484763" r:id="rId8"/>
    <p:sldLayoutId id="2147484764" r:id="rId9"/>
    <p:sldLayoutId id="2147484765" r:id="rId10"/>
    <p:sldLayoutId id="2147484766" r:id="rId11"/>
    <p:sldLayoutId id="2147484767" r:id="rId12"/>
    <p:sldLayoutId id="2147484768" r:id="rId13"/>
    <p:sldLayoutId id="2147484769" r:id="rId14"/>
    <p:sldLayoutId id="2147484770" r:id="rId15"/>
    <p:sldLayoutId id="2147484771" r:id="rId16"/>
    <p:sldLayoutId id="2147484772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Normalization</a:t>
            </a:r>
          </a:p>
        </p:txBody>
      </p:sp>
      <p:sp>
        <p:nvSpPr>
          <p:cNvPr id="1433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0760F-00FA-4577-8B20-BB366D9688BF}" type="slidenum">
              <a:rPr lang="en-US" altLang="en-US" smtClean="0">
                <a:solidFill>
                  <a:schemeClr val="tx2"/>
                </a:solidFill>
              </a:rPr>
              <a:pPr/>
              <a:t>1</a:t>
            </a:fld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8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>
                <a:ea typeface="Trebuchet MS" panose="020B0603020202020204" pitchFamily="34" charset="0"/>
                <a:cs typeface="Trebuchet MS" panose="020B0603020202020204" pitchFamily="34" charset="0"/>
              </a:rPr>
              <a:t>Functional Dependencies (cont.)</a:t>
            </a:r>
            <a:endParaRPr lang="en-US" altLang="en-US" dirty="0"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A90852-1630-42A6-A0BD-E777769493D3}" type="slidenum">
              <a:rPr lang="en-US" altLang="en-US">
                <a:solidFill>
                  <a:schemeClr val="tx2"/>
                </a:solidFill>
              </a:rPr>
              <a:pPr/>
              <a:t>10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8197" name="Rectangle 288"/>
          <p:cNvSpPr>
            <a:spLocks noChangeArrowheads="1"/>
          </p:cNvSpPr>
          <p:nvPr/>
        </p:nvSpPr>
        <p:spPr bwMode="auto">
          <a:xfrm>
            <a:off x="1371600" y="1821658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EmpNum </a:t>
            </a:r>
            <a:r>
              <a:rPr lang="en-CA" altLang="en-US" sz="1800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1800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 sz="1800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1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EmpEmail, EmpFname, EmpLname </a:t>
            </a: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8198" name="Rectangle 289"/>
          <p:cNvSpPr>
            <a:spLocks noChangeArrowheads="1"/>
          </p:cNvSpPr>
          <p:nvPr/>
        </p:nvSpPr>
        <p:spPr bwMode="auto">
          <a:xfrm>
            <a:off x="1943100" y="3486152"/>
            <a:ext cx="1095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EmpNum</a:t>
            </a: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8199" name="Rectangle 290"/>
          <p:cNvSpPr>
            <a:spLocks noChangeArrowheads="1"/>
          </p:cNvSpPr>
          <p:nvPr/>
        </p:nvSpPr>
        <p:spPr bwMode="auto">
          <a:xfrm>
            <a:off x="3657604" y="3200402"/>
            <a:ext cx="1199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EmpEmail</a:t>
            </a: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8200" name="Rectangle 291"/>
          <p:cNvSpPr>
            <a:spLocks noChangeArrowheads="1"/>
          </p:cNvSpPr>
          <p:nvPr/>
        </p:nvSpPr>
        <p:spPr bwMode="auto">
          <a:xfrm>
            <a:off x="3915967" y="3543302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EmpFname</a:t>
            </a: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8201" name="Rectangle 292"/>
          <p:cNvSpPr>
            <a:spLocks noChangeArrowheads="1"/>
          </p:cNvSpPr>
          <p:nvPr/>
        </p:nvSpPr>
        <p:spPr bwMode="auto">
          <a:xfrm>
            <a:off x="3858818" y="4000502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EmpLname</a:t>
            </a: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8202" name="Line 293"/>
          <p:cNvSpPr>
            <a:spLocks noChangeShapeType="1"/>
          </p:cNvSpPr>
          <p:nvPr/>
        </p:nvSpPr>
        <p:spPr bwMode="auto">
          <a:xfrm flipV="1">
            <a:off x="2971800" y="3429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8203" name="Line 294"/>
          <p:cNvSpPr>
            <a:spLocks noChangeShapeType="1"/>
          </p:cNvSpPr>
          <p:nvPr/>
        </p:nvSpPr>
        <p:spPr bwMode="auto">
          <a:xfrm>
            <a:off x="2971800" y="3657600"/>
            <a:ext cx="8572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8204" name="Line 295"/>
          <p:cNvSpPr>
            <a:spLocks noChangeShapeType="1"/>
          </p:cNvSpPr>
          <p:nvPr/>
        </p:nvSpPr>
        <p:spPr bwMode="auto">
          <a:xfrm>
            <a:off x="2971800" y="3657600"/>
            <a:ext cx="8001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8205" name="Text Box 296"/>
          <p:cNvSpPr txBox="1">
            <a:spLocks noChangeArrowheads="1"/>
          </p:cNvSpPr>
          <p:nvPr/>
        </p:nvSpPr>
        <p:spPr bwMode="auto">
          <a:xfrm>
            <a:off x="1853804" y="4754167"/>
            <a:ext cx="5543550" cy="3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725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EmpNum   </a:t>
            </a:r>
            <a:r>
              <a:rPr lang="en-CA" altLang="en-US" sz="1725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1725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EmpEmail  </a:t>
            </a:r>
            <a:r>
              <a:rPr lang="en-CA" altLang="en-US" sz="1725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</a:t>
            </a:r>
            <a:r>
              <a:rPr lang="en-CA" altLang="en-US" sz="1725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EmpFname    </a:t>
            </a:r>
            <a:r>
              <a:rPr lang="en-CA" altLang="en-US" sz="1725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1725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EmpLname</a:t>
            </a:r>
            <a:endParaRPr lang="en-US" altLang="en-US" sz="1725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8206" name="Rectangle 297"/>
          <p:cNvSpPr>
            <a:spLocks noChangeArrowheads="1"/>
          </p:cNvSpPr>
          <p:nvPr/>
        </p:nvSpPr>
        <p:spPr bwMode="auto">
          <a:xfrm>
            <a:off x="1843088" y="4743450"/>
            <a:ext cx="10858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8207" name="Rectangle 298"/>
          <p:cNvSpPr>
            <a:spLocks noChangeArrowheads="1"/>
          </p:cNvSpPr>
          <p:nvPr/>
        </p:nvSpPr>
        <p:spPr bwMode="auto">
          <a:xfrm>
            <a:off x="2928938" y="4743450"/>
            <a:ext cx="12001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8208" name="Rectangle 299"/>
          <p:cNvSpPr>
            <a:spLocks noChangeArrowheads="1"/>
          </p:cNvSpPr>
          <p:nvPr/>
        </p:nvSpPr>
        <p:spPr bwMode="auto">
          <a:xfrm>
            <a:off x="4129088" y="4743450"/>
            <a:ext cx="13144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8209" name="Rectangle 300"/>
          <p:cNvSpPr>
            <a:spLocks noChangeArrowheads="1"/>
          </p:cNvSpPr>
          <p:nvPr/>
        </p:nvSpPr>
        <p:spPr bwMode="auto">
          <a:xfrm>
            <a:off x="5443538" y="4743450"/>
            <a:ext cx="1371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568" name="Freeform 301"/>
          <p:cNvSpPr>
            <a:spLocks/>
          </p:cNvSpPr>
          <p:nvPr/>
        </p:nvSpPr>
        <p:spPr bwMode="auto">
          <a:xfrm>
            <a:off x="2471738" y="5143500"/>
            <a:ext cx="1143000" cy="285750"/>
          </a:xfrm>
          <a:custGeom>
            <a:avLst/>
            <a:gdLst>
              <a:gd name="T0" fmla="*/ 0 w 960"/>
              <a:gd name="T1" fmla="*/ 0 h 240"/>
              <a:gd name="T2" fmla="*/ 0 w 960"/>
              <a:gd name="T3" fmla="*/ 2147483646 h 240"/>
              <a:gd name="T4" fmla="*/ 2147483646 w 960"/>
              <a:gd name="T5" fmla="*/ 2147483646 h 240"/>
              <a:gd name="T6" fmla="*/ 2147483646 w 960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240">
                <a:moveTo>
                  <a:pt x="0" y="0"/>
                </a:moveTo>
                <a:lnTo>
                  <a:pt x="0" y="240"/>
                </a:lnTo>
                <a:lnTo>
                  <a:pt x="960" y="240"/>
                </a:lnTo>
                <a:lnTo>
                  <a:pt x="9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sz="1350"/>
          </a:p>
        </p:txBody>
      </p:sp>
      <p:sp>
        <p:nvSpPr>
          <p:cNvPr id="23569" name="Freeform 302"/>
          <p:cNvSpPr>
            <a:spLocks/>
          </p:cNvSpPr>
          <p:nvPr/>
        </p:nvSpPr>
        <p:spPr bwMode="auto">
          <a:xfrm>
            <a:off x="3614738" y="5143500"/>
            <a:ext cx="1143000" cy="285750"/>
          </a:xfrm>
          <a:custGeom>
            <a:avLst/>
            <a:gdLst>
              <a:gd name="T0" fmla="*/ 0 w 960"/>
              <a:gd name="T1" fmla="*/ 0 h 240"/>
              <a:gd name="T2" fmla="*/ 0 w 960"/>
              <a:gd name="T3" fmla="*/ 2147483646 h 240"/>
              <a:gd name="T4" fmla="*/ 2147483646 w 960"/>
              <a:gd name="T5" fmla="*/ 2147483646 h 240"/>
              <a:gd name="T6" fmla="*/ 2147483646 w 960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240">
                <a:moveTo>
                  <a:pt x="0" y="0"/>
                </a:moveTo>
                <a:lnTo>
                  <a:pt x="0" y="240"/>
                </a:lnTo>
                <a:lnTo>
                  <a:pt x="960" y="240"/>
                </a:lnTo>
                <a:lnTo>
                  <a:pt x="9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sz="1350"/>
          </a:p>
        </p:txBody>
      </p:sp>
      <p:sp>
        <p:nvSpPr>
          <p:cNvPr id="23570" name="Freeform 303"/>
          <p:cNvSpPr>
            <a:spLocks/>
          </p:cNvSpPr>
          <p:nvPr/>
        </p:nvSpPr>
        <p:spPr bwMode="auto">
          <a:xfrm>
            <a:off x="4757738" y="5143500"/>
            <a:ext cx="1143000" cy="285750"/>
          </a:xfrm>
          <a:custGeom>
            <a:avLst/>
            <a:gdLst>
              <a:gd name="T0" fmla="*/ 0 w 960"/>
              <a:gd name="T1" fmla="*/ 0 h 240"/>
              <a:gd name="T2" fmla="*/ 0 w 960"/>
              <a:gd name="T3" fmla="*/ 2147483646 h 240"/>
              <a:gd name="T4" fmla="*/ 2147483646 w 960"/>
              <a:gd name="T5" fmla="*/ 2147483646 h 240"/>
              <a:gd name="T6" fmla="*/ 2147483646 w 960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240">
                <a:moveTo>
                  <a:pt x="0" y="0"/>
                </a:moveTo>
                <a:lnTo>
                  <a:pt x="0" y="240"/>
                </a:lnTo>
                <a:lnTo>
                  <a:pt x="960" y="240"/>
                </a:lnTo>
                <a:lnTo>
                  <a:pt x="9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sz="1350"/>
          </a:p>
        </p:txBody>
      </p:sp>
      <p:sp>
        <p:nvSpPr>
          <p:cNvPr id="8213" name="Text Box 304"/>
          <p:cNvSpPr txBox="1">
            <a:spLocks noChangeArrowheads="1"/>
          </p:cNvSpPr>
          <p:nvPr/>
        </p:nvSpPr>
        <p:spPr bwMode="auto">
          <a:xfrm>
            <a:off x="5486400" y="2228851"/>
            <a:ext cx="1885950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i="1">
                <a:latin typeface="Trebuchet MS" charset="0"/>
                <a:ea typeface="Trebuchet MS" charset="0"/>
                <a:cs typeface="Trebuchet MS" charset="0"/>
              </a:rPr>
              <a:t>3 different ways you might see FDs depicted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>
                <a:ea typeface="Trebuchet MS" panose="020B0603020202020204" pitchFamily="34" charset="0"/>
                <a:cs typeface="Trebuchet MS" panose="020B0603020202020204" pitchFamily="34" charset="0"/>
              </a:rPr>
              <a:t>Determinant</a:t>
            </a:r>
            <a:endParaRPr lang="en-US" altLang="en-US" dirty="0"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16EFAF-8592-4CDA-976B-07B952CFAFF4}" type="slidenum">
              <a:rPr lang="en-US" altLang="en-US">
                <a:solidFill>
                  <a:schemeClr val="tx2"/>
                </a:solidFill>
              </a:rPr>
              <a:pPr/>
              <a:t>11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9221" name="Rectangle 82"/>
          <p:cNvSpPr>
            <a:spLocks noChangeArrowheads="1"/>
          </p:cNvSpPr>
          <p:nvPr/>
        </p:nvSpPr>
        <p:spPr bwMode="auto">
          <a:xfrm>
            <a:off x="1447800" y="1752600"/>
            <a:ext cx="37914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Functional Dependency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r>
              <a:rPr lang="en-CA" altLang="en-US" sz="2400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EmpNum</a:t>
            </a:r>
            <a:r>
              <a:rPr lang="en-CA" altLang="en-US" sz="24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2400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2400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2400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EmpEmail</a:t>
            </a:r>
            <a:endParaRPr lang="en-US" altLang="en-US" sz="24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9222" name="Text Box 83"/>
          <p:cNvSpPr txBox="1">
            <a:spLocks noChangeArrowheads="1"/>
          </p:cNvSpPr>
          <p:nvPr/>
        </p:nvSpPr>
        <p:spPr bwMode="auto">
          <a:xfrm>
            <a:off x="762000" y="3657362"/>
            <a:ext cx="76962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Attribute on the left hand side is known as the </a:t>
            </a:r>
            <a:r>
              <a:rPr lang="en-US" altLang="en-US" sz="2800" b="1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determinant</a:t>
            </a:r>
            <a:endParaRPr lang="en-US" altLang="en-US" sz="28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lvl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EmpNum</a:t>
            </a:r>
            <a:r>
              <a:rPr lang="en-US" altLang="en-US" sz="2800" dirty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is a </a:t>
            </a:r>
            <a:r>
              <a:rPr lang="en-US" altLang="en-US" sz="2800" b="1" i="1" dirty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determinant</a:t>
            </a:r>
            <a:r>
              <a:rPr lang="en-US" altLang="en-US" sz="2800" dirty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of </a:t>
            </a:r>
            <a:r>
              <a:rPr lang="en-US" altLang="en-US" sz="2800" dirty="0" err="1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EmpEmail</a:t>
            </a:r>
            <a:endParaRPr lang="en-US" altLang="en-US" sz="2800" dirty="0">
              <a:solidFill>
                <a:schemeClr val="tx1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685800" y="376564"/>
            <a:ext cx="6172200" cy="1452235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Trebuchet MS" panose="020B0603020202020204" pitchFamily="34" charset="0"/>
                <a:cs typeface="Trebuchet MS" panose="020B0603020202020204" pitchFamily="34" charset="0"/>
              </a:rPr>
              <a:t>Second</a:t>
            </a:r>
            <a:r>
              <a:rPr lang="en-US" altLang="en-US" dirty="0"/>
              <a:t>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2286000"/>
            <a:ext cx="6343650" cy="3623072"/>
          </a:xfrm>
        </p:spPr>
        <p:txBody>
          <a:bodyPr>
            <a:noAutofit/>
          </a:bodyPr>
          <a:lstStyle/>
          <a:p>
            <a:pPr>
              <a:buFont typeface="Wingdings 3" charset="2"/>
              <a:buNone/>
              <a:defRPr/>
            </a:pPr>
            <a:r>
              <a:rPr lang="en-US" sz="2700" dirty="0"/>
              <a:t>The official qualifications for 2NF are: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sz="2400" dirty="0"/>
              <a:t>A table is already in 1NF.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sz="2400" dirty="0"/>
              <a:t>All non-key attributes are fully dependent on the primary key.</a:t>
            </a:r>
          </a:p>
          <a:p>
            <a:pPr>
              <a:buFont typeface="Wingdings 3" charset="2"/>
              <a:buNone/>
              <a:defRPr/>
            </a:pPr>
            <a:r>
              <a:rPr lang="en-US" sz="2400" i="1" dirty="0"/>
              <a:t>	All partial dependencies are removed to place in another table.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12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657350" y="1485903"/>
          <a:ext cx="5429250" cy="171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37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Trebuchet MS" charset="0"/>
                          <a:ea typeface="Trebuchet MS" charset="0"/>
                          <a:cs typeface="Trebuchet MS" charset="0"/>
                        </a:rPr>
                        <a:t>CourseID</a:t>
                      </a:r>
                      <a:endParaRPr lang="en-US" sz="1400" u="sng" dirty="0"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Trebuchet MS" charset="0"/>
                          <a:ea typeface="Trebuchet MS" charset="0"/>
                          <a:cs typeface="Trebuchet MS" charset="0"/>
                        </a:rPr>
                        <a:t>SemesterID</a:t>
                      </a:r>
                      <a:endParaRPr lang="en-US" sz="1400" u="sng" dirty="0"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rebuchet MS" charset="0"/>
                          <a:ea typeface="Trebuchet MS" charset="0"/>
                          <a:cs typeface="Trebuchet MS" charset="0"/>
                        </a:rPr>
                        <a:t>Num</a:t>
                      </a:r>
                      <a:r>
                        <a:rPr lang="en-US" sz="1400" baseline="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 </a:t>
                      </a:r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Student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Course</a:t>
                      </a:r>
                      <a:r>
                        <a:rPr lang="en-US" sz="1400" baseline="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 Name</a:t>
                      </a:r>
                      <a:endParaRPr lang="en-US" sz="1400" dirty="0"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IT101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201301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25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Database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IT101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201302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25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Database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IT102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201301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30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Web </a:t>
                      </a:r>
                      <a:r>
                        <a:rPr lang="en-US" sz="1400" dirty="0" err="1">
                          <a:latin typeface="Trebuchet MS" charset="0"/>
                          <a:ea typeface="Trebuchet MS" charset="0"/>
                          <a:cs typeface="Trebuchet MS" charset="0"/>
                        </a:rPr>
                        <a:t>Prog</a:t>
                      </a:r>
                      <a:endParaRPr lang="en-US" sz="1400" dirty="0"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IT102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201302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35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Web </a:t>
                      </a:r>
                      <a:r>
                        <a:rPr lang="en-US" sz="1400" dirty="0" err="1">
                          <a:latin typeface="Trebuchet MS" charset="0"/>
                          <a:ea typeface="Trebuchet MS" charset="0"/>
                          <a:cs typeface="Trebuchet MS" charset="0"/>
                        </a:rPr>
                        <a:t>Prog</a:t>
                      </a:r>
                      <a:endParaRPr lang="en-US" sz="1400" dirty="0"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IT103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201401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20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Networking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10" name="TextBox 4"/>
          <p:cNvSpPr txBox="1">
            <a:spLocks noChangeArrowheads="1"/>
          </p:cNvSpPr>
          <p:nvPr/>
        </p:nvSpPr>
        <p:spPr bwMode="auto">
          <a:xfrm>
            <a:off x="1371603" y="1028702"/>
            <a:ext cx="282000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Example of a table not in 2NF: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00300" y="3657600"/>
            <a:ext cx="112723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Primary Key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248400" y="3200325"/>
            <a:ext cx="0" cy="94662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flipH="1">
            <a:off x="2209802" y="4146946"/>
            <a:ext cx="4038598" cy="93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V="1">
            <a:off x="2209800" y="3209643"/>
            <a:ext cx="2" cy="9373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00151" y="4549288"/>
            <a:ext cx="665202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</a:t>
            </a:r>
            <a:r>
              <a:rPr lang="en-US" altLang="en-US" sz="1500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 Name</a:t>
            </a:r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depends on only </a:t>
            </a:r>
            <a:r>
              <a:rPr lang="en-US" altLang="en-US" sz="1500" i="1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CourseID</a:t>
            </a:r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a part of the primary key</a:t>
            </a:r>
            <a:b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not the whole primary {</a:t>
            </a:r>
            <a:r>
              <a:rPr lang="en-US" altLang="en-US" sz="1500" i="1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CourseID</a:t>
            </a:r>
            <a:r>
              <a:rPr lang="en-US" altLang="en-US" sz="1500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</a:t>
            </a:r>
            <a:r>
              <a:rPr lang="en-US" altLang="en-US" sz="1500" i="1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SemesterID</a:t>
            </a:r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}.It’s called </a:t>
            </a:r>
            <a:r>
              <a:rPr lang="en-US" altLang="en-US" sz="15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partial dependency</a:t>
            </a:r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00150" y="5343436"/>
            <a:ext cx="612699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Solution: </a:t>
            </a:r>
          </a:p>
          <a:p>
            <a:r>
              <a:rPr lang="en-US" altLang="en-US" sz="1500" i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Remove </a:t>
            </a:r>
            <a:r>
              <a:rPr lang="en-US" altLang="en-US" sz="1500" b="1" i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CourseID</a:t>
            </a:r>
            <a:r>
              <a:rPr lang="en-US" altLang="en-US" sz="1500" i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and </a:t>
            </a:r>
            <a:r>
              <a:rPr lang="en-US" altLang="en-US" sz="1500" b="1" i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 Name</a:t>
            </a:r>
            <a:r>
              <a:rPr lang="en-US" altLang="en-US" sz="1500" i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together to create a new table.</a:t>
            </a:r>
          </a:p>
        </p:txBody>
      </p:sp>
      <p:sp>
        <p:nvSpPr>
          <p:cNvPr id="2872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AF3066-F7F6-4FBA-83A6-76E323C22766}" type="slidenum">
              <a:rPr lang="en-US" altLang="en-US" smtClean="0">
                <a:solidFill>
                  <a:schemeClr val="tx2"/>
                </a:solidFill>
              </a:rPr>
              <a:pPr/>
              <a:t>13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657475" y="2209517"/>
            <a:ext cx="457200" cy="2457450"/>
          </a:xfrm>
          <a:prstGeom prst="rightBrace">
            <a:avLst>
              <a:gd name="adj1" fmla="val 6418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158268"/>
              </p:ext>
            </p:extLst>
          </p:nvPr>
        </p:nvGraphicFramePr>
        <p:xfrm>
          <a:off x="533400" y="2362200"/>
          <a:ext cx="2812257" cy="171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37">
                <a:tc>
                  <a:txBody>
                    <a:bodyPr/>
                    <a:lstStyle/>
                    <a:p>
                      <a:r>
                        <a:rPr lang="en-US" sz="1400" u="none" dirty="0" err="1"/>
                        <a:t>CourseID</a:t>
                      </a:r>
                      <a:endParaRPr lang="en-US" sz="1400" u="none" dirty="0"/>
                    </a:p>
                  </a:txBody>
                  <a:tcPr marL="68582" marR="68582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68582" marR="68582"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IT101</a:t>
                      </a:r>
                    </a:p>
                  </a:txBody>
                  <a:tcPr marL="68582" marR="68582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 marL="68582" marR="68582"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IT101</a:t>
                      </a:r>
                    </a:p>
                  </a:txBody>
                  <a:tcPr marL="68582" marR="68582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 marL="68582" marR="68582"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IT102</a:t>
                      </a:r>
                    </a:p>
                  </a:txBody>
                  <a:tcPr marL="68582" marR="68582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</a:t>
                      </a:r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 marL="68582" marR="68582"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IT102</a:t>
                      </a:r>
                    </a:p>
                  </a:txBody>
                  <a:tcPr marL="68582" marR="68582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</a:t>
                      </a:r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 marL="68582" marR="68582"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IT103</a:t>
                      </a:r>
                    </a:p>
                  </a:txBody>
                  <a:tcPr marL="68582" marR="68582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Networking</a:t>
                      </a:r>
                    </a:p>
                  </a:txBody>
                  <a:tcPr marL="68582" marR="68582"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20" name="Rectangle 4"/>
          <p:cNvSpPr>
            <a:spLocks noChangeArrowheads="1"/>
          </p:cNvSpPr>
          <p:nvPr/>
        </p:nvSpPr>
        <p:spPr bwMode="auto">
          <a:xfrm>
            <a:off x="5747488" y="3243334"/>
            <a:ext cx="9637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 b="1" u="sng" dirty="0">
                <a:solidFill>
                  <a:srgbClr val="FFFFFF"/>
                </a:solidFill>
              </a:rPr>
              <a:t>Semester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8675" y="4265474"/>
            <a:ext cx="26003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Done? Oh no, it is still not in 1NF yet. </a:t>
            </a:r>
            <a:b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Remove the repeating </a:t>
            </a:r>
            <a:b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groups too.</a:t>
            </a:r>
          </a:p>
          <a:p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Finally, connect the relationship.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3429000" y="4839891"/>
            <a:ext cx="571500" cy="6286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14850" y="3206356"/>
            <a:ext cx="914400" cy="1518044"/>
            <a:chOff x="4514850" y="3206356"/>
            <a:chExt cx="914400" cy="151804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514850" y="343733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3645694"/>
              <a:ext cx="0" cy="1078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4686300" y="3206356"/>
              <a:ext cx="0" cy="4393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86300" y="3645694"/>
              <a:ext cx="5715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686300" y="3206358"/>
              <a:ext cx="171450" cy="230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514850" y="3206358"/>
              <a:ext cx="171450" cy="230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86350" y="4460081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86350" y="4517231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77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9ECFBE-008D-4BEF-B86D-AFB3E821A709}" type="slidenum">
              <a:rPr lang="en-US" altLang="en-US" smtClean="0">
                <a:solidFill>
                  <a:schemeClr val="tx2"/>
                </a:solidFill>
              </a:rPr>
              <a:pPr/>
              <a:t>14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610171"/>
              </p:ext>
            </p:extLst>
          </p:nvPr>
        </p:nvGraphicFramePr>
        <p:xfrm>
          <a:off x="4255296" y="1485978"/>
          <a:ext cx="3688556" cy="171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37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CourseID</a:t>
                      </a:r>
                      <a:endParaRPr lang="en-US" sz="1400" u="sng" dirty="0"/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SemesterID</a:t>
                      </a:r>
                      <a:endParaRPr lang="en-US" sz="1400" u="sng" dirty="0"/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Student</a:t>
                      </a:r>
                    </a:p>
                  </a:txBody>
                  <a:tcPr marL="68577" marR="68577"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IT101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201301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 marL="68577" marR="68577"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IT101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201302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 marL="68577" marR="68577"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IT102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201301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 marL="68577" marR="68577"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IT102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201302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 marL="68577" marR="68577"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IT103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201401</a:t>
                      </a:r>
                    </a:p>
                  </a:txBody>
                  <a:tcPr marL="68577" marR="68577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marL="68577" marR="68577"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901591"/>
              </p:ext>
            </p:extLst>
          </p:nvPr>
        </p:nvGraphicFramePr>
        <p:xfrm>
          <a:off x="4572001" y="4724472"/>
          <a:ext cx="2812257" cy="114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32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CourseID</a:t>
                      </a:r>
                      <a:endParaRPr lang="en-US" sz="1400" u="sng" dirty="0"/>
                    </a:p>
                  </a:txBody>
                  <a:tcPr marL="68582" marR="68582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68582" marR="68582" marT="34281" marB="342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32">
                <a:tc>
                  <a:txBody>
                    <a:bodyPr/>
                    <a:lstStyle/>
                    <a:p>
                      <a:r>
                        <a:rPr lang="en-US" sz="1400" dirty="0"/>
                        <a:t>IT101</a:t>
                      </a:r>
                    </a:p>
                  </a:txBody>
                  <a:tcPr marL="68582" marR="68582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 marL="68582" marR="68582" marT="34281" marB="342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32">
                <a:tc>
                  <a:txBody>
                    <a:bodyPr/>
                    <a:lstStyle/>
                    <a:p>
                      <a:r>
                        <a:rPr lang="en-US" sz="1400" dirty="0"/>
                        <a:t>IT102</a:t>
                      </a:r>
                    </a:p>
                  </a:txBody>
                  <a:tcPr marL="68582" marR="68582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</a:t>
                      </a:r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 marL="68582" marR="68582" marT="34281" marB="342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32">
                <a:tc>
                  <a:txBody>
                    <a:bodyPr/>
                    <a:lstStyle/>
                    <a:p>
                      <a:r>
                        <a:rPr lang="en-US" sz="1400" dirty="0"/>
                        <a:t>IT103</a:t>
                      </a:r>
                    </a:p>
                  </a:txBody>
                  <a:tcPr marL="68582" marR="68582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Networking</a:t>
                      </a:r>
                    </a:p>
                  </a:txBody>
                  <a:tcPr marL="68582" marR="68582" marT="34281" marB="342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charset="2"/>
              <a:buNone/>
              <a:defRPr/>
            </a:pPr>
            <a:r>
              <a:rPr lang="en-US" sz="2700" dirty="0"/>
              <a:t>The official qualifications for 3NF are: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dirty="0"/>
              <a:t>A table is already in 2NF.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altLang="en-US" dirty="0"/>
              <a:t>Non-primary key attributes do not depend on other non-primary key attributes </a:t>
            </a:r>
            <a:br>
              <a:rPr lang="en-US" altLang="en-US" dirty="0"/>
            </a:br>
            <a:r>
              <a:rPr lang="en-US" altLang="en-US" dirty="0"/>
              <a:t>(i.e. no transitive dependencies)</a:t>
            </a:r>
          </a:p>
          <a:p>
            <a:pPr marL="300031" lvl="1" indent="0">
              <a:buNone/>
              <a:defRPr/>
            </a:pPr>
            <a:r>
              <a:rPr lang="en-US" sz="2100" i="1" dirty="0"/>
              <a:t>All transitive dependencies are removed to place in another table.</a:t>
            </a:r>
            <a:endParaRPr lang="en-US" sz="2100" dirty="0"/>
          </a:p>
          <a:p>
            <a:pPr>
              <a:buFont typeface="Wingdings 3" charset="2"/>
              <a:buNone/>
              <a:defRPr/>
            </a:pPr>
            <a:endParaRPr lang="en-US" dirty="0"/>
          </a:p>
        </p:txBody>
      </p:sp>
      <p:sp>
        <p:nvSpPr>
          <p:cNvPr id="3072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BC568-1FB6-4DEC-ABE7-D590D467C215}" type="slidenum">
              <a:rPr lang="en-US" altLang="en-US" smtClean="0">
                <a:solidFill>
                  <a:schemeClr val="tx2"/>
                </a:solidFill>
              </a:rPr>
              <a:pPr/>
              <a:t>15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2" name="TextBox 4"/>
          <p:cNvSpPr txBox="1">
            <a:spLocks noChangeArrowheads="1"/>
          </p:cNvSpPr>
          <p:nvPr/>
        </p:nvSpPr>
        <p:spPr bwMode="auto">
          <a:xfrm>
            <a:off x="1371603" y="1028702"/>
            <a:ext cx="28278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Example of a Table not in 3NF: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028786" y="2828886"/>
            <a:ext cx="400127" cy="1143000"/>
          </a:xfrm>
          <a:prstGeom prst="rightBrace">
            <a:avLst>
              <a:gd name="adj1" fmla="val 8652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49029" y="3657600"/>
            <a:ext cx="112723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Primary Key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43403" y="3771901"/>
            <a:ext cx="37571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Teacher Tel is a nonkey attribute, and</a:t>
            </a:r>
            <a:b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Teacher Name is also a nonkey atttribute.</a:t>
            </a:r>
          </a:p>
          <a:p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But Teacher Tel depends on Teacher Name.</a:t>
            </a:r>
          </a:p>
          <a:p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It is called </a:t>
            </a:r>
            <a:r>
              <a:rPr lang="en-US" altLang="en-US" sz="1350" b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transitive dependency</a:t>
            </a:r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562859" y="3200400"/>
            <a:ext cx="1527048" cy="514350"/>
            <a:chOff x="4559891" y="3048000"/>
            <a:chExt cx="2036438" cy="1371600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6596329" y="3048000"/>
              <a:ext cx="0" cy="137160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flipH="1">
              <a:off x="4559892" y="4419600"/>
              <a:ext cx="203643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4559891" y="3048000"/>
              <a:ext cx="0" cy="1371600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00150" y="5105400"/>
            <a:ext cx="634365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1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Solution: </a:t>
            </a:r>
          </a:p>
          <a:p>
            <a:r>
              <a:rPr lang="en-US" altLang="en-US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Remove </a:t>
            </a:r>
            <a:r>
              <a:rPr lang="en-US" altLang="en-US" b="1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Teacher Name</a:t>
            </a:r>
            <a:r>
              <a:rPr lang="en-US" altLang="en-US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and </a:t>
            </a:r>
            <a:r>
              <a:rPr lang="en-US" altLang="en-US" b="1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Teacher Tel</a:t>
            </a:r>
            <a:r>
              <a:rPr lang="en-US" altLang="en-US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together </a:t>
            </a:r>
            <a:br>
              <a:rPr lang="en-US" altLang="en-US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altLang="en-US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 create a new table.</a:t>
            </a:r>
          </a:p>
        </p:txBody>
      </p:sp>
      <p:sp>
        <p:nvSpPr>
          <p:cNvPr id="3179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64E73F-0B59-4555-925A-473CE32F2FC9}" type="slidenum">
              <a:rPr lang="en-US" altLang="en-US" smtClean="0">
                <a:solidFill>
                  <a:schemeClr val="tx2"/>
                </a:solidFill>
              </a:rPr>
              <a:pPr/>
              <a:t>16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984558"/>
              </p:ext>
            </p:extLst>
          </p:nvPr>
        </p:nvGraphicFramePr>
        <p:xfrm>
          <a:off x="1657350" y="1485901"/>
          <a:ext cx="5772150" cy="171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37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StudyID</a:t>
                      </a:r>
                      <a:endParaRPr lang="en-US" sz="1400" u="sng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Teacher Name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  <a:r>
                        <a:rPr lang="en-US" sz="1400" baseline="0" dirty="0"/>
                        <a:t> Tel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Piseth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012 123 456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Sao </a:t>
                      </a:r>
                      <a:r>
                        <a:rPr lang="en-US" sz="1400" dirty="0" err="1"/>
                        <a:t>Kanha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0977</a:t>
                      </a:r>
                      <a:r>
                        <a:rPr lang="en-US" sz="1400" baseline="0" dirty="0"/>
                        <a:t> 322 111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</a:t>
                      </a:r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 </a:t>
                      </a:r>
                      <a:r>
                        <a:rPr lang="en-US" sz="1400" dirty="0" err="1"/>
                        <a:t>Veasna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012 412 333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</a:t>
                      </a:r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 </a:t>
                      </a:r>
                      <a:r>
                        <a:rPr lang="en-US" sz="1400" dirty="0" err="1"/>
                        <a:t>Veasna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012 412 333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Networking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Pou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Sambath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077 545 221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175849"/>
              </p:ext>
            </p:extLst>
          </p:nvPr>
        </p:nvGraphicFramePr>
        <p:xfrm>
          <a:off x="685800" y="1028701"/>
          <a:ext cx="3200400" cy="171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Teacher Name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  <a:r>
                        <a:rPr lang="en-US" sz="1400" baseline="0" dirty="0"/>
                        <a:t> Tel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Piseth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012 123 456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Sao </a:t>
                      </a:r>
                      <a:r>
                        <a:rPr lang="en-US" sz="1400" dirty="0" err="1"/>
                        <a:t>Kanha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0977</a:t>
                      </a:r>
                      <a:r>
                        <a:rPr lang="en-US" sz="1400" baseline="0" dirty="0"/>
                        <a:t> 322 111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Chan </a:t>
                      </a:r>
                      <a:r>
                        <a:rPr lang="en-US" sz="1400" dirty="0" err="1"/>
                        <a:t>Veasna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012 412 333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Chan </a:t>
                      </a:r>
                      <a:r>
                        <a:rPr lang="en-US" sz="1400" dirty="0" err="1"/>
                        <a:t>Veasna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012 412 333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Sambath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077 545 221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95792" y="2822911"/>
            <a:ext cx="32575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Done? </a:t>
            </a:r>
            <a:b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Oh no, it is still not in 1NF yet. </a:t>
            </a:r>
            <a:b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Remove Repeating row.</a:t>
            </a: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 rot="5400000">
            <a:off x="458986" y="3009832"/>
            <a:ext cx="1082277" cy="6286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22094"/>
              </p:ext>
            </p:extLst>
          </p:nvPr>
        </p:nvGraphicFramePr>
        <p:xfrm>
          <a:off x="685800" y="3905190"/>
          <a:ext cx="3200400" cy="142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62">
                <a:tc>
                  <a:txBody>
                    <a:bodyPr/>
                    <a:lstStyle/>
                    <a:p>
                      <a:r>
                        <a:rPr lang="en-US" sz="1400" u="sng" dirty="0"/>
                        <a:t>Teacher Name</a:t>
                      </a:r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  <a:r>
                        <a:rPr lang="en-US" sz="1400" baseline="0" dirty="0"/>
                        <a:t> Tel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6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Piseth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012 123 456</a:t>
                      </a:r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62">
                <a:tc>
                  <a:txBody>
                    <a:bodyPr/>
                    <a:lstStyle/>
                    <a:p>
                      <a:r>
                        <a:rPr lang="en-US" sz="1400" dirty="0"/>
                        <a:t>Sao </a:t>
                      </a:r>
                      <a:r>
                        <a:rPr lang="en-US" sz="1400" dirty="0" err="1"/>
                        <a:t>Kanha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0977</a:t>
                      </a:r>
                      <a:r>
                        <a:rPr lang="en-US" sz="1400" baseline="0" dirty="0"/>
                        <a:t> 322 111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62">
                <a:tc>
                  <a:txBody>
                    <a:bodyPr/>
                    <a:lstStyle/>
                    <a:p>
                      <a:r>
                        <a:rPr lang="en-US" sz="1400" dirty="0"/>
                        <a:t>Chan </a:t>
                      </a:r>
                      <a:r>
                        <a:rPr lang="en-US" sz="1400" dirty="0" err="1"/>
                        <a:t>Veasna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012 412 333</a:t>
                      </a:r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62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Sambath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077 545 221</a:t>
                      </a:r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965" y="5306705"/>
            <a:ext cx="3413435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latin typeface="Trebuchet MS" charset="0"/>
                <a:ea typeface="Trebuchet MS" charset="0"/>
                <a:cs typeface="Trebuchet MS" charset="0"/>
              </a:rPr>
              <a:t>Note about primary key:</a:t>
            </a:r>
          </a:p>
          <a:p>
            <a:pPr marL="214308" indent="-214308">
              <a:buFontTx/>
              <a:buChar char="-"/>
              <a:defRPr/>
            </a:pPr>
            <a:r>
              <a:rPr lang="en-US" sz="1500" dirty="0">
                <a:latin typeface="Trebuchet MS" charset="0"/>
                <a:ea typeface="Trebuchet MS" charset="0"/>
                <a:cs typeface="Trebuchet MS" charset="0"/>
              </a:rPr>
              <a:t>In theory, you can choose </a:t>
            </a:r>
            <a:br>
              <a:rPr lang="en-US" sz="1500" dirty="0"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sz="1500" dirty="0">
                <a:latin typeface="Trebuchet MS" charset="0"/>
                <a:ea typeface="Trebuchet MS" charset="0"/>
                <a:cs typeface="Trebuchet MS" charset="0"/>
              </a:rPr>
              <a:t>Teacher Name to be a primary key.</a:t>
            </a:r>
          </a:p>
          <a:p>
            <a:pPr marL="214308" indent="-214308">
              <a:buFontTx/>
              <a:buChar char="-"/>
              <a:defRPr/>
            </a:pPr>
            <a:r>
              <a:rPr lang="en-US" sz="1500" dirty="0">
                <a:latin typeface="Trebuchet MS" charset="0"/>
                <a:ea typeface="Trebuchet MS" charset="0"/>
                <a:cs typeface="Trebuchet MS" charset="0"/>
              </a:rPr>
              <a:t>But in practice, you should add </a:t>
            </a:r>
            <a:br>
              <a:rPr lang="en-US" sz="1500" dirty="0"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sz="1500" dirty="0">
                <a:latin typeface="Trebuchet MS" charset="0"/>
                <a:ea typeface="Trebuchet MS" charset="0"/>
                <a:cs typeface="Trebuchet MS" charset="0"/>
              </a:rPr>
              <a:t>Teacher ID as the primary key.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4038600" y="4419600"/>
            <a:ext cx="446485" cy="600649"/>
          </a:xfrm>
          <a:prstGeom prst="right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69028"/>
              </p:ext>
            </p:extLst>
          </p:nvPr>
        </p:nvGraphicFramePr>
        <p:xfrm>
          <a:off x="4743449" y="1409778"/>
          <a:ext cx="3257551" cy="171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37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StudyID</a:t>
                      </a:r>
                      <a:endParaRPr lang="en-US" sz="1400" u="sng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T.ID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</a:t>
                      </a:r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</a:t>
                      </a:r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3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Networking</a:t>
                      </a:r>
                    </a:p>
                  </a:txBody>
                  <a:tcPr marL="68580" marR="68580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T4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875608" y="3146823"/>
            <a:ext cx="2847975" cy="1116809"/>
            <a:chOff x="4875608" y="3146823"/>
            <a:chExt cx="2847975" cy="1116809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7590233" y="3146823"/>
              <a:ext cx="0" cy="28217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5018483" y="3429000"/>
              <a:ext cx="257175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5018483" y="3429003"/>
              <a:ext cx="0" cy="834629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590233" y="3146823"/>
              <a:ext cx="133350" cy="167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7454502" y="3146823"/>
              <a:ext cx="135731" cy="167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437833" y="3314700"/>
              <a:ext cx="2857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875608" y="4171950"/>
              <a:ext cx="2857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82752" y="4114800"/>
              <a:ext cx="2857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D0B02-3C13-4E77-98DD-27368419467F}" type="slidenum">
              <a:rPr lang="en-US" altLang="en-US" smtClean="0">
                <a:solidFill>
                  <a:schemeClr val="tx2"/>
                </a:solidFill>
              </a:rPr>
              <a:pPr/>
              <a:t>17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51879"/>
              </p:ext>
            </p:extLst>
          </p:nvPr>
        </p:nvGraphicFramePr>
        <p:xfrm>
          <a:off x="4675583" y="4267200"/>
          <a:ext cx="3257550" cy="142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62">
                <a:tc>
                  <a:txBody>
                    <a:bodyPr/>
                    <a:lstStyle/>
                    <a:p>
                      <a:r>
                        <a:rPr lang="en-US" sz="1400" u="sng" dirty="0"/>
                        <a:t>ID</a:t>
                      </a:r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Teacher Name</a:t>
                      </a:r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  <a:r>
                        <a:rPr lang="en-US" sz="1400" baseline="0" dirty="0"/>
                        <a:t> Tel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62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Piseth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012 123 456</a:t>
                      </a:r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62"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Sao </a:t>
                      </a:r>
                      <a:r>
                        <a:rPr lang="en-US" sz="1400" dirty="0" err="1"/>
                        <a:t>Kanha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0977</a:t>
                      </a:r>
                      <a:r>
                        <a:rPr lang="en-US" sz="1400" baseline="0" dirty="0"/>
                        <a:t> 322 111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62"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 </a:t>
                      </a:r>
                      <a:r>
                        <a:rPr lang="en-US" sz="1400" dirty="0" err="1"/>
                        <a:t>Veasna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012 412 333</a:t>
                      </a:r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62">
                <a:tc>
                  <a:txBody>
                    <a:bodyPr/>
                    <a:lstStyle/>
                    <a:p>
                      <a:r>
                        <a:rPr lang="en-US" sz="1400" dirty="0"/>
                        <a:t>T4</a:t>
                      </a:r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Pou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Sambath</a:t>
                      </a:r>
                      <a:endParaRPr lang="en-US" sz="1400" dirty="0"/>
                    </a:p>
                  </a:txBody>
                  <a:tcPr marL="68580" marR="68580" marT="34296" marB="3429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077 545 221</a:t>
                      </a:r>
                    </a:p>
                  </a:txBody>
                  <a:tcPr marL="68580" marR="68580" marT="34296" marB="342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5" grpId="1" animBg="1"/>
      <p:bldP spid="7" grpId="0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100" b="1" dirty="0"/>
              <a:t>Boyce Codd Normal Form (BCNF) – 3.5NF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None/>
              <a:defRPr/>
            </a:pPr>
            <a:r>
              <a:rPr lang="en-US" sz="2700" dirty="0"/>
              <a:t>The official qualifications for BCNF are: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dirty="0"/>
              <a:t>A table is already in 3NF.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altLang="en-US" dirty="0"/>
              <a:t>All determinants must be keys.</a:t>
            </a:r>
          </a:p>
          <a:p>
            <a:pPr marL="0" indent="0">
              <a:buNone/>
              <a:defRPr/>
            </a:pPr>
            <a:r>
              <a:rPr lang="en-US" altLang="en-US" i="1" dirty="0"/>
              <a:t>All determinants that are not keys are removed to place in another table.</a:t>
            </a:r>
            <a:r>
              <a:rPr lang="en-US" altLang="en-US" dirty="0"/>
              <a:t> </a:t>
            </a:r>
            <a:endParaRPr lang="en-US" sz="2100" dirty="0"/>
          </a:p>
          <a:p>
            <a:pPr>
              <a:buFont typeface="Wingdings 3" charset="2"/>
              <a:buChar char=""/>
              <a:defRPr/>
            </a:pPr>
            <a:endParaRPr 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EDA6D3-D2C1-4F58-AB1F-0B57EF9C389D}" type="slidenum">
              <a:rPr lang="en-US" altLang="en-US" smtClean="0">
                <a:solidFill>
                  <a:schemeClr val="tx2"/>
                </a:solidFill>
              </a:rPr>
              <a:pPr/>
              <a:t>18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Boyce Codd Normal Form (BCNF) </a:t>
            </a:r>
            <a:r>
              <a:rPr lang="en-US" altLang="en-US" sz="2100"/>
              <a:t>(Cont.)</a:t>
            </a:r>
            <a:endParaRPr lang="en-US" altLang="en-US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3" charset="2"/>
              <a:buChar char=""/>
              <a:defRPr/>
            </a:pPr>
            <a:r>
              <a:rPr lang="en-US" altLang="en-US" dirty="0"/>
              <a:t>Example of a table not in BCNF:</a:t>
            </a:r>
          </a:p>
          <a:p>
            <a:pPr>
              <a:buFont typeface="Wingdings 3" charset="2"/>
              <a:buChar char=""/>
              <a:defRPr/>
            </a:pPr>
            <a:endParaRPr lang="en-US" altLang="en-US" dirty="0"/>
          </a:p>
          <a:p>
            <a:pPr>
              <a:buFont typeface="Wingdings 3" charset="2"/>
              <a:buChar char=""/>
              <a:defRPr/>
            </a:pPr>
            <a:endParaRPr lang="en-US" altLang="en-US" dirty="0"/>
          </a:p>
          <a:p>
            <a:pPr>
              <a:buFont typeface="Wingdings 3" charset="2"/>
              <a:buChar char=""/>
              <a:defRPr/>
            </a:pPr>
            <a:endParaRPr lang="en-US" altLang="en-US" dirty="0"/>
          </a:p>
          <a:p>
            <a:pPr>
              <a:buFont typeface="Wingdings 3" charset="2"/>
              <a:buChar char=""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buFont typeface="Wingdings 3" charset="2"/>
              <a:buChar char=""/>
              <a:defRPr/>
            </a:pPr>
            <a:r>
              <a:rPr lang="en-US" altLang="en-US" dirty="0"/>
              <a:t>Key:  {Student, Course}</a:t>
            </a:r>
          </a:p>
          <a:p>
            <a:pPr>
              <a:buFont typeface="Wingdings 3" charset="2"/>
              <a:buChar char=""/>
              <a:defRPr/>
            </a:pPr>
            <a:r>
              <a:rPr lang="en-US" altLang="en-US" dirty="0"/>
              <a:t>Functional Dependency:</a:t>
            </a:r>
          </a:p>
          <a:p>
            <a:pPr lvl="1">
              <a:buFont typeface="Wingdings 3" charset="2"/>
              <a:buChar char=""/>
              <a:defRPr/>
            </a:pPr>
            <a:r>
              <a:rPr lang="en-US" altLang="en-US" sz="1575" dirty="0"/>
              <a:t>{Student, Course}</a:t>
            </a:r>
            <a:r>
              <a:rPr altLang="en-US" sz="1575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 </a:t>
            </a:r>
            <a:r>
              <a:rPr lang="en-US" altLang="en-US" sz="1575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Teacher</a:t>
            </a:r>
            <a:endParaRPr altLang="en-US" sz="1575" noProof="1">
              <a:latin typeface="Trebuchet MS" charset="0"/>
              <a:ea typeface="Trebuchet MS" charset="0"/>
              <a:cs typeface="Trebuchet MS" charset="0"/>
              <a:sym typeface="Wingdings" charset="2"/>
            </a:endParaRPr>
          </a:p>
          <a:p>
            <a:pPr lvl="1">
              <a:buFont typeface="Wingdings 3" charset="2"/>
              <a:buChar char=""/>
              <a:defRPr/>
            </a:pPr>
            <a:r>
              <a:rPr lang="en-US" altLang="en-US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Teacher </a:t>
            </a:r>
            <a:r>
              <a:rPr altLang="en-US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 </a:t>
            </a:r>
            <a:r>
              <a:rPr lang="en-US" altLang="en-US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Course</a:t>
            </a:r>
          </a:p>
          <a:p>
            <a:pPr>
              <a:buFont typeface="Wingdings 3" charset="2"/>
              <a:buChar char=""/>
              <a:defRPr/>
            </a:pPr>
            <a:r>
              <a:rPr lang="en-US" altLang="en-US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Problem</a:t>
            </a:r>
            <a:r>
              <a:rPr lang="en-US" altLang="en-US" sz="1500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: </a:t>
            </a:r>
            <a:r>
              <a:rPr lang="en-US" altLang="en-US" sz="1500" b="1" i="1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Teacher</a:t>
            </a:r>
            <a:r>
              <a:rPr lang="en-US" altLang="en-US" sz="1500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 is not a key but determines </a:t>
            </a:r>
            <a:r>
              <a:rPr lang="en-US" altLang="en-US" sz="1500" b="1" i="1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Course</a:t>
            </a:r>
            <a:r>
              <a:rPr lang="en-US" altLang="en-US" sz="1500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.</a:t>
            </a:r>
            <a:endParaRPr lang="en-US" altLang="en-US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AE3DD6-5F4C-4185-93E4-06343E463995}" type="slidenum">
              <a:rPr lang="en-US" altLang="en-US" smtClean="0">
                <a:solidFill>
                  <a:schemeClr val="tx2"/>
                </a:solidFill>
              </a:rPr>
              <a:pPr/>
              <a:t>19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15243"/>
              </p:ext>
            </p:extLst>
          </p:nvPr>
        </p:nvGraphicFramePr>
        <p:xfrm>
          <a:off x="1295400" y="2472218"/>
          <a:ext cx="5143500" cy="171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67">
                <a:tc>
                  <a:txBody>
                    <a:bodyPr/>
                    <a:lstStyle/>
                    <a:p>
                      <a:r>
                        <a:rPr lang="en-US" sz="1400" u="sng" dirty="0"/>
                        <a:t>Student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Course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Teacher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Sao</a:t>
                      </a:r>
                      <a:endParaRPr lang="en-US" sz="1400" dirty="0"/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William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E-Commerce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Todd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E-Commerce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Todd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William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biggest problem needed to be solved in database is data redundancy. </a:t>
            </a:r>
          </a:p>
          <a:p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Why data redundancy is the problem? Because it causes:</a:t>
            </a:r>
          </a:p>
          <a:p>
            <a:pPr lvl="1"/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Insert Anomaly</a:t>
            </a:r>
          </a:p>
          <a:p>
            <a:pPr lvl="1"/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Update Anomaly</a:t>
            </a:r>
          </a:p>
          <a:p>
            <a:pPr lvl="1"/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Delete Anomaly</a:t>
            </a:r>
          </a:p>
          <a:p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362C08-4DC8-4639-A160-CDFB5E4B481D}" type="slidenum">
              <a:rPr lang="en-US" altLang="en-US" smtClean="0">
                <a:solidFill>
                  <a:schemeClr val="tx2"/>
                </a:solidFill>
              </a:rPr>
              <a:pPr/>
              <a:t>2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1485"/>
              </p:ext>
            </p:extLst>
          </p:nvPr>
        </p:nvGraphicFramePr>
        <p:xfrm>
          <a:off x="1676400" y="4953000"/>
          <a:ext cx="5486401" cy="169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2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Teacher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Subject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Teacher</a:t>
                      </a:r>
                      <a:r>
                        <a:rPr lang="en-US" sz="1400" baseline="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 Degree</a:t>
                      </a:r>
                      <a:endParaRPr lang="en-US" sz="1400" dirty="0"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Tel</a:t>
                      </a:r>
                    </a:p>
                  </a:txBody>
                  <a:tcPr marL="68580" marR="68580" marT="34270" marB="34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rebuchet MS" charset="0"/>
                          <a:ea typeface="Trebuchet MS" charset="0"/>
                          <a:cs typeface="Trebuchet MS" charset="0"/>
                        </a:rPr>
                        <a:t>Sok</a:t>
                      </a:r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 San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Database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Master's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012666777</a:t>
                      </a:r>
                    </a:p>
                  </a:txBody>
                  <a:tcPr marL="68580" marR="68580" marT="34270" marB="34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Van </a:t>
                      </a:r>
                      <a:r>
                        <a:rPr lang="en-US" sz="1400" dirty="0" err="1">
                          <a:latin typeface="Trebuchet MS" charset="0"/>
                          <a:ea typeface="Trebuchet MS" charset="0"/>
                          <a:cs typeface="Trebuchet MS" charset="0"/>
                        </a:rPr>
                        <a:t>Sokhen</a:t>
                      </a:r>
                      <a:endParaRPr lang="en-US" sz="1400" dirty="0"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Database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Bachelor's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017678678</a:t>
                      </a:r>
                    </a:p>
                  </a:txBody>
                  <a:tcPr marL="68580" marR="68580" marT="34270" marB="342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8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Sok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 San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E-Commerce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Master's</a:t>
                      </a:r>
                    </a:p>
                  </a:txBody>
                  <a:tcPr marL="68580" marR="68580" marT="34270" marB="34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012666777</a:t>
                      </a:r>
                    </a:p>
                  </a:txBody>
                  <a:tcPr marL="68580" marR="68580" marT="34270" marB="342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ACEFE0-908C-4DD6-BAB5-98FC3CCFA7ED}" type="slidenum">
              <a:rPr lang="en-US" altLang="en-US" smtClean="0">
                <a:solidFill>
                  <a:schemeClr val="tx2"/>
                </a:solidFill>
              </a:rPr>
              <a:pPr/>
              <a:t>20</a:t>
            </a:fld>
            <a:endParaRPr lang="en-US" altLang="en-US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229100" y="2800350"/>
            <a:ext cx="1200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229100" y="2658666"/>
            <a:ext cx="285750" cy="141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29100" y="2800350"/>
            <a:ext cx="28575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14850" y="2658666"/>
            <a:ext cx="0" cy="255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00650" y="2658666"/>
            <a:ext cx="0" cy="255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57800" y="2658666"/>
            <a:ext cx="0" cy="255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3600" y="360045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057400" y="5200650"/>
            <a:ext cx="3886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057400" y="4857750"/>
            <a:ext cx="0" cy="34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057400" y="4857750"/>
            <a:ext cx="17145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885950" y="4857750"/>
            <a:ext cx="17145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85950" y="5086350"/>
            <a:ext cx="342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15003" y="3771900"/>
            <a:ext cx="4286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15003" y="3714750"/>
            <a:ext cx="4286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505325" y="1194198"/>
            <a:ext cx="280035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 b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Solution:</a:t>
            </a:r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Decouple a table contains </a:t>
            </a:r>
            <a:r>
              <a:rPr lang="en-US" altLang="en-US" sz="1350" b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Teacher</a:t>
            </a:r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and </a:t>
            </a:r>
            <a:r>
              <a:rPr lang="en-US" altLang="en-US" sz="1350" b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</a:t>
            </a:r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from from original table (</a:t>
            </a:r>
            <a:r>
              <a:rPr lang="en-US" altLang="en-US" sz="1350" b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Student</a:t>
            </a:r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</a:t>
            </a:r>
            <a:r>
              <a:rPr lang="en-US" altLang="en-US" sz="1350" b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</a:t>
            </a:r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). Finally, connect the new and old table to third table contains </a:t>
            </a:r>
            <a:r>
              <a:rPr lang="en-US" altLang="en-US" sz="1350" b="1" i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</a:t>
            </a:r>
            <a:r>
              <a:rPr lang="en-US" altLang="en-US" sz="135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  <a:endParaRPr lang="en-US" altLang="en-US" sz="1350" b="1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2435"/>
              </p:ext>
            </p:extLst>
          </p:nvPr>
        </p:nvGraphicFramePr>
        <p:xfrm>
          <a:off x="1314450" y="1314453"/>
          <a:ext cx="2914650" cy="171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67">
                <a:tc>
                  <a:txBody>
                    <a:bodyPr/>
                    <a:lstStyle/>
                    <a:p>
                      <a:r>
                        <a:rPr lang="en-US" sz="1400" u="sng" dirty="0"/>
                        <a:t>Student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Course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Sao</a:t>
                      </a:r>
                      <a:endParaRPr lang="en-US" sz="1400" dirty="0"/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E-Commerce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E-Commerce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02331"/>
              </p:ext>
            </p:extLst>
          </p:nvPr>
        </p:nvGraphicFramePr>
        <p:xfrm>
          <a:off x="5429252" y="2658666"/>
          <a:ext cx="1427560" cy="94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48">
                <a:tc>
                  <a:txBody>
                    <a:bodyPr/>
                    <a:lstStyle/>
                    <a:p>
                      <a:r>
                        <a:rPr lang="en-US" sz="1400" u="sng" dirty="0"/>
                        <a:t>Course</a:t>
                      </a:r>
                    </a:p>
                  </a:txBody>
                  <a:tcPr marL="68579" marR="68579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68"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79" marR="68579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68">
                <a:tc>
                  <a:txBody>
                    <a:bodyPr/>
                    <a:lstStyle/>
                    <a:p>
                      <a:r>
                        <a:rPr lang="en-US" sz="1400" dirty="0"/>
                        <a:t>E-Commerce</a:t>
                      </a:r>
                    </a:p>
                  </a:txBody>
                  <a:tcPr marL="68579" marR="68579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6964"/>
              </p:ext>
            </p:extLst>
          </p:nvPr>
        </p:nvGraphicFramePr>
        <p:xfrm>
          <a:off x="1314450" y="3600450"/>
          <a:ext cx="2914650" cy="125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84">
                <a:tc>
                  <a:txBody>
                    <a:bodyPr/>
                    <a:lstStyle/>
                    <a:p>
                      <a:r>
                        <a:rPr lang="en-US" sz="1400" u="none" dirty="0"/>
                        <a:t>Course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Teacher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05"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05"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William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05">
                <a:tc>
                  <a:txBody>
                    <a:bodyPr/>
                    <a:lstStyle/>
                    <a:p>
                      <a:r>
                        <a:rPr lang="en-US" sz="1400" dirty="0"/>
                        <a:t>E-Commerce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Todd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Forth Normal Form (4NF)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charset="2"/>
              <a:buNone/>
              <a:defRPr/>
            </a:pPr>
            <a:r>
              <a:rPr lang="en-US" sz="2700" dirty="0"/>
              <a:t>The official qualifications for 4NF are: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dirty="0"/>
              <a:t>A table is already in BCNF.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altLang="en-US" dirty="0"/>
              <a:t>A table contains no multi-valued dependencies.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endParaRPr lang="en-US" sz="2100" dirty="0"/>
          </a:p>
          <a:p>
            <a:pPr>
              <a:buFont typeface="Wingdings 3" charset="2"/>
              <a:buChar char=""/>
              <a:defRPr/>
            </a:pPr>
            <a:r>
              <a:rPr lang="en-US" sz="2100" b="1" dirty="0"/>
              <a:t>Multi-valued dependency: </a:t>
            </a:r>
            <a:r>
              <a:rPr lang="en-US" sz="2100" dirty="0"/>
              <a:t>MVDs occur when two or more independent multi valued facts about the same attribute occur within the same table.</a:t>
            </a:r>
          </a:p>
          <a:p>
            <a:pPr marL="0" indent="0">
              <a:buNone/>
              <a:defRPr/>
            </a:pPr>
            <a:r>
              <a:rPr lang="en-US" sz="2100" dirty="0"/>
              <a:t>	A </a:t>
            </a:r>
            <a:r>
              <a:rPr lang="en-US" altLang="en-US" sz="2100" noProof="1">
                <a:latin typeface="Trebuchet MS" charset="0"/>
                <a:ea typeface="Trebuchet MS" charset="0"/>
                <a:cs typeface="Trebuchet MS" charset="0"/>
                <a:sym typeface="Wingdings" charset="2"/>
              </a:rPr>
              <a:t> B      (B multi-valued depends on A)</a:t>
            </a:r>
            <a:endParaRPr lang="en-US" dirty="0"/>
          </a:p>
          <a:p>
            <a:pPr>
              <a:buFont typeface="Wingdings 3" charset="2"/>
              <a:buChar char=""/>
              <a:defRPr/>
            </a:pPr>
            <a:endParaRPr lang="en-US" altLang="en-US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7E345A-F024-44EA-AEEA-678F70586FA9}" type="slidenum">
              <a:rPr lang="en-US" altLang="en-US" smtClean="0">
                <a:solidFill>
                  <a:schemeClr val="tx2"/>
                </a:solidFill>
              </a:rPr>
              <a:pPr/>
              <a:t>21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Forth Normal Form (4NF) (Cont.)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Example of a table not in 4NF: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Key: {Student, Major, Hobby}</a:t>
            </a:r>
          </a:p>
          <a:p>
            <a:r>
              <a:rPr lang="en-US" altLang="en-US" dirty="0"/>
              <a:t>MVD: Student </a:t>
            </a:r>
            <a:r>
              <a:rPr lang="en-US" altLang="en-US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 Major, Hobby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2ABB9-3299-4D7B-B44E-05AC293A74A4}" type="slidenum">
              <a:rPr lang="en-US" altLang="en-US" smtClean="0">
                <a:solidFill>
                  <a:schemeClr val="tx2"/>
                </a:solidFill>
              </a:rPr>
              <a:pPr/>
              <a:t>22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64476"/>
              </p:ext>
            </p:extLst>
          </p:nvPr>
        </p:nvGraphicFramePr>
        <p:xfrm>
          <a:off x="1295400" y="2661482"/>
          <a:ext cx="5143500" cy="2291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en-US" sz="1400" u="sng" dirty="0"/>
                        <a:t>Student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Major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Hobby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Football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Volleyball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Football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Football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Puth</a:t>
                      </a:r>
                      <a:endParaRPr lang="en-US" sz="14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Football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Tith</a:t>
                      </a:r>
                      <a:endParaRPr lang="en-US" sz="14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18C84-C109-4063-B9CA-2EAF2F5030A4}" type="slidenum">
              <a:rPr lang="en-US" altLang="en-US" smtClean="0">
                <a:solidFill>
                  <a:schemeClr val="tx2"/>
                </a:solidFill>
              </a:rPr>
              <a:pPr/>
              <a:t>23</a:t>
            </a:fld>
            <a:endParaRPr lang="en-US" altLang="en-US">
              <a:solidFill>
                <a:schemeClr val="tx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19400" y="2209800"/>
            <a:ext cx="1657350" cy="285750"/>
            <a:chOff x="2743200" y="2209800"/>
            <a:chExt cx="1657350" cy="28575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743200" y="2343150"/>
              <a:ext cx="1657350" cy="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271213" y="2220519"/>
              <a:ext cx="129337" cy="1089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63390" y="2352675"/>
              <a:ext cx="137160" cy="1131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67200" y="2209800"/>
              <a:ext cx="0" cy="2559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57500" y="2209800"/>
              <a:ext cx="0" cy="2857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894410" y="2209800"/>
              <a:ext cx="0" cy="2857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94" name="TextBox 32"/>
          <p:cNvSpPr txBox="1">
            <a:spLocks noChangeArrowheads="1"/>
          </p:cNvSpPr>
          <p:nvPr/>
        </p:nvSpPr>
        <p:spPr bwMode="auto">
          <a:xfrm>
            <a:off x="1485900" y="1085850"/>
            <a:ext cx="2514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Solution: </a:t>
            </a:r>
            <a:r>
              <a:rPr lang="en-US" altLang="en-US" sz="135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Decouple to each table contains MVD. Finally, connect each to a third table contains </a:t>
            </a:r>
            <a:r>
              <a:rPr lang="en-US" altLang="en-US" sz="1350" b="1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Student</a:t>
            </a:r>
            <a:r>
              <a:rPr lang="en-US" altLang="en-US" sz="135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31068" y="3616879"/>
            <a:ext cx="1657350" cy="285750"/>
            <a:chOff x="2743200" y="2209800"/>
            <a:chExt cx="1657350" cy="285750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2743200" y="2343150"/>
              <a:ext cx="1657350" cy="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271213" y="2220519"/>
              <a:ext cx="129337" cy="1089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263390" y="2352675"/>
              <a:ext cx="137160" cy="1131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67200" y="2209800"/>
              <a:ext cx="0" cy="2559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857500" y="2209800"/>
              <a:ext cx="0" cy="2857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894410" y="2209800"/>
              <a:ext cx="0" cy="2857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13360"/>
              </p:ext>
            </p:extLst>
          </p:nvPr>
        </p:nvGraphicFramePr>
        <p:xfrm>
          <a:off x="1562100" y="2171703"/>
          <a:ext cx="1257300" cy="171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67">
                <a:tc>
                  <a:txBody>
                    <a:bodyPr/>
                    <a:lstStyle/>
                    <a:p>
                      <a:r>
                        <a:rPr lang="en-US" sz="1400" u="sng" dirty="0"/>
                        <a:t>Student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Puth</a:t>
                      </a:r>
                      <a:endParaRPr lang="en-US" sz="1400" dirty="0"/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Tith</a:t>
                      </a:r>
                      <a:endParaRPr lang="en-US" sz="1400" dirty="0"/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69447"/>
              </p:ext>
            </p:extLst>
          </p:nvPr>
        </p:nvGraphicFramePr>
        <p:xfrm>
          <a:off x="4495800" y="1194709"/>
          <a:ext cx="2914650" cy="200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79">
                <a:tc>
                  <a:txBody>
                    <a:bodyPr/>
                    <a:lstStyle/>
                    <a:p>
                      <a:r>
                        <a:rPr lang="en-US" sz="1400" u="sng" dirty="0"/>
                        <a:t>Student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Major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Puth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Tith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38071"/>
              </p:ext>
            </p:extLst>
          </p:nvPr>
        </p:nvGraphicFramePr>
        <p:xfrm>
          <a:off x="4511278" y="3390901"/>
          <a:ext cx="2956322" cy="200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37">
                <a:tc>
                  <a:txBody>
                    <a:bodyPr/>
                    <a:lstStyle/>
                    <a:p>
                      <a:r>
                        <a:rPr lang="en-US" sz="1400" u="sng" dirty="0"/>
                        <a:t>Student</a:t>
                      </a:r>
                    </a:p>
                  </a:txBody>
                  <a:tcPr marL="68588" marR="68588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Hobby</a:t>
                      </a:r>
                    </a:p>
                  </a:txBody>
                  <a:tcPr marL="68588" marR="68588"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7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8" marR="68588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Football</a:t>
                      </a:r>
                    </a:p>
                  </a:txBody>
                  <a:tcPr marL="68588" marR="68588"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7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8" marR="68588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Volleyball</a:t>
                      </a:r>
                    </a:p>
                  </a:txBody>
                  <a:tcPr marL="68588" marR="68588"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7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8" marR="68588"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Football</a:t>
                      </a:r>
                    </a:p>
                  </a:txBody>
                  <a:tcPr marL="68588" marR="68588"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7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8" marR="68588" marT="34283" marB="342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 marL="68588" marR="68588"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7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Puth</a:t>
                      </a:r>
                      <a:endParaRPr lang="en-US" sz="1400" dirty="0"/>
                    </a:p>
                  </a:txBody>
                  <a:tcPr marL="68588" marR="68588" marT="34283" marB="342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Football</a:t>
                      </a:r>
                    </a:p>
                  </a:txBody>
                  <a:tcPr marL="68588" marR="68588"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7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Tith</a:t>
                      </a:r>
                      <a:endParaRPr lang="en-US" sz="1400" dirty="0"/>
                    </a:p>
                  </a:txBody>
                  <a:tcPr marL="68588" marR="68588" marT="34283" marB="342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 marL="68588" marR="68588" marT="34283" marB="342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Fifth Normal Form (5NF)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None/>
              <a:defRPr/>
            </a:pPr>
            <a:r>
              <a:rPr lang="en-US" dirty="0"/>
              <a:t>The official qualifications for 5NF are: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dirty="0"/>
              <a:t>A table is already in 4NF.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r>
              <a:rPr lang="en-US" altLang="en-US" dirty="0"/>
              <a:t>The attributes of multi-valued dependencies are related.</a:t>
            </a:r>
          </a:p>
          <a:p>
            <a:pPr marL="385754" indent="-385754">
              <a:buFont typeface="Wingdings 3" charset="2"/>
              <a:buAutoNum type="arabicPeriod"/>
              <a:defRPr/>
            </a:pP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3AF2D9-2B05-4FD9-8060-A43E5FC02635}" type="slidenum">
              <a:rPr lang="en-US" altLang="en-US" smtClean="0">
                <a:solidFill>
                  <a:schemeClr val="tx2"/>
                </a:solidFill>
              </a:rPr>
              <a:pPr/>
              <a:t>24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Fifth Normal Form (5NF) (Cont.)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Example of a table not in 5NF: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Key: {Seller, Company, Product}</a:t>
            </a:r>
          </a:p>
          <a:p>
            <a:r>
              <a:rPr lang="en-US" altLang="en-US" dirty="0"/>
              <a:t>MVD: Seller </a:t>
            </a:r>
            <a:r>
              <a:rPr lang="en-US" altLang="en-US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 Company, Product</a:t>
            </a:r>
          </a:p>
          <a:p>
            <a:r>
              <a:rPr lang="en-US" altLang="en-US" i="1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Product</a:t>
            </a:r>
            <a:r>
              <a:rPr lang="en-US" altLang="en-US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 is related to </a:t>
            </a:r>
            <a:r>
              <a:rPr lang="en-US" altLang="en-US" i="1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Company.</a:t>
            </a:r>
            <a:endParaRPr lang="en-US" altLang="en-US" i="1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E6405D-8DB6-436A-AAED-90E87A1CF3DB}" type="slidenum">
              <a:rPr lang="en-US" altLang="en-US" smtClean="0">
                <a:solidFill>
                  <a:schemeClr val="tx2"/>
                </a:solidFill>
              </a:rPr>
              <a:pPr/>
              <a:t>25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71971"/>
              </p:ext>
            </p:extLst>
          </p:nvPr>
        </p:nvGraphicFramePr>
        <p:xfrm>
          <a:off x="1295400" y="2510033"/>
          <a:ext cx="5791200" cy="200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79">
                <a:tc>
                  <a:txBody>
                    <a:bodyPr/>
                    <a:lstStyle/>
                    <a:p>
                      <a:r>
                        <a:rPr lang="en-US" sz="1400" u="sng" dirty="0"/>
                        <a:t>Seller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Company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Product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MIAF</a:t>
                      </a:r>
                      <a:r>
                        <a:rPr lang="en-US" sz="1400" baseline="0" dirty="0"/>
                        <a:t> Trading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Zenya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Sao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Coca-Cola</a:t>
                      </a:r>
                      <a:r>
                        <a:rPr lang="en-US" sz="1400" baseline="0" dirty="0"/>
                        <a:t> Corp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Coke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Coca-Cola</a:t>
                      </a:r>
                      <a:r>
                        <a:rPr lang="en-US" sz="1400" baseline="0" dirty="0"/>
                        <a:t> Corp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Fanta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Coca-Cola</a:t>
                      </a:r>
                      <a:r>
                        <a:rPr lang="en-US" sz="1400" baseline="0" dirty="0"/>
                        <a:t> Corp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Sprite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Budweiser Brewery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Budweiser </a:t>
                      </a:r>
                      <a:r>
                        <a:rPr lang="en-US" sz="1400" dirty="0"/>
                        <a:t>Beer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Heineken</a:t>
                      </a:r>
                      <a:r>
                        <a:rPr lang="en-US" sz="1400" baseline="0" dirty="0"/>
                        <a:t> Brewery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Heineken Beer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B21163-61C0-4752-9B8C-2EB02540DC66}" type="slidenum">
              <a:rPr lang="en-US" altLang="en-US" smtClean="0">
                <a:solidFill>
                  <a:schemeClr val="tx2"/>
                </a:solidFill>
              </a:rPr>
              <a:pPr/>
              <a:t>26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0" y="971550"/>
          <a:ext cx="2343150" cy="164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400" u="sng" dirty="0"/>
                        <a:t>Seller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Company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MIAF</a:t>
                      </a:r>
                      <a:r>
                        <a:rPr lang="en-US" sz="1400" baseline="0" dirty="0"/>
                        <a:t> Trading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Sao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Coca-Cola</a:t>
                      </a:r>
                      <a:r>
                        <a:rPr lang="en-US" sz="1400" baseline="0" dirty="0"/>
                        <a:t> Corp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Angkor Brewery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Cambodia</a:t>
                      </a:r>
                      <a:r>
                        <a:rPr lang="en-US" sz="1400" baseline="0" dirty="0"/>
                        <a:t> Brewery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57326" y="3043240"/>
          <a:ext cx="1631156" cy="264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8">
                <a:tc>
                  <a:txBody>
                    <a:bodyPr/>
                    <a:lstStyle/>
                    <a:p>
                      <a:r>
                        <a:rPr lang="en-US" sz="1400" u="sng" dirty="0"/>
                        <a:t>Seller</a:t>
                      </a:r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Product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Zenya</a:t>
                      </a:r>
                      <a:endParaRPr lang="en-US" sz="1400" dirty="0"/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Sao</a:t>
                      </a:r>
                      <a:endParaRPr lang="en-US" sz="1400" dirty="0"/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Coke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Fanta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r>
                        <a:rPr lang="en-US" sz="1400" dirty="0"/>
                        <a:t>Sao</a:t>
                      </a:r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Sprite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8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Angkor Beer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8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Cambodia Beer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00650" y="2914653"/>
          <a:ext cx="2571750" cy="30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8">
                <a:tc>
                  <a:txBody>
                    <a:bodyPr/>
                    <a:lstStyle/>
                    <a:p>
                      <a:r>
                        <a:rPr lang="en-US" sz="1400" u="sng" dirty="0"/>
                        <a:t>Company</a:t>
                      </a:r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Product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r>
                        <a:rPr lang="en-US" sz="1400" dirty="0"/>
                        <a:t>MIAF</a:t>
                      </a:r>
                      <a:r>
                        <a:rPr lang="en-US" sz="1400" baseline="0" dirty="0"/>
                        <a:t> Trading</a:t>
                      </a:r>
                      <a:endParaRPr lang="en-US" sz="1400" dirty="0"/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Zenya</a:t>
                      </a:r>
                      <a:endParaRPr lang="en-US" sz="1400" dirty="0"/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r>
                        <a:rPr lang="en-US" sz="1400" dirty="0"/>
                        <a:t>Coca-Cola</a:t>
                      </a:r>
                      <a:r>
                        <a:rPr lang="en-US" sz="1400" baseline="0" dirty="0"/>
                        <a:t> Corp</a:t>
                      </a:r>
                      <a:endParaRPr lang="en-US" sz="1400" dirty="0"/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Coke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r>
                        <a:rPr lang="en-US" sz="1400" dirty="0"/>
                        <a:t>Coca-Cola</a:t>
                      </a:r>
                      <a:r>
                        <a:rPr lang="en-US" sz="1400" baseline="0" dirty="0"/>
                        <a:t> Corp</a:t>
                      </a:r>
                      <a:endParaRPr lang="en-US" sz="1400" dirty="0"/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Fanta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r>
                        <a:rPr lang="en-US" sz="1400" dirty="0"/>
                        <a:t>Coca-Cola</a:t>
                      </a:r>
                      <a:r>
                        <a:rPr lang="en-US" sz="1400" baseline="0" dirty="0"/>
                        <a:t> Corp</a:t>
                      </a:r>
                      <a:endParaRPr lang="en-US" sz="1400" dirty="0"/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Sprite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r>
                        <a:rPr lang="en-US" sz="1400" dirty="0"/>
                        <a:t>Angkor Brewery</a:t>
                      </a:r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Angkor Beer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8">
                <a:tc>
                  <a:txBody>
                    <a:bodyPr/>
                    <a:lstStyle/>
                    <a:p>
                      <a:r>
                        <a:rPr lang="en-US" sz="1400" dirty="0"/>
                        <a:t>Cambodia</a:t>
                      </a:r>
                      <a:r>
                        <a:rPr lang="en-US" sz="1400" baseline="0" dirty="0"/>
                        <a:t> Brewery</a:t>
                      </a:r>
                      <a:endParaRPr lang="en-US" sz="1400" dirty="0"/>
                    </a:p>
                  </a:txBody>
                  <a:tcPr marL="68580" marR="68580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Cambodia Beer</a:t>
                      </a:r>
                    </a:p>
                  </a:txBody>
                  <a:tcPr marL="68580" marR="68580" marT="34294" marB="342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57325" y="1228727"/>
          <a:ext cx="742950" cy="114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26">
                <a:tc>
                  <a:txBody>
                    <a:bodyPr/>
                    <a:lstStyle/>
                    <a:p>
                      <a:r>
                        <a:rPr lang="en-US" sz="1400" u="sng" dirty="0"/>
                        <a:t>Seller</a:t>
                      </a:r>
                    </a:p>
                  </a:txBody>
                  <a:tcPr marL="68580" marR="68580" marT="34278" marB="342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r>
                        <a:rPr lang="en-US" sz="1400" baseline="0" dirty="0" err="1"/>
                        <a:t>Sok</a:t>
                      </a:r>
                      <a:endParaRPr lang="en-US" sz="1400" dirty="0"/>
                    </a:p>
                  </a:txBody>
                  <a:tcPr marL="68580" marR="68580" marT="34278" marB="342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Sao</a:t>
                      </a:r>
                      <a:endParaRPr lang="en-US" sz="1400" dirty="0"/>
                    </a:p>
                  </a:txBody>
                  <a:tcPr marL="68580" marR="68580" marT="34278" marB="342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r>
                        <a:rPr lang="en-US" sz="1400" dirty="0"/>
                        <a:t>Chan</a:t>
                      </a:r>
                    </a:p>
                  </a:txBody>
                  <a:tcPr marL="68580" marR="68580" marT="34278" marB="342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29300" y="877491"/>
          <a:ext cx="1600200" cy="164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400" u="sng" dirty="0"/>
                        <a:t>Company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en-US" sz="1400" dirty="0"/>
                        <a:t>MIAF</a:t>
                      </a:r>
                      <a:r>
                        <a:rPr lang="en-US" sz="1400" baseline="0" dirty="0"/>
                        <a:t> Trading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en-US" sz="1400" dirty="0"/>
                        <a:t>Coca-Cola</a:t>
                      </a:r>
                      <a:r>
                        <a:rPr lang="en-US" sz="1400" baseline="0" dirty="0"/>
                        <a:t> Corp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en-US" sz="1400" dirty="0"/>
                        <a:t>Angkor Brewery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en-US" sz="1400" dirty="0"/>
                        <a:t>Cambodia</a:t>
                      </a:r>
                      <a:r>
                        <a:rPr lang="en-US" sz="1400" baseline="0" dirty="0"/>
                        <a:t> Brewery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71850" y="3714754"/>
          <a:ext cx="1600200" cy="200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79">
                <a:tc>
                  <a:txBody>
                    <a:bodyPr/>
                    <a:lstStyle/>
                    <a:p>
                      <a:r>
                        <a:rPr lang="en-US" sz="1400" u="sng" dirty="0"/>
                        <a:t>Product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 err="1"/>
                        <a:t>Zenya</a:t>
                      </a:r>
                      <a:endParaRPr lang="en-US" sz="1400" dirty="0"/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/>
                        <a:t>Coke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r>
                        <a:rPr lang="en-US" sz="1400" dirty="0"/>
                        <a:t>Fanta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Sprite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Angkor Beer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Cambodia Beer</a:t>
                      </a:r>
                    </a:p>
                  </a:txBody>
                  <a:tcPr marL="68580" marR="68580" marT="34304" marB="343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200278" y="1371600"/>
            <a:ext cx="65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370539"/>
            <a:ext cx="0" cy="67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088485" y="3143250"/>
            <a:ext cx="397669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72050" y="542925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29450" y="5110162"/>
            <a:ext cx="0" cy="31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200650" y="1371600"/>
            <a:ext cx="62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2200" y="2286000"/>
            <a:ext cx="0" cy="62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00278" y="1143000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28778" y="2286000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86103" y="2980135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943478" y="5143500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1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29278" y="1151335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1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0753" y="2237185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1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628903" y="1143000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M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771653" y="2808685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M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457578" y="3494485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M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72203" y="2686050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M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000878" y="5029200"/>
            <a:ext cx="2571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 (Cont.)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Normalization</a:t>
            </a:r>
            <a:r>
              <a:rPr lang="en-US" altLang="ko-KR" dirty="0">
                <a:latin typeface="Trebuchet MS" panose="020B0603020202020204" pitchFamily="34" charset="0"/>
                <a:ea typeface="Gulim" panose="020B0600000101010101" pitchFamily="34" charset="-127"/>
              </a:rPr>
              <a:t> is the process of removing redundant data from your tables to improve storage efficiency, data integrity, and scalability.</a:t>
            </a:r>
          </a:p>
          <a:p>
            <a:pPr>
              <a:spcAft>
                <a:spcPts val="375"/>
              </a:spcAft>
            </a:pPr>
            <a:r>
              <a:rPr lang="en-US" altLang="ko-KR" dirty="0">
                <a:latin typeface="Trebuchet MS" panose="020B0603020202020204" pitchFamily="34" charset="0"/>
                <a:ea typeface="Gulim" panose="020B0600000101010101" pitchFamily="34" charset="-127"/>
              </a:rPr>
              <a:t>Normalization generally involves splitting existing tables into multiple ones, which must be re-joined or linked each time a query is issued.</a:t>
            </a:r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spcAft>
                <a:spcPts val="375"/>
              </a:spcAft>
            </a:pPr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Why normalization?</a:t>
            </a:r>
          </a:p>
          <a:p>
            <a:pPr lvl="1">
              <a:spcAft>
                <a:spcPts val="375"/>
              </a:spcAft>
            </a:pPr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relation derived from the user view or data store will most likely be unnormalized. </a:t>
            </a:r>
          </a:p>
          <a:p>
            <a:pPr lvl="1">
              <a:spcAft>
                <a:spcPts val="375"/>
              </a:spcAft>
            </a:pPr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problem usually happens when an existing system uses unstructured file, e.g. in MS Excel.</a:t>
            </a:r>
          </a:p>
          <a:p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3F62DC-C372-4227-B1E1-631B8CE1DAE4}" type="slidenum">
              <a:rPr lang="en-US" altLang="en-US" smtClean="0">
                <a:solidFill>
                  <a:schemeClr val="tx2"/>
                </a:solidFill>
              </a:rPr>
              <a:pPr/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First Normal Form (1NF)</a:t>
            </a:r>
          </a:p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Second Normal Form (2NF)</a:t>
            </a:r>
          </a:p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Third Normal Form (3NF)</a:t>
            </a:r>
          </a:p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Boyce-Codd Normal Form (BCNF)</a:t>
            </a:r>
          </a:p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Fourth Normal Form (4NF)</a:t>
            </a:r>
          </a:p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Fifth Normal Form (5NF)</a:t>
            </a:r>
          </a:p>
          <a:p>
            <a:endParaRPr lang="en-US" altLang="es-AR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 practice, 1NF, 2NF, and 3NF are enough for database.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7F3D10-4239-4CB8-9A50-AA795A0451C8}" type="slidenum">
              <a:rPr lang="en-US" altLang="en-US" smtClean="0">
                <a:solidFill>
                  <a:schemeClr val="tx2"/>
                </a:solidFill>
              </a:rPr>
              <a:pPr/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official qualifications for 1NF are:</a:t>
            </a:r>
          </a:p>
          <a:p>
            <a:pPr marL="685783" lvl="1" indent="-385754">
              <a:buFont typeface="Wingdings 3" panose="05040102010807070707" pitchFamily="18" charset="2"/>
              <a:buAutoNum type="arabicPeriod"/>
            </a:pP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Each </a:t>
            </a:r>
            <a:r>
              <a:rPr lang="en-US" altLang="es-AR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attribute name</a:t>
            </a: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must be unique.</a:t>
            </a:r>
          </a:p>
          <a:p>
            <a:pPr marL="685783" lvl="1" indent="-385754">
              <a:buFont typeface="Wingdings 3" panose="05040102010807070707" pitchFamily="18" charset="2"/>
              <a:buAutoNum type="arabicPeriod"/>
            </a:pP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Each </a:t>
            </a:r>
            <a:r>
              <a:rPr lang="en-US" altLang="es-AR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attribute value</a:t>
            </a: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must be single.</a:t>
            </a:r>
          </a:p>
          <a:p>
            <a:pPr marL="685783" lvl="1" indent="-385754">
              <a:buFont typeface="Wingdings 3" panose="05040102010807070707" pitchFamily="18" charset="2"/>
              <a:buAutoNum type="arabicPeriod"/>
            </a:pP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Each </a:t>
            </a:r>
            <a:r>
              <a:rPr lang="en-US" altLang="es-AR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row</a:t>
            </a: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must be unique.</a:t>
            </a:r>
          </a:p>
          <a:p>
            <a:pPr marL="685783" lvl="1" indent="-385754">
              <a:buFont typeface="Wingdings 3" panose="05040102010807070707" pitchFamily="18" charset="2"/>
              <a:buAutoNum type="arabicPeriod"/>
            </a:pP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There is </a:t>
            </a:r>
            <a:r>
              <a:rPr lang="en-US" altLang="es-AR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 repeating groups</a:t>
            </a: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Additional:</a:t>
            </a:r>
          </a:p>
          <a:p>
            <a:pPr marL="685783" lvl="1" indent="-385754"/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Choose a primary key. 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s-AR" sz="12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Reminder: 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 primary key is </a:t>
            </a:r>
            <a:r>
              <a:rPr lang="en-US" altLang="es-AR" b="1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unique</a:t>
            </a: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</a:t>
            </a:r>
            <a:r>
              <a:rPr lang="en-US" altLang="es-AR" b="1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not null</a:t>
            </a: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</a:t>
            </a:r>
            <a:r>
              <a:rPr lang="en-US" altLang="es-AR" b="1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unchanged</a:t>
            </a: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  A primary key can be either an attribute or combined attributes.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331ECE-742C-4020-AD04-EB0F6FA888AD}" type="slidenum">
              <a:rPr lang="en-US" altLang="en-US" smtClean="0">
                <a:solidFill>
                  <a:schemeClr val="tx2"/>
                </a:solidFill>
              </a:rPr>
              <a:pPr/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Normal Form (1NF)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Example </a:t>
            </a:r>
            <a:r>
              <a:rPr lang="en-US" altLang="es-AR" dirty="0"/>
              <a:t>of a table not in 1NF </a:t>
            </a: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</a:p>
          <a:p>
            <a:endParaRPr lang="en-US" altLang="es-AR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s-AR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s-AR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s-AR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s-AR" sz="825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It violates the 1NF because:</a:t>
            </a:r>
          </a:p>
          <a:p>
            <a:r>
              <a:rPr lang="en-US" altLang="es-AR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Attribute values are not single.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DE1D14-FD78-481B-8C28-1396F706DDE5}" type="slidenum">
              <a:rPr lang="en-US" altLang="en-US" smtClean="0">
                <a:solidFill>
                  <a:schemeClr val="tx2"/>
                </a:solidFill>
              </a:rPr>
              <a:pPr/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0928"/>
              </p:ext>
            </p:extLst>
          </p:nvPr>
        </p:nvGraphicFramePr>
        <p:xfrm>
          <a:off x="531639" y="2819400"/>
          <a:ext cx="7774161" cy="190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94">
                  <a:extLst>
                    <a:ext uri="{9D8B030D-6E8A-4147-A177-3AD203B41FA5}">
                      <a16:colId xmlns:a16="http://schemas.microsoft.com/office/drawing/2014/main" val="3525031658"/>
                    </a:ext>
                  </a:extLst>
                </a:gridCol>
                <a:gridCol w="1727591">
                  <a:extLst>
                    <a:ext uri="{9D8B030D-6E8A-4147-A177-3AD203B41FA5}">
                      <a16:colId xmlns:a16="http://schemas.microsoft.com/office/drawing/2014/main" val="4165768071"/>
                    </a:ext>
                  </a:extLst>
                </a:gridCol>
                <a:gridCol w="1295694">
                  <a:extLst>
                    <a:ext uri="{9D8B030D-6E8A-4147-A177-3AD203B41FA5}">
                      <a16:colId xmlns:a16="http://schemas.microsoft.com/office/drawing/2014/main" val="739697636"/>
                    </a:ext>
                  </a:extLst>
                </a:gridCol>
                <a:gridCol w="3484282">
                  <a:extLst>
                    <a:ext uri="{9D8B030D-6E8A-4147-A177-3AD203B41FA5}">
                      <a16:colId xmlns:a16="http://schemas.microsoft.com/office/drawing/2014/main" val="327760124"/>
                    </a:ext>
                  </a:extLst>
                </a:gridCol>
              </a:tblGrid>
              <a:tr h="62492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 err="1">
                          <a:effectLst/>
                        </a:rPr>
                        <a:t>Customer</a:t>
                      </a:r>
                      <a:r>
                        <a:rPr lang="es-AR" sz="1800" u="none" strike="noStrike" dirty="0">
                          <a:effectLst/>
                        </a:rPr>
                        <a:t> ID</a:t>
                      </a:r>
                      <a:endParaRPr lang="es-A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 err="1">
                          <a:effectLst/>
                        </a:rPr>
                        <a:t>First</a:t>
                      </a:r>
                      <a:r>
                        <a:rPr lang="es-AR" sz="1800" u="none" strike="noStrike" dirty="0">
                          <a:effectLst/>
                        </a:rPr>
                        <a:t> </a:t>
                      </a:r>
                      <a:r>
                        <a:rPr lang="es-AR" sz="1800" u="none" strike="noStrike" dirty="0" err="1">
                          <a:effectLst/>
                        </a:rPr>
                        <a:t>Name</a:t>
                      </a:r>
                      <a:endParaRPr lang="es-A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>
                          <a:effectLst/>
                        </a:rPr>
                        <a:t>Surname</a:t>
                      </a:r>
                      <a:endParaRPr lang="es-A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 err="1">
                          <a:effectLst/>
                        </a:rPr>
                        <a:t>Telephone</a:t>
                      </a:r>
                      <a:r>
                        <a:rPr lang="es-AR" sz="1800" u="none" strike="noStrike" dirty="0">
                          <a:effectLst/>
                        </a:rPr>
                        <a:t> </a:t>
                      </a:r>
                      <a:r>
                        <a:rPr lang="es-AR" sz="1800" u="none" strike="noStrike" dirty="0" err="1">
                          <a:effectLst/>
                        </a:rPr>
                        <a:t>Number</a:t>
                      </a:r>
                      <a:endParaRPr lang="es-A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592014876"/>
                  </a:ext>
                </a:extLst>
              </a:tr>
              <a:tr h="32207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>
                          <a:effectLst/>
                        </a:rPr>
                        <a:t>123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 err="1">
                          <a:effectLst/>
                        </a:rPr>
                        <a:t>Pooja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>
                          <a:effectLst/>
                        </a:rPr>
                        <a:t>Singh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>
                          <a:effectLst/>
                        </a:rPr>
                        <a:t>555-861-2025, 192-122-1111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3560168660"/>
                  </a:ext>
                </a:extLst>
              </a:tr>
              <a:tr h="63593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>
                          <a:effectLst/>
                        </a:rPr>
                        <a:t>456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>
                          <a:effectLst/>
                        </a:rPr>
                        <a:t>Zhang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>
                          <a:effectLst/>
                        </a:rPr>
                        <a:t>San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(555) 403-1659 Ext. 53; 182-929-2929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1915667703"/>
                  </a:ext>
                </a:extLst>
              </a:tr>
              <a:tr h="32207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>
                          <a:effectLst/>
                        </a:rPr>
                        <a:t>789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>
                          <a:effectLst/>
                        </a:rPr>
                        <a:t>John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>
                          <a:effectLst/>
                        </a:rPr>
                        <a:t>Doe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>
                          <a:effectLst/>
                        </a:rPr>
                        <a:t>555-808-9633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11742756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Normal Form (1NF) (Cont.)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After Normalizing:</a:t>
            </a:r>
          </a:p>
          <a:p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Now it is in 1NF. </a:t>
            </a:r>
          </a:p>
          <a:p>
            <a:r>
              <a:rPr lang="en-US" dirty="0"/>
              <a:t>To uniquely identify a row, we need to use a combination of (ID, Telephone Number).</a:t>
            </a:r>
          </a:p>
          <a:p>
            <a:r>
              <a:rPr lang="en-US" alt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However, it might still violate 2NF and so on. 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4E257E-0E91-4FF9-8A19-2537F5553806}" type="slidenum">
              <a:rPr lang="en-US" altLang="en-US" smtClean="0">
                <a:solidFill>
                  <a:schemeClr val="tx2"/>
                </a:solidFill>
              </a:rPr>
              <a:pPr/>
              <a:t>7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76062"/>
              </p:ext>
            </p:extLst>
          </p:nvPr>
        </p:nvGraphicFramePr>
        <p:xfrm>
          <a:off x="737936" y="2514600"/>
          <a:ext cx="7346144" cy="22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536">
                  <a:extLst>
                    <a:ext uri="{9D8B030D-6E8A-4147-A177-3AD203B41FA5}">
                      <a16:colId xmlns:a16="http://schemas.microsoft.com/office/drawing/2014/main" val="251018490"/>
                    </a:ext>
                  </a:extLst>
                </a:gridCol>
                <a:gridCol w="1836536">
                  <a:extLst>
                    <a:ext uri="{9D8B030D-6E8A-4147-A177-3AD203B41FA5}">
                      <a16:colId xmlns:a16="http://schemas.microsoft.com/office/drawing/2014/main" val="1641252282"/>
                    </a:ext>
                  </a:extLst>
                </a:gridCol>
                <a:gridCol w="1564457">
                  <a:extLst>
                    <a:ext uri="{9D8B030D-6E8A-4147-A177-3AD203B41FA5}">
                      <a16:colId xmlns:a16="http://schemas.microsoft.com/office/drawing/2014/main" val="4047799792"/>
                    </a:ext>
                  </a:extLst>
                </a:gridCol>
                <a:gridCol w="2108615">
                  <a:extLst>
                    <a:ext uri="{9D8B030D-6E8A-4147-A177-3AD203B41FA5}">
                      <a16:colId xmlns:a16="http://schemas.microsoft.com/office/drawing/2014/main" val="3095151319"/>
                    </a:ext>
                  </a:extLst>
                </a:gridCol>
              </a:tblGrid>
              <a:tr h="2228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 err="1">
                          <a:effectLst/>
                        </a:rPr>
                        <a:t>Customer</a:t>
                      </a:r>
                      <a:r>
                        <a:rPr lang="es-AR" sz="1800" u="none" strike="noStrike" dirty="0">
                          <a:effectLst/>
                        </a:rPr>
                        <a:t> ID</a:t>
                      </a:r>
                      <a:endParaRPr lang="es-A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First Name</a:t>
                      </a:r>
                      <a:endParaRPr lang="es-A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Surname</a:t>
                      </a:r>
                      <a:endParaRPr lang="es-A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Telephone Number</a:t>
                      </a:r>
                      <a:endParaRPr lang="es-A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2789350068"/>
                  </a:ext>
                </a:extLst>
              </a:tr>
              <a:tr h="2228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123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 err="1">
                          <a:effectLst/>
                        </a:rPr>
                        <a:t>Pooja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Singh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555-861-2025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2716257755"/>
                  </a:ext>
                </a:extLst>
              </a:tr>
              <a:tr h="2228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123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 err="1">
                          <a:effectLst/>
                        </a:rPr>
                        <a:t>Pooja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Singh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192-122-1111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1810894274"/>
                  </a:ext>
                </a:extLst>
              </a:tr>
              <a:tr h="2228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456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Zhang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San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182-929-2929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2857550327"/>
                  </a:ext>
                </a:extLst>
              </a:tr>
              <a:tr h="44002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456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Zhang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San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>
                          <a:effectLst/>
                        </a:rPr>
                        <a:t>(555) 403-1659 Ext. 53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3744430035"/>
                  </a:ext>
                </a:extLst>
              </a:tr>
              <a:tr h="2228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789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John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 err="1">
                          <a:effectLst/>
                        </a:rPr>
                        <a:t>Doe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u="none" strike="noStrike" dirty="0">
                          <a:effectLst/>
                        </a:rPr>
                        <a:t>555-808-9633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0" marR="5680" marT="5680" marB="0" anchor="ctr"/>
                </a:tc>
                <a:extLst>
                  <a:ext uri="{0D108BD9-81ED-4DB2-BD59-A6C34878D82A}">
                    <a16:rowId xmlns:a16="http://schemas.microsoft.com/office/drawing/2014/main" val="1201682309"/>
                  </a:ext>
                </a:extLst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ea typeface="Trebuchet MS" panose="020B0603020202020204" pitchFamily="34" charset="0"/>
                <a:cs typeface="Trebuchet MS" panose="020B0603020202020204" pitchFamily="34" charset="0"/>
              </a:rPr>
              <a:t>Functional Dependencies</a:t>
            </a:r>
            <a:endParaRPr lang="en-US" altLang="en-US" dirty="0"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50068" y="1797072"/>
            <a:ext cx="784517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6699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We say an attribute, B, has a </a:t>
            </a:r>
            <a:r>
              <a:rPr lang="en-CA" altLang="en-US" sz="2000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functional dependency</a:t>
            </a:r>
            <a:r>
              <a:rPr lang="en-CA" altLang="en-US" sz="2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on another attribute, A, if for any two records, which have the same value for A, then the values for B in these two records must be the same. We illustrate this as:</a:t>
            </a:r>
            <a:endParaRPr lang="en-CA" altLang="en-US" sz="2000" dirty="0">
              <a:solidFill>
                <a:schemeClr val="tx1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 </a:t>
            </a:r>
            <a:r>
              <a:rPr lang="en-CA" altLang="en-US" sz="2000" noProof="1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B       </a:t>
            </a:r>
            <a:r>
              <a:rPr lang="en-CA" altLang="en-US" sz="2000" i="1" dirty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(read as:  A determines B  or  B depends on A)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1893280" y="5756849"/>
            <a:ext cx="57721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/>
            <a:r>
              <a:rPr lang="en-CA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 name </a:t>
            </a:r>
            <a:r>
              <a:rPr lang="en-CA" altLang="en-US" sz="1500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 sz="1500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email address </a:t>
            </a:r>
            <a:endParaRPr lang="en-US" altLang="en-US" sz="15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18936"/>
              </p:ext>
            </p:extLst>
          </p:nvPr>
        </p:nvGraphicFramePr>
        <p:xfrm>
          <a:off x="1276639" y="3736082"/>
          <a:ext cx="6392034" cy="187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6">
                <a:tc>
                  <a:txBody>
                    <a:bodyPr/>
                    <a:lstStyle/>
                    <a:p>
                      <a:r>
                        <a:rPr lang="en-US" sz="1600" dirty="0"/>
                        <a:t>employee</a:t>
                      </a:r>
                      <a:r>
                        <a:rPr lang="en-US" sz="1600" baseline="0" dirty="0"/>
                        <a:t> name</a:t>
                      </a:r>
                      <a:endParaRPr lang="en-US" sz="1600" dirty="0"/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 address</a:t>
                      </a:r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6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Sok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San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</a:t>
                      </a:r>
                      <a:r>
                        <a:rPr lang="en-US" sz="1600" baseline="0" dirty="0"/>
                        <a:t> Mart Sys</a:t>
                      </a:r>
                      <a:endParaRPr lang="en-US" sz="1600" dirty="0"/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soksan@yahoo.com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Sao Ry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Univ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Mgt</a:t>
                      </a:r>
                      <a:r>
                        <a:rPr lang="en-US" sz="1600" baseline="0" dirty="0"/>
                        <a:t> Sys</a:t>
                      </a:r>
                      <a:endParaRPr lang="en-US" sz="1600" dirty="0"/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sao@yahoo.com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6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Sok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San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Redesign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soksan@yahoo.com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6">
                <a:tc>
                  <a:txBody>
                    <a:bodyPr/>
                    <a:lstStyle/>
                    <a:p>
                      <a:r>
                        <a:rPr lang="en-US" sz="1600" dirty="0"/>
                        <a:t>Chan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Sokna</a:t>
                      </a:r>
                      <a:endParaRPr lang="en-US" sz="1600" dirty="0"/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 Mart Sys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chan@gmail.com</a:t>
                      </a:r>
                      <a:endParaRPr lang="en-US" sz="1600" dirty="0"/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Sao Ry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  <a:r>
                        <a:rPr lang="en-US" sz="1600" baseline="0" dirty="0"/>
                        <a:t> Design</a:t>
                      </a:r>
                      <a:endParaRPr lang="en-US" sz="1600" dirty="0"/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sao@yahoo.com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766431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4E257E-0E91-4FF9-8A19-2537F5553806}" type="slidenum">
              <a:rPr lang="en-US" altLang="en-US" smtClean="0">
                <a:solidFill>
                  <a:schemeClr val="tx2"/>
                </a:solidFill>
              </a:rPr>
              <a:pPr/>
              <a:t>8</a:t>
            </a:fld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ea typeface="Trebuchet MS" panose="020B0603020202020204" pitchFamily="34" charset="0"/>
                <a:cs typeface="Trebuchet MS" panose="020B0603020202020204" pitchFamily="34" charset="0"/>
              </a:rPr>
              <a:t>Functional Dependencies (cont.)</a:t>
            </a:r>
            <a:endParaRPr lang="en-US" altLang="en-US"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7184" name="Rectangle 532"/>
          <p:cNvSpPr>
            <a:spLocks noChangeArrowheads="1"/>
          </p:cNvSpPr>
          <p:nvPr/>
        </p:nvSpPr>
        <p:spPr bwMode="auto">
          <a:xfrm>
            <a:off x="838200" y="5046820"/>
            <a:ext cx="64924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If </a:t>
            </a:r>
            <a:r>
              <a:rPr lang="en-CA" altLang="en-US" sz="2000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EmpNum</a:t>
            </a:r>
            <a:r>
              <a:rPr lang="en-CA" altLang="en-US" sz="2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is the PK then the FDs: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 </a:t>
            </a:r>
            <a:r>
              <a:rPr lang="en-CA" altLang="en-US" sz="2000" b="1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EmpNum</a:t>
            </a:r>
            <a:r>
              <a:rPr lang="en-CA" altLang="en-US" sz="20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2000" b="1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2000" b="1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 sz="2000" b="1" noProof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CA" altLang="en-US" sz="2000" b="1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EmpEmail</a:t>
            </a:r>
            <a:r>
              <a:rPr lang="en-CA" altLang="en-US" sz="20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</a:t>
            </a:r>
            <a:r>
              <a:rPr lang="en-CA" altLang="en-US" sz="2000" b="1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EmpFname</a:t>
            </a:r>
            <a:r>
              <a:rPr lang="en-CA" altLang="en-US" sz="20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</a:t>
            </a:r>
            <a:r>
              <a:rPr lang="en-CA" altLang="en-US" sz="2000" b="1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EmpLname</a:t>
            </a:r>
            <a:r>
              <a:rPr lang="en-CA" altLang="en-US" sz="20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CA" altLang="en-US" sz="2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must exist.</a:t>
            </a:r>
            <a:endParaRPr lang="en-US" altLang="en-US" sz="2000" b="1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10227"/>
              </p:ext>
            </p:extLst>
          </p:nvPr>
        </p:nvGraphicFramePr>
        <p:xfrm>
          <a:off x="1164722" y="2364724"/>
          <a:ext cx="6604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60882787"/>
                    </a:ext>
                  </a:extLst>
                </a:gridCol>
                <a:gridCol w="2032952">
                  <a:extLst>
                    <a:ext uri="{9D8B030D-6E8A-4147-A177-3AD203B41FA5}">
                      <a16:colId xmlns:a16="http://schemas.microsoft.com/office/drawing/2014/main" val="8670804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979054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55785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EmpNum</a:t>
                      </a:r>
                      <a:endParaRPr lang="es-A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EmpEmail</a:t>
                      </a:r>
                      <a:endParaRPr lang="es-A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EmpFname</a:t>
                      </a:r>
                      <a:endParaRPr lang="es-A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EmpLname</a:t>
                      </a:r>
                      <a:endParaRPr lang="es-A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599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jdoe@abc.com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753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psmith@abc.com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058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alee1@abc.com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578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pdoe@abc.com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102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alee2@abc.com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50840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766431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199" indent="-21430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28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20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12" indent="-17144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03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795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686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577" indent="-1714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4E257E-0E91-4FF9-8A19-2537F5553806}" type="slidenum">
              <a:rPr lang="en-US" altLang="en-US" smtClean="0">
                <a:solidFill>
                  <a:schemeClr val="tx2"/>
                </a:solidFill>
              </a:rPr>
              <a:pPr/>
              <a:t>9</a:t>
            </a:fld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1709</Words>
  <Application>Microsoft Office PowerPoint</Application>
  <PresentationFormat>On-screen Show (4:3)</PresentationFormat>
  <Paragraphs>609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Tahoma</vt:lpstr>
      <vt:lpstr>Trebuchet MS</vt:lpstr>
      <vt:lpstr>Wingdings 3</vt:lpstr>
      <vt:lpstr>Ion</vt:lpstr>
      <vt:lpstr>Normalization</vt:lpstr>
      <vt:lpstr>Normalization</vt:lpstr>
      <vt:lpstr>Normalization (Cont.)</vt:lpstr>
      <vt:lpstr>Steps of Normalization</vt:lpstr>
      <vt:lpstr>First Normal Form (1NF)</vt:lpstr>
      <vt:lpstr>First Normal Form (1NF) (Cont.)</vt:lpstr>
      <vt:lpstr>First Normal Form (1NF) (Cont.)</vt:lpstr>
      <vt:lpstr>Functional Dependencies</vt:lpstr>
      <vt:lpstr>Functional Dependencies (cont.)</vt:lpstr>
      <vt:lpstr>Functional Dependencies (cont.)</vt:lpstr>
      <vt:lpstr>Determinant</vt:lpstr>
      <vt:lpstr>Second Normal Form (2NF)</vt:lpstr>
      <vt:lpstr>PowerPoint Presentation</vt:lpstr>
      <vt:lpstr>PowerPoint Presentation</vt:lpstr>
      <vt:lpstr>Third Normal Form (3NF)</vt:lpstr>
      <vt:lpstr>PowerPoint Presentation</vt:lpstr>
      <vt:lpstr>PowerPoint Presentation</vt:lpstr>
      <vt:lpstr>Boyce Codd Normal Form (BCNF) – 3.5NF</vt:lpstr>
      <vt:lpstr>Boyce Codd Normal Form (BCNF) (Cont.)</vt:lpstr>
      <vt:lpstr>PowerPoint Presentation</vt:lpstr>
      <vt:lpstr>Forth Normal Form (4NF)</vt:lpstr>
      <vt:lpstr>Forth Normal Form (4NF) (Cont.)</vt:lpstr>
      <vt:lpstr>PowerPoint Presentation</vt:lpstr>
      <vt:lpstr>Fifth Normal Form (5NF)</vt:lpstr>
      <vt:lpstr>Fifth Normal Form (5NF)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Microsoft Office User</dc:creator>
  <cp:lastModifiedBy>Alexis Ferrucci</cp:lastModifiedBy>
  <cp:revision>35</cp:revision>
  <dcterms:created xsi:type="dcterms:W3CDTF">2015-12-15T03:43:11Z</dcterms:created>
  <dcterms:modified xsi:type="dcterms:W3CDTF">2020-06-10T12:26:42Z</dcterms:modified>
</cp:coreProperties>
</file>