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4" r:id="rId3"/>
    <p:sldId id="257" r:id="rId4"/>
    <p:sldId id="306" r:id="rId5"/>
    <p:sldId id="260" r:id="rId6"/>
    <p:sldId id="291" r:id="rId7"/>
    <p:sldId id="265" r:id="rId8"/>
    <p:sldId id="266" r:id="rId9"/>
    <p:sldId id="293" r:id="rId10"/>
    <p:sldId id="274" r:id="rId11"/>
    <p:sldId id="294" r:id="rId12"/>
    <p:sldId id="275" r:id="rId13"/>
    <p:sldId id="280" r:id="rId14"/>
    <p:sldId id="278" r:id="rId15"/>
    <p:sldId id="267" r:id="rId16"/>
    <p:sldId id="277" r:id="rId17"/>
    <p:sldId id="276" r:id="rId18"/>
    <p:sldId id="279" r:id="rId19"/>
    <p:sldId id="268" r:id="rId20"/>
    <p:sldId id="292" r:id="rId21"/>
    <p:sldId id="295" r:id="rId22"/>
    <p:sldId id="270" r:id="rId23"/>
    <p:sldId id="296" r:id="rId24"/>
    <p:sldId id="307" r:id="rId25"/>
    <p:sldId id="269" r:id="rId26"/>
    <p:sldId id="281" r:id="rId27"/>
    <p:sldId id="302" r:id="rId28"/>
    <p:sldId id="303" r:id="rId29"/>
    <p:sldId id="271" r:id="rId30"/>
    <p:sldId id="282" r:id="rId31"/>
    <p:sldId id="297" r:id="rId32"/>
    <p:sldId id="298" r:id="rId33"/>
    <p:sldId id="283" r:id="rId34"/>
    <p:sldId id="28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FF"/>
    <a:srgbClr val="FFFF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DE6E4-8F1E-4859-A3BB-0A63136FB22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E65DD-6EDB-4BFE-BE21-5BA6C1B1868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D2CFA-3B1E-4A45-A8A5-48E23DB4DEF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C4AFC-EE0C-4C82-95F4-1FF37B5A159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35F64-4EE5-4EFA-B68A-559EE83B142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B31AE-186F-4D0A-9894-FEE72F5F9F6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95BC7-4D75-4263-9DB5-CF6B70B6AB5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89A8-B164-4456-AC03-6FA25959068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5296E-1F71-4AEC-ACCD-24D0AC7FD05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4066C-6ABC-4D90-9F99-159F9BAFB76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E5C3-EBBA-40F4-AF11-297BE6722D5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9882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1C90F65-6FF3-4096-AF4D-7899E37DFB77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gif"/><Relationship Id="rId4" Type="http://schemas.openxmlformats.org/officeDocument/2006/relationships/image" Target="../media/image29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dirty="0" smtClean="0">
                <a:solidFill>
                  <a:schemeClr val="bg1"/>
                </a:solidFill>
              </a:rPr>
              <a:t>Conferencia 10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 dirty="0"/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39750" y="2924175"/>
            <a:ext cx="777557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Introducción a las ecuaciones diferenciales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Clasificación según el orden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87363" y="938213"/>
            <a:ext cx="5670550" cy="3106737"/>
            <a:chOff x="307" y="591"/>
            <a:chExt cx="3572" cy="1957"/>
          </a:xfrm>
        </p:grpSpPr>
        <p:sp>
          <p:nvSpPr>
            <p:cNvPr id="25608" name="Text Box 5"/>
            <p:cNvSpPr txBox="1">
              <a:spLocks noChangeArrowheads="1"/>
            </p:cNvSpPr>
            <p:nvPr/>
          </p:nvSpPr>
          <p:spPr bwMode="auto">
            <a:xfrm>
              <a:off x="532" y="591"/>
              <a:ext cx="236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Primer orden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sp>
          <p:nvSpPr>
            <p:cNvPr id="25609" name="Text Box 6"/>
            <p:cNvSpPr txBox="1">
              <a:spLocks noChangeArrowheads="1"/>
            </p:cNvSpPr>
            <p:nvPr/>
          </p:nvSpPr>
          <p:spPr bwMode="auto">
            <a:xfrm>
              <a:off x="531" y="1544"/>
              <a:ext cx="286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Tercer orden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sp>
          <p:nvSpPr>
            <p:cNvPr id="25610" name="AutoShape 7"/>
            <p:cNvSpPr>
              <a:spLocks/>
            </p:cNvSpPr>
            <p:nvPr/>
          </p:nvSpPr>
          <p:spPr bwMode="auto">
            <a:xfrm>
              <a:off x="307" y="618"/>
              <a:ext cx="268" cy="1930"/>
            </a:xfrm>
            <a:prstGeom prst="leftBrace">
              <a:avLst>
                <a:gd name="adj1" fmla="val 60012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513" y="1045"/>
              <a:ext cx="336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Segundo orden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pSp>
          <p:nvGrpSpPr>
            <p:cNvPr id="25612" name="Group 17"/>
            <p:cNvGrpSpPr>
              <a:grpSpLocks/>
            </p:cNvGrpSpPr>
            <p:nvPr/>
          </p:nvGrpSpPr>
          <p:grpSpPr bwMode="auto">
            <a:xfrm>
              <a:off x="1474" y="2069"/>
              <a:ext cx="70" cy="433"/>
              <a:chOff x="2653" y="2886"/>
              <a:chExt cx="70" cy="433"/>
            </a:xfrm>
          </p:grpSpPr>
          <p:sp>
            <p:nvSpPr>
              <p:cNvPr id="25613" name="Oval 14"/>
              <p:cNvSpPr>
                <a:spLocks noChangeArrowheads="1"/>
              </p:cNvSpPr>
              <p:nvPr/>
            </p:nvSpPr>
            <p:spPr bwMode="auto">
              <a:xfrm>
                <a:off x="2653" y="2886"/>
                <a:ext cx="70" cy="7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14" name="Oval 15"/>
              <p:cNvSpPr>
                <a:spLocks noChangeArrowheads="1"/>
              </p:cNvSpPr>
              <p:nvPr/>
            </p:nvSpPr>
            <p:spPr bwMode="auto">
              <a:xfrm>
                <a:off x="2653" y="3067"/>
                <a:ext cx="70" cy="7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15" name="Oval 16"/>
              <p:cNvSpPr>
                <a:spLocks noChangeArrowheads="1"/>
              </p:cNvSpPr>
              <p:nvPr/>
            </p:nvSpPr>
            <p:spPr bwMode="auto">
              <a:xfrm>
                <a:off x="2653" y="3249"/>
                <a:ext cx="70" cy="7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6" name="15 Grupo"/>
          <p:cNvGrpSpPr/>
          <p:nvPr/>
        </p:nvGrpSpPr>
        <p:grpSpPr>
          <a:xfrm>
            <a:off x="104437" y="3917850"/>
            <a:ext cx="8979603" cy="2800767"/>
            <a:chOff x="104437" y="3917850"/>
            <a:chExt cx="8979603" cy="2800767"/>
          </a:xfrm>
        </p:grpSpPr>
        <p:sp>
          <p:nvSpPr>
            <p:cNvPr id="25606" name="Text Box 12"/>
            <p:cNvSpPr txBox="1">
              <a:spLocks noChangeArrowheads="1"/>
            </p:cNvSpPr>
            <p:nvPr/>
          </p:nvSpPr>
          <p:spPr bwMode="auto">
            <a:xfrm>
              <a:off x="104437" y="4868863"/>
              <a:ext cx="436263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chemeClr val="bg1"/>
                  </a:solidFill>
                </a:rPr>
                <a:t>Orden de la ED: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25607" name="Text Box 18"/>
            <p:cNvSpPr txBox="1">
              <a:spLocks noChangeArrowheads="1"/>
            </p:cNvSpPr>
            <p:nvPr/>
          </p:nvSpPr>
          <p:spPr bwMode="auto">
            <a:xfrm>
              <a:off x="4287188" y="3917850"/>
              <a:ext cx="4796852" cy="2800767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chemeClr val="bg1"/>
                  </a:solidFill>
                </a:rPr>
                <a:t>Orden de la </a:t>
              </a:r>
              <a:r>
                <a:rPr lang="es-MX" sz="4400" dirty="0" smtClean="0">
                  <a:solidFill>
                    <a:schemeClr val="bg1"/>
                  </a:solidFill>
                </a:rPr>
                <a:t>mayor de las derivadas que aparece en </a:t>
              </a:r>
              <a:r>
                <a:rPr lang="es-MX" sz="4400" dirty="0">
                  <a:solidFill>
                    <a:schemeClr val="bg1"/>
                  </a:solidFill>
                </a:rPr>
                <a:t>la ED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dirty="0" smtClean="0">
                <a:solidFill>
                  <a:schemeClr val="bg1"/>
                </a:solidFill>
              </a:rPr>
              <a:t>Ejemplos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lum bright="100000" contrast="-100000"/>
          </a:blip>
          <a:srcRect/>
          <a:stretch>
            <a:fillRect/>
          </a:stretch>
        </p:blipFill>
        <p:spPr bwMode="auto">
          <a:xfrm>
            <a:off x="1342586" y="1001980"/>
            <a:ext cx="3159098" cy="151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lum bright="100000" contrast="-100000"/>
          </a:blip>
          <a:srcRect/>
          <a:stretch>
            <a:fillRect/>
          </a:stretch>
        </p:blipFill>
        <p:spPr bwMode="auto">
          <a:xfrm>
            <a:off x="1204913" y="2566717"/>
            <a:ext cx="5967566" cy="190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>
            <a:lum bright="100000" contrast="-100000"/>
          </a:blip>
          <a:srcRect/>
          <a:stretch>
            <a:fillRect/>
          </a:stretch>
        </p:blipFill>
        <p:spPr bwMode="auto">
          <a:xfrm>
            <a:off x="1196632" y="4724937"/>
            <a:ext cx="3948559" cy="15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893175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Clasificación según la linealidad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87363" y="938213"/>
            <a:ext cx="3724275" cy="2346325"/>
            <a:chOff x="307" y="591"/>
            <a:chExt cx="2346" cy="1478"/>
          </a:xfrm>
        </p:grpSpPr>
        <p:sp>
          <p:nvSpPr>
            <p:cNvPr id="1032" name="Text Box 5"/>
            <p:cNvSpPr txBox="1">
              <a:spLocks noChangeArrowheads="1"/>
            </p:cNvSpPr>
            <p:nvPr/>
          </p:nvSpPr>
          <p:spPr bwMode="auto">
            <a:xfrm>
              <a:off x="532" y="591"/>
              <a:ext cx="171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chemeClr val="bg1"/>
                  </a:solidFill>
                </a:rPr>
                <a:t>Lineales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1033" name="AutoShape 7"/>
            <p:cNvSpPr>
              <a:spLocks/>
            </p:cNvSpPr>
            <p:nvPr/>
          </p:nvSpPr>
          <p:spPr bwMode="auto">
            <a:xfrm>
              <a:off x="307" y="618"/>
              <a:ext cx="268" cy="1451"/>
            </a:xfrm>
            <a:prstGeom prst="leftBrace">
              <a:avLst>
                <a:gd name="adj1" fmla="val 45118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34" name="Text Box 8"/>
            <p:cNvSpPr txBox="1">
              <a:spLocks noChangeArrowheads="1"/>
            </p:cNvSpPr>
            <p:nvPr/>
          </p:nvSpPr>
          <p:spPr bwMode="auto">
            <a:xfrm>
              <a:off x="476" y="1570"/>
              <a:ext cx="217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No lineales</a:t>
              </a:r>
              <a:endParaRPr lang="en-US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32 Grupo"/>
          <p:cNvGrpSpPr/>
          <p:nvPr/>
        </p:nvGrpSpPr>
        <p:grpSpPr>
          <a:xfrm>
            <a:off x="704538" y="4916774"/>
            <a:ext cx="5516380" cy="1678900"/>
            <a:chOff x="704538" y="4916774"/>
            <a:chExt cx="5516380" cy="1678900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839785" y="5909597"/>
              <a:ext cx="3340100" cy="686077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rgbClr val="FFFF00"/>
                  </a:solidFill>
                </a:rPr>
                <a:t>Coeficientes</a:t>
              </a:r>
              <a:endParaRPr lang="en-US" sz="4400" dirty="0">
                <a:solidFill>
                  <a:srgbClr val="FFFF00"/>
                </a:solidFill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704538" y="4961744"/>
              <a:ext cx="1674969" cy="9450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s-ES"/>
            </a:p>
          </p:txBody>
        </p:sp>
        <p:cxnSp>
          <p:nvCxnSpPr>
            <p:cNvPr id="18" name="17 Conector recto de flecha"/>
            <p:cNvCxnSpPr/>
            <p:nvPr/>
          </p:nvCxnSpPr>
          <p:spPr>
            <a:xfrm rot="16200000" flipV="1">
              <a:off x="2645767" y="5418943"/>
              <a:ext cx="884418" cy="2998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/>
            <p:nvPr/>
          </p:nvCxnSpPr>
          <p:spPr>
            <a:xfrm flipV="1">
              <a:off x="4676931" y="4916774"/>
              <a:ext cx="1543987" cy="97436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5"/>
          <p:cNvGrpSpPr/>
          <p:nvPr/>
        </p:nvGrpSpPr>
        <p:grpSpPr>
          <a:xfrm>
            <a:off x="182880" y="1212158"/>
            <a:ext cx="8961120" cy="4133565"/>
            <a:chOff x="182880" y="1212158"/>
            <a:chExt cx="8961120" cy="4133565"/>
          </a:xfrm>
        </p:grpSpPr>
        <p:graphicFrame>
          <p:nvGraphicFramePr>
            <p:cNvPr id="102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8174245"/>
                </p:ext>
              </p:extLst>
            </p:nvPr>
          </p:nvGraphicFramePr>
          <p:xfrm>
            <a:off x="182880" y="3731522"/>
            <a:ext cx="8961120" cy="1614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cuación" r:id="rId3" imgW="101993760" imgH="15047640" progId="Equation.3">
                    <p:embed/>
                  </p:oleObj>
                </mc:Choice>
                <mc:Fallback>
                  <p:oleObj name="Ecuación" r:id="rId3" imgW="101993760" imgH="150476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" y="3731522"/>
                          <a:ext cx="8961120" cy="1614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Flecha doblada hacia arriba 4"/>
            <p:cNvSpPr/>
            <p:nvPr/>
          </p:nvSpPr>
          <p:spPr>
            <a:xfrm rot="10800000" flipH="1">
              <a:off x="4245358" y="1212158"/>
              <a:ext cx="2307842" cy="2791806"/>
            </a:xfrm>
            <a:prstGeom prst="bentUpArrow">
              <a:avLst>
                <a:gd name="adj1" fmla="val 8965"/>
                <a:gd name="adj2" fmla="val 26368"/>
                <a:gd name="adj3" fmla="val 289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Ejemplo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65088" y="908050"/>
          <a:ext cx="8970962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51600240" imgH="13012560" progId="Equation.3">
                  <p:embed/>
                </p:oleObj>
              </mc:Choice>
              <mc:Fallback>
                <p:oleObj name="Equation" r:id="rId3" imgW="51600240" imgH="130125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908050"/>
                        <a:ext cx="8970962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484438" y="4292600"/>
            <a:ext cx="2735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Ordinaria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484438" y="4941888"/>
            <a:ext cx="4175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Cuarto orden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484438" y="5619750"/>
            <a:ext cx="2735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Lineal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7655" grpId="0"/>
      <p:bldP spid="276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Ejemplo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403350" y="1268413"/>
          <a:ext cx="5581650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32092920" imgH="11791440" progId="Equation.3">
                  <p:embed/>
                </p:oleObj>
              </mc:Choice>
              <mc:Fallback>
                <p:oleObj name="Equation" r:id="rId3" imgW="32092920" imgH="11791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68413"/>
                        <a:ext cx="5581650" cy="195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484438" y="4292600"/>
            <a:ext cx="2735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Ordinaria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484438" y="4941888"/>
            <a:ext cx="4175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Primer orden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484438" y="5619750"/>
            <a:ext cx="2735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Lineal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7" grpId="0"/>
      <p:bldP spid="256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Ejemplo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053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50825" y="739234"/>
          <a:ext cx="36734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3" imgW="21120120" imgH="13012560" progId="Equation.3">
                  <p:embed/>
                </p:oleObj>
              </mc:Choice>
              <mc:Fallback>
                <p:oleObj name="Equation" r:id="rId3" imgW="21120120" imgH="130125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739234"/>
                        <a:ext cx="3673475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484438" y="4869388"/>
            <a:ext cx="2735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Ordinaria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484438" y="5518676"/>
            <a:ext cx="4175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Primer orden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484438" y="6196538"/>
            <a:ext cx="2735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No lineal</a:t>
            </a:r>
            <a:endParaRPr lang="en-US" sz="4400">
              <a:solidFill>
                <a:schemeClr val="bg1"/>
              </a:solidFill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69485" y="2704146"/>
          <a:ext cx="6145212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cuación" r:id="rId5" imgW="35344080" imgH="12605400" progId="Equation.3">
                  <p:embed/>
                </p:oleObj>
              </mc:Choice>
              <mc:Fallback>
                <p:oleObj name="Ecuación" r:id="rId5" imgW="35344080" imgH="12605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85" y="2704146"/>
                        <a:ext cx="6145212" cy="209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/>
      <p:bldP spid="14347" grpId="0"/>
      <p:bldP spid="143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Ejemplo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124075" y="908050"/>
          <a:ext cx="4379913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25184160" imgH="13012560" progId="Equation.3">
                  <p:embed/>
                </p:oleObj>
              </mc:Choice>
              <mc:Fallback>
                <p:oleObj name="Equation" r:id="rId3" imgW="25184160" imgH="130125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08050"/>
                        <a:ext cx="4379913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484438" y="4292600"/>
            <a:ext cx="2735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Parcial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484438" y="4941888"/>
            <a:ext cx="4175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Segundo orden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484438" y="5619750"/>
            <a:ext cx="2735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Lineal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3" grpId="0"/>
      <p:bldP spid="245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Ejemplo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258888" y="981075"/>
          <a:ext cx="52276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30061080" imgH="13012560" progId="Equation.3">
                  <p:embed/>
                </p:oleObj>
              </mc:Choice>
              <mc:Fallback>
                <p:oleObj name="Equation" r:id="rId3" imgW="30061080" imgH="130125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981075"/>
                        <a:ext cx="5227637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484438" y="4292600"/>
            <a:ext cx="2735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Ordinaria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484438" y="4941888"/>
            <a:ext cx="4175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Segundo orden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484438" y="5619750"/>
            <a:ext cx="2735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No lineal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59" grpId="0"/>
      <p:bldP spid="235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Ejemplo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900113" y="1052513"/>
          <a:ext cx="69215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39814560" imgH="13012560" progId="Equation.3">
                  <p:embed/>
                </p:oleObj>
              </mc:Choice>
              <mc:Fallback>
                <p:oleObj name="Equation" r:id="rId3" imgW="39814560" imgH="130125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52513"/>
                        <a:ext cx="6921500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484438" y="4292600"/>
            <a:ext cx="2735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Ordinaria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484438" y="4941888"/>
            <a:ext cx="4175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Segundo orden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484438" y="5619750"/>
            <a:ext cx="2735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Lineal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  <p:bldP spid="266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Solución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8198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202" name="Text Box 4"/>
          <p:cNvSpPr txBox="1">
            <a:spLocks noChangeArrowheads="1"/>
          </p:cNvSpPr>
          <p:nvPr/>
        </p:nvSpPr>
        <p:spPr bwMode="auto">
          <a:xfrm>
            <a:off x="0" y="773113"/>
            <a:ext cx="8640763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Se dice que </a:t>
            </a:r>
            <a:r>
              <a:rPr lang="es-MX" sz="4400" dirty="0" smtClean="0">
                <a:solidFill>
                  <a:srgbClr val="FFFF00"/>
                </a:solidFill>
              </a:rPr>
              <a:t>y = f(x)</a:t>
            </a:r>
            <a:r>
              <a:rPr lang="es-MX" sz="4400" dirty="0" smtClean="0">
                <a:solidFill>
                  <a:schemeClr val="bg1"/>
                </a:solidFill>
              </a:rPr>
              <a:t> es </a:t>
            </a:r>
            <a:r>
              <a:rPr lang="es-MX" sz="4400" dirty="0">
                <a:solidFill>
                  <a:schemeClr val="bg1"/>
                </a:solidFill>
              </a:rPr>
              <a:t>solución en </a:t>
            </a:r>
            <a:r>
              <a:rPr lang="es-MX" sz="4400" i="1" dirty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s-MX" sz="4400" dirty="0">
                <a:solidFill>
                  <a:schemeClr val="bg1"/>
                </a:solidFill>
              </a:rPr>
              <a:t> de la ED: 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481138" y="2224791"/>
          <a:ext cx="5432425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cuación" r:id="rId3" imgW="43472160" imgH="14640840" progId="Equation.3">
                  <p:embed/>
                </p:oleObj>
              </mc:Choice>
              <mc:Fallback>
                <p:oleObj name="Ecuación" r:id="rId3" imgW="43472160" imgH="146408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2224791"/>
                        <a:ext cx="5432425" cy="162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0" y="4013043"/>
            <a:ext cx="864076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Si, </a:t>
            </a:r>
            <a:r>
              <a:rPr lang="es-MX" sz="4400" dirty="0" err="1" smtClean="0">
                <a:solidFill>
                  <a:schemeClr val="bg1"/>
                </a:solidFill>
              </a:rPr>
              <a:t>sustituída</a:t>
            </a:r>
            <a:r>
              <a:rPr lang="es-MX" sz="4400" dirty="0" smtClean="0">
                <a:solidFill>
                  <a:schemeClr val="bg1"/>
                </a:solidFill>
              </a:rPr>
              <a:t> </a:t>
            </a:r>
            <a:r>
              <a:rPr lang="es-MX" sz="4400" dirty="0">
                <a:solidFill>
                  <a:schemeClr val="bg1"/>
                </a:solidFill>
              </a:rPr>
              <a:t>en la ED, la reduce a una identidad para todo x de </a:t>
            </a:r>
            <a:r>
              <a:rPr lang="es-MX" sz="4400" i="1" dirty="0">
                <a:solidFill>
                  <a:schemeClr val="bg1"/>
                </a:solidFill>
                <a:latin typeface="Times New Roman" pitchFamily="18" charset="0"/>
              </a:rPr>
              <a:t>I</a:t>
            </a:r>
            <a:endParaRPr lang="en-US" sz="4400" i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030288" y="5595013"/>
          <a:ext cx="67278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56070360" imgH="7314120" progId="Equation.3">
                  <p:embed/>
                </p:oleObj>
              </mc:Choice>
              <mc:Fallback>
                <p:oleObj name="Equation" r:id="rId5" imgW="56070360" imgH="73141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5595013"/>
                        <a:ext cx="67278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dirty="0" smtClean="0">
                <a:solidFill>
                  <a:schemeClr val="bg1"/>
                </a:solidFill>
              </a:rPr>
              <a:t>Sumario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03812" y="679150"/>
            <a:ext cx="8458834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4400" dirty="0" smtClean="0">
                <a:solidFill>
                  <a:schemeClr val="bg1"/>
                </a:solidFill>
              </a:rPr>
              <a:t> Definición de una ecuación diferencial. Clasificación.</a:t>
            </a:r>
          </a:p>
          <a:p>
            <a:pPr>
              <a:buFont typeface="Arial" pitchFamily="34" charset="0"/>
              <a:buChar char="•"/>
            </a:pPr>
            <a:r>
              <a:rPr lang="es-ES_tradnl" sz="4400" dirty="0" smtClean="0">
                <a:solidFill>
                  <a:schemeClr val="bg1"/>
                </a:solidFill>
              </a:rPr>
              <a:t> Tipos de soluciones.</a:t>
            </a:r>
          </a:p>
          <a:p>
            <a:pPr>
              <a:buFont typeface="Arial" pitchFamily="34" charset="0"/>
              <a:buChar char="•"/>
            </a:pPr>
            <a:r>
              <a:rPr lang="es-ES_tradnl" sz="4400" dirty="0" smtClean="0">
                <a:solidFill>
                  <a:schemeClr val="bg1"/>
                </a:solidFill>
              </a:rPr>
              <a:t> Teorema de existencia y unicidad.</a:t>
            </a:r>
          </a:p>
          <a:p>
            <a:pPr>
              <a:buFont typeface="Arial" pitchFamily="34" charset="0"/>
              <a:buChar char="•"/>
            </a:pPr>
            <a:r>
              <a:rPr lang="es-ES_tradnl" sz="4400" dirty="0" smtClean="0">
                <a:solidFill>
                  <a:schemeClr val="bg1"/>
                </a:solidFill>
              </a:rPr>
              <a:t> Ecuaciones diferenciales de 1er orden.</a:t>
            </a:r>
          </a:p>
          <a:p>
            <a:pPr>
              <a:buFont typeface="Arial" pitchFamily="34" charset="0"/>
              <a:buChar char="•"/>
            </a:pPr>
            <a:r>
              <a:rPr lang="es-ES_tradnl" sz="4400" dirty="0" smtClean="0">
                <a:solidFill>
                  <a:schemeClr val="bg1"/>
                </a:solidFill>
              </a:rPr>
              <a:t> Ecuaciones diferenciales de variables separables. Solución.</a:t>
            </a:r>
          </a:p>
          <a:p>
            <a:pPr>
              <a:buFont typeface="Arial" pitchFamily="34" charset="0"/>
              <a:buChar char="•"/>
            </a:pPr>
            <a:r>
              <a:rPr lang="es-ES_tradnl" sz="4400" dirty="0" smtClean="0">
                <a:solidFill>
                  <a:schemeClr val="bg1"/>
                </a:solidFill>
              </a:rPr>
              <a:t>separables</a:t>
            </a:r>
            <a:r>
              <a:rPr lang="es-ES_tradnl" sz="44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s-ES_tradnl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Solución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922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0" y="773113"/>
            <a:ext cx="8640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Al resolver una  ED: 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0" y="3575050"/>
            <a:ext cx="86407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Se obtiene una f</a:t>
            </a:r>
            <a:r>
              <a:rPr lang="es-ES" sz="4400">
                <a:solidFill>
                  <a:schemeClr val="bg1"/>
                </a:solidFill>
              </a:rPr>
              <a:t>amilia n-paramétrica  de soluciones</a:t>
            </a:r>
            <a:endParaRPr lang="en-US" sz="4400" i="1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425575" y="5316538"/>
          <a:ext cx="61229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cuación" r:id="rId3" imgW="47536200" imgH="7314120" progId="Equation.3">
                  <p:embed/>
                </p:oleObj>
              </mc:Choice>
              <mc:Fallback>
                <p:oleObj name="Ecuación" r:id="rId3" imgW="47536200" imgH="73141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5316538"/>
                        <a:ext cx="6122988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41295" y="1730115"/>
          <a:ext cx="5432425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cuación" r:id="rId5" imgW="1803240" imgH="597960" progId="Equation.3">
                  <p:embed/>
                </p:oleObj>
              </mc:Choice>
              <mc:Fallback>
                <p:oleObj name="Ecuación" r:id="rId5" imgW="1803240" imgH="5979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295" y="1730115"/>
                        <a:ext cx="5432425" cy="162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631971"/>
          </a:xfrm>
        </p:spPr>
        <p:txBody>
          <a:bodyPr/>
          <a:lstStyle/>
          <a:p>
            <a:pPr algn="l"/>
            <a:r>
              <a:rPr lang="es-ES_tradnl" b="1" dirty="0" smtClean="0">
                <a:solidFill>
                  <a:schemeClr val="bg1"/>
                </a:solidFill>
              </a:rPr>
              <a:t>Soluciones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9843" y="884642"/>
            <a:ext cx="8446957" cy="2143140"/>
          </a:xfrm>
          <a:noFill/>
        </p:spPr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Se dice que una relación G(</a:t>
            </a:r>
            <a:r>
              <a:rPr lang="es-ES" sz="3200" dirty="0" err="1" smtClean="0">
                <a:solidFill>
                  <a:schemeClr val="bg1"/>
                </a:solidFill>
              </a:rPr>
              <a:t>x,y</a:t>
            </a:r>
            <a:r>
              <a:rPr lang="es-ES" sz="3200" dirty="0" smtClean="0">
                <a:solidFill>
                  <a:schemeClr val="bg1"/>
                </a:solidFill>
              </a:rPr>
              <a:t>)=0 define </a:t>
            </a:r>
            <a:r>
              <a:rPr lang="es-ES" sz="3200" b="1" i="1" dirty="0" smtClean="0">
                <a:solidFill>
                  <a:schemeClr val="bg1"/>
                </a:solidFill>
              </a:rPr>
              <a:t>implícitamente</a:t>
            </a:r>
            <a:r>
              <a:rPr lang="es-ES" sz="3200" dirty="0" smtClean="0">
                <a:solidFill>
                  <a:schemeClr val="bg1"/>
                </a:solidFill>
              </a:rPr>
              <a:t> una ecuación diferencial en un intervalo I, si define una o mas soluciones explícitas en I.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rot="16200000" flipV="1">
            <a:off x="7418637" y="5524412"/>
            <a:ext cx="500066" cy="285752"/>
          </a:xfrm>
          <a:prstGeom prst="straightConnector1">
            <a:avLst/>
          </a:prstGeom>
          <a:ln w="57150">
            <a:headEnd type="stealth"/>
            <a:tailEnd type="none"/>
          </a:ln>
          <a:scene3d>
            <a:camera prst="orthographicFront">
              <a:rot lat="0" lon="3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5400000" flipH="1" flipV="1">
            <a:off x="4902154" y="5488693"/>
            <a:ext cx="500066" cy="357190"/>
          </a:xfrm>
          <a:prstGeom prst="straightConnector1">
            <a:avLst/>
          </a:prstGeom>
          <a:ln w="57150">
            <a:headEnd type="stealth"/>
            <a:tailEnd type="none"/>
          </a:ln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2">
            <a:lum bright="100000" contrast="-100000"/>
          </a:blip>
          <a:srcRect/>
          <a:stretch>
            <a:fillRect/>
          </a:stretch>
        </p:blipFill>
        <p:spPr bwMode="auto">
          <a:xfrm>
            <a:off x="745369" y="3733437"/>
            <a:ext cx="18573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3">
            <a:lum bright="100000" contrast="-100000"/>
          </a:blip>
          <a:srcRect/>
          <a:stretch>
            <a:fillRect/>
          </a:stretch>
        </p:blipFill>
        <p:spPr bwMode="auto">
          <a:xfrm>
            <a:off x="5276871" y="3536708"/>
            <a:ext cx="2714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4">
            <a:lum bright="100000" contrast="-100000"/>
          </a:blip>
          <a:srcRect/>
          <a:stretch>
            <a:fillRect/>
          </a:stretch>
        </p:blipFill>
        <p:spPr bwMode="auto">
          <a:xfrm>
            <a:off x="3783623" y="6002322"/>
            <a:ext cx="49530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Rectángulo"/>
          <p:cNvSpPr/>
          <p:nvPr/>
        </p:nvSpPr>
        <p:spPr>
          <a:xfrm>
            <a:off x="623813" y="3013023"/>
            <a:ext cx="23742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3200" dirty="0" smtClean="0">
                <a:solidFill>
                  <a:schemeClr val="bg1"/>
                </a:solidFill>
              </a:rPr>
              <a:t>Explícita: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838547" y="3030512"/>
            <a:ext cx="23742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3200" dirty="0" smtClean="0">
                <a:solidFill>
                  <a:schemeClr val="bg1"/>
                </a:solidFill>
              </a:rPr>
              <a:t>Implícita: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Solución general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419725" y="1104080"/>
            <a:ext cx="7922418" cy="343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 punto de vista:</a:t>
            </a:r>
          </a:p>
          <a:p>
            <a:pPr lvl="1" eaLnBrk="0" hangingPunct="0">
              <a:spcBef>
                <a:spcPct val="20000"/>
              </a:spcBef>
            </a:pPr>
            <a:r>
              <a:rPr kumimoji="0" lang="es-E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una familia de soluciones que contiene n parámetros o constantes arbitrarias y esenciales.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Solución general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478302" y="808657"/>
            <a:ext cx="8271803" cy="553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Otro punto de vista:</a:t>
            </a:r>
          </a:p>
          <a:p>
            <a:pPr lvl="1" eaLnBrk="0" hangingPunct="0">
              <a:spcBef>
                <a:spcPct val="20000"/>
              </a:spcBef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 todas las soluciones de </a:t>
            </a:r>
          </a:p>
          <a:p>
            <a:pPr lvl="1" eaLnBrk="0" hangingPunct="0">
              <a:spcBef>
                <a:spcPct val="20000"/>
              </a:spcBef>
            </a:pPr>
            <a:endParaRPr lang="es-ES" sz="3600" kern="0" dirty="0">
              <a:solidFill>
                <a:schemeClr val="bg1"/>
              </a:solidFill>
              <a:latin typeface="+mn-lt"/>
            </a:endParaRPr>
          </a:p>
          <a:p>
            <a:pPr lvl="1" eaLnBrk="0" hangingPunct="0">
              <a:spcBef>
                <a:spcPct val="20000"/>
              </a:spcBef>
            </a:pPr>
            <a:endParaRPr kumimoji="0" lang="es-ES" sz="3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eaLnBrk="0" hangingPunct="0">
              <a:spcBef>
                <a:spcPct val="20000"/>
              </a:spcBef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 un intervalo I pueden obtenerse de   G(x, y, C</a:t>
            </a:r>
            <a:r>
              <a:rPr kumimoji="0" lang="es-ES" sz="3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</a:t>
            </a:r>
            <a:r>
              <a:rPr kumimoji="0" lang="es-ES" sz="3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…,</a:t>
            </a:r>
            <a:r>
              <a:rPr kumimoji="0" lang="es-E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s-ES" sz="36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)=0 mediante valores apropiados de los términos C</a:t>
            </a:r>
            <a:r>
              <a:rPr kumimoji="0" lang="es-ES" sz="3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entonces la familia n-</a:t>
            </a:r>
            <a:r>
              <a:rPr kumimoji="0" lang="es-E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parámetrica</a:t>
            </a: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 la solución general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Object 5"/>
          <p:cNvPicPr>
            <a:picLocks noChangeAspect="1" noChangeArrowheads="1"/>
          </p:cNvPicPr>
          <p:nvPr/>
        </p:nvPicPr>
        <p:blipFill>
          <a:blip r:embed="rId2">
            <a:lum bright="100000" contrast="-100000"/>
          </a:blip>
          <a:srcRect/>
          <a:stretch>
            <a:fillRect/>
          </a:stretch>
        </p:blipFill>
        <p:spPr bwMode="auto">
          <a:xfrm>
            <a:off x="1630705" y="2068354"/>
            <a:ext cx="5149924" cy="153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2">
            <a:lum bright="-8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46" y="1555296"/>
            <a:ext cx="3643313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9 CuadroTexto"/>
          <p:cNvSpPr txBox="1">
            <a:spLocks noChangeArrowheads="1"/>
          </p:cNvSpPr>
          <p:nvPr/>
        </p:nvSpPr>
        <p:spPr bwMode="auto">
          <a:xfrm>
            <a:off x="1000125" y="0"/>
            <a:ext cx="52149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s-ES" sz="4400" b="1" dirty="0">
                <a:solidFill>
                  <a:schemeClr val="bg1"/>
                </a:solidFill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945457" y="3199266"/>
                <a:ext cx="2372316" cy="792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i="1" smtClean="0">
                          <a:solidFill>
                            <a:schemeClr val="bg1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𝑦</m:t>
                      </m:r>
                      <m:r>
                        <a:rPr lang="es-ES" sz="4000" i="1" smtClean="0">
                          <a:solidFill>
                            <a:schemeClr val="bg1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s-ES" sz="4000" i="1" smtClean="0">
                          <a:solidFill>
                            <a:schemeClr val="bg1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𝐶</m:t>
                      </m:r>
                      <m:sSup>
                        <m:sSupPr>
                          <m:ctrlPr>
                            <a:rPr lang="es-ES" sz="4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4000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s-ES" sz="4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4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4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57" y="3199266"/>
                <a:ext cx="2372316" cy="7925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911858" y="1725145"/>
                <a:ext cx="2439642" cy="1261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4000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s-ES" sz="4000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s-ES" sz="4000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=2</m:t>
                      </m:r>
                      <m:r>
                        <a:rPr lang="es-ES" sz="4000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𝑥𝑦</m:t>
                      </m:r>
                    </m:oMath>
                  </m:oMathPara>
                </a14:m>
                <a:endParaRPr lang="es-E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58" y="1725145"/>
                <a:ext cx="2439642" cy="12610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2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Solución particular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Text Box 4"/>
              <p:cNvSpPr txBox="1">
                <a:spLocks noChangeArrowheads="1"/>
              </p:cNvSpPr>
              <p:nvPr/>
            </p:nvSpPr>
            <p:spPr bwMode="auto">
              <a:xfrm>
                <a:off x="239486" y="662866"/>
                <a:ext cx="8675913" cy="7256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 dirty="0" smtClean="0">
                    <a:solidFill>
                      <a:schemeClr val="bg1"/>
                    </a:solidFill>
                  </a:rPr>
                  <a:t>La que no contiene </a:t>
                </a:r>
                <a:r>
                  <a:rPr lang="es-ES" sz="4400" dirty="0" smtClean="0">
                    <a:solidFill>
                      <a:schemeClr val="bg1"/>
                    </a:solidFill>
                  </a:rPr>
                  <a:t>parámetros arbitrarios o constantes arbitrarias y esenciales.</a:t>
                </a:r>
              </a:p>
              <a:p>
                <a:pPr>
                  <a:spcBef>
                    <a:spcPts val="0"/>
                  </a:spcBef>
                </a:pPr>
                <a:r>
                  <a:rPr lang="es-ES" sz="4400" dirty="0" smtClean="0">
                    <a:solidFill>
                      <a:schemeClr val="bg1"/>
                    </a:solidFill>
                  </a:rPr>
                  <a:t>Por ejemplo:  </a:t>
                </a:r>
              </a:p>
              <a:p>
                <a:pPr>
                  <a:spcBef>
                    <a:spcPts val="0"/>
                  </a:spcBef>
                </a:pPr>
                <a:endParaRPr lang="es-ES" sz="4400" dirty="0" smtClean="0">
                  <a:solidFill>
                    <a:schemeClr val="bg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s-E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s-ES" sz="4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s-CU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1           </m:t>
                      </m:r>
                      <m:r>
                        <a:rPr lang="es-CU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4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s-ES" sz="4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s-ES" sz="4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s-ES" sz="4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𝐶</m:t>
                      </m:r>
                      <m:r>
                        <a:rPr lang="es-ES" sz="4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s-ES" sz="44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s-ES" sz="4400" i="1" smtClean="0">
                        <a:solidFill>
                          <a:schemeClr val="bg1"/>
                        </a:solidFill>
                        <a:latin typeface="Cambria Math"/>
                      </a:rPr>
                      <m:t>𝑠𝑖</m:t>
                    </m:r>
                    <m:r>
                      <a:rPr lang="es-ES" sz="4400" i="1" smtClean="0">
                        <a:solidFill>
                          <a:schemeClr val="bg1"/>
                        </a:solidFill>
                        <a:latin typeface="Cambria Math"/>
                      </a:rPr>
                      <m:t>      </m:t>
                    </m:r>
                    <m:r>
                      <a:rPr lang="es-ES" sz="4400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  <m:r>
                      <a:rPr lang="es-ES" sz="4400" i="1" smtClean="0">
                        <a:solidFill>
                          <a:schemeClr val="bg1"/>
                        </a:solidFill>
                        <a:latin typeface="Cambria Math"/>
                      </a:rPr>
                      <m:t>=1  </m:t>
                    </m:r>
                    <m:r>
                      <a:rPr lang="es-ES" sz="4400" i="1" smtClean="0">
                        <a:solidFill>
                          <a:schemeClr val="bg1"/>
                        </a:solidFill>
                        <a:latin typeface="Cambria Math"/>
                      </a:rPr>
                      <m:t>𝑒𝑛𝑡𝑜𝑛𝑐𝑒𝑠</m:t>
                    </m:r>
                    <m:r>
                      <a:rPr lang="es-ES" sz="44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s-ES" sz="4400" b="0" i="1" dirty="0" smtClean="0">
                    <a:solidFill>
                      <a:schemeClr val="bg1"/>
                    </a:solidFill>
                    <a:latin typeface="Cambria Math"/>
                  </a:rPr>
                  <a:t>la solución particular sería  y=x</a:t>
                </a: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4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38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486" y="662866"/>
                <a:ext cx="8675913" cy="7256474"/>
              </a:xfrm>
              <a:prstGeom prst="rect">
                <a:avLst/>
              </a:prstGeom>
              <a:blipFill rotWithShape="0">
                <a:blip r:embed="rId2"/>
                <a:stretch>
                  <a:fillRect l="-2811" t="-1849" r="-42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dirty="0" smtClean="0">
                <a:solidFill>
                  <a:schemeClr val="bg1"/>
                </a:solidFill>
              </a:rPr>
              <a:t>Solución singular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0" y="78016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68313" y="2276475"/>
            <a:ext cx="8208962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Una solución especial que no se obtiene de la solución general.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24"/>
            <a:ext cx="8686800" cy="764522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Solución singular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285860"/>
            <a:ext cx="8643998" cy="1785950"/>
          </a:xfrm>
        </p:spPr>
        <p:txBody>
          <a:bodyPr/>
          <a:lstStyle/>
          <a:p>
            <a:pPr>
              <a:buNone/>
            </a:pPr>
            <a:r>
              <a:rPr lang="es-ES" smtClean="0"/>
              <a:t> </a:t>
            </a:r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14282" y="787679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Una ecuación diferencial puede tener una o varias soluciones llamadas singulares que representa la curva envolvente de la curva solución.</a:t>
            </a:r>
          </a:p>
          <a:p>
            <a:endParaRPr lang="es-ES" sz="3600" dirty="0" smtClean="0">
              <a:solidFill>
                <a:schemeClr val="bg1"/>
              </a:solidFill>
            </a:endParaRPr>
          </a:p>
          <a:p>
            <a:r>
              <a:rPr lang="es-ES" sz="3600" dirty="0" smtClean="0">
                <a:solidFill>
                  <a:schemeClr val="bg1"/>
                </a:solidFill>
              </a:rPr>
              <a:t>Por ejemplo:</a:t>
            </a:r>
            <a:endParaRPr lang="es-ES" sz="3600" dirty="0">
              <a:solidFill>
                <a:schemeClr val="bg1"/>
              </a:solidFill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775522" y="3323130"/>
          <a:ext cx="3136900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cuación" r:id="rId3" imgW="1257300" imgH="571500" progId="Equation.3">
                  <p:embed/>
                </p:oleObj>
              </mc:Choice>
              <mc:Fallback>
                <p:oleObj name="Ecuación" r:id="rId3" imgW="1257300" imgH="5715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522" y="3323130"/>
                        <a:ext cx="3136900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0" y="4811851"/>
            <a:ext cx="433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La solución general: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2903" y="5642636"/>
            <a:ext cx="498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Soluciones singulares: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5061273" y="5691857"/>
          <a:ext cx="24717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Ecuación" r:id="rId5" imgW="990600" imgH="228600" progId="Equation.3">
                  <p:embed/>
                </p:oleObj>
              </mc:Choice>
              <mc:Fallback>
                <p:oleObj name="Ecuación" r:id="rId5" imgW="99060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273" y="5691857"/>
                        <a:ext cx="24717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>
            <a:lum bright="100000" contrast="-100000"/>
          </a:blip>
          <a:stretch>
            <a:fillRect/>
          </a:stretch>
        </p:blipFill>
        <p:spPr bwMode="auto">
          <a:xfrm>
            <a:off x="5021954" y="4807861"/>
            <a:ext cx="27940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24"/>
            <a:ext cx="8686800" cy="76452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La </a:t>
            </a:r>
            <a:r>
              <a:rPr lang="en-US" dirty="0" err="1" smtClean="0">
                <a:solidFill>
                  <a:schemeClr val="bg1"/>
                </a:solidFill>
              </a:rPr>
              <a:t>envolvente</a:t>
            </a:r>
            <a:r>
              <a:rPr lang="en-US" dirty="0" smtClean="0">
                <a:solidFill>
                  <a:schemeClr val="bg1"/>
                </a:solidFill>
              </a:rPr>
              <a:t> de la </a:t>
            </a:r>
            <a:r>
              <a:rPr lang="en-US" dirty="0" err="1" smtClean="0">
                <a:solidFill>
                  <a:schemeClr val="bg1"/>
                </a:solidFill>
              </a:rPr>
              <a:t>familia</a:t>
            </a:r>
            <a:endParaRPr lang="es-ES_tradnl" dirty="0">
              <a:solidFill>
                <a:schemeClr val="bg1"/>
              </a:solidFill>
            </a:endParaRPr>
          </a:p>
        </p:txBody>
      </p:sp>
      <p:grpSp>
        <p:nvGrpSpPr>
          <p:cNvPr id="3" name="37 Grupo"/>
          <p:cNvGrpSpPr/>
          <p:nvPr/>
        </p:nvGrpSpPr>
        <p:grpSpPr>
          <a:xfrm>
            <a:off x="922580" y="936636"/>
            <a:ext cx="7358114" cy="3575403"/>
            <a:chOff x="1357290" y="1856570"/>
            <a:chExt cx="7358114" cy="3625850"/>
          </a:xfrm>
        </p:grpSpPr>
        <p:grpSp>
          <p:nvGrpSpPr>
            <p:cNvPr id="4" name="26 Grupo"/>
            <p:cNvGrpSpPr/>
            <p:nvPr/>
          </p:nvGrpSpPr>
          <p:grpSpPr>
            <a:xfrm>
              <a:off x="1571604" y="3286124"/>
              <a:ext cx="5143536" cy="1285884"/>
              <a:chOff x="1571604" y="3286124"/>
              <a:chExt cx="5143536" cy="1285884"/>
            </a:xfrm>
          </p:grpSpPr>
          <p:grpSp>
            <p:nvGrpSpPr>
              <p:cNvPr id="6" name="18 Grupo"/>
              <p:cNvGrpSpPr/>
              <p:nvPr/>
            </p:nvGrpSpPr>
            <p:grpSpPr>
              <a:xfrm>
                <a:off x="3286116" y="3286124"/>
                <a:ext cx="3429024" cy="1285884"/>
                <a:chOff x="3286116" y="3286124"/>
                <a:chExt cx="3429024" cy="1285884"/>
              </a:xfrm>
            </p:grpSpPr>
            <p:sp>
              <p:nvSpPr>
                <p:cNvPr id="8" name="7 Elipse"/>
                <p:cNvSpPr/>
                <p:nvPr/>
              </p:nvSpPr>
              <p:spPr>
                <a:xfrm>
                  <a:off x="3286116" y="3286124"/>
                  <a:ext cx="1285884" cy="128588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4" name="13 Elipse"/>
                <p:cNvSpPr/>
                <p:nvPr/>
              </p:nvSpPr>
              <p:spPr>
                <a:xfrm>
                  <a:off x="3714744" y="3286124"/>
                  <a:ext cx="1285884" cy="128588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14 Elipse"/>
                <p:cNvSpPr/>
                <p:nvPr/>
              </p:nvSpPr>
              <p:spPr>
                <a:xfrm>
                  <a:off x="4143372" y="3286124"/>
                  <a:ext cx="1285884" cy="128588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6" name="15 Elipse"/>
                <p:cNvSpPr/>
                <p:nvPr/>
              </p:nvSpPr>
              <p:spPr>
                <a:xfrm>
                  <a:off x="4572000" y="3286124"/>
                  <a:ext cx="1285884" cy="128588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16 Elipse"/>
                <p:cNvSpPr/>
                <p:nvPr/>
              </p:nvSpPr>
              <p:spPr>
                <a:xfrm>
                  <a:off x="5000628" y="3286124"/>
                  <a:ext cx="1285884" cy="128588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17 Elipse"/>
                <p:cNvSpPr/>
                <p:nvPr/>
              </p:nvSpPr>
              <p:spPr>
                <a:xfrm>
                  <a:off x="5429256" y="3286124"/>
                  <a:ext cx="1285884" cy="128588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3" name="22 Elipse"/>
              <p:cNvSpPr/>
              <p:nvPr/>
            </p:nvSpPr>
            <p:spPr>
              <a:xfrm>
                <a:off x="1571604" y="3286124"/>
                <a:ext cx="1285884" cy="128588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23 Elipse"/>
              <p:cNvSpPr/>
              <p:nvPr/>
            </p:nvSpPr>
            <p:spPr>
              <a:xfrm>
                <a:off x="2000232" y="3286124"/>
                <a:ext cx="1285884" cy="128588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24 Elipse"/>
              <p:cNvSpPr/>
              <p:nvPr/>
            </p:nvSpPr>
            <p:spPr>
              <a:xfrm>
                <a:off x="2428860" y="3286124"/>
                <a:ext cx="1285884" cy="128588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25 Elipse"/>
              <p:cNvSpPr/>
              <p:nvPr/>
            </p:nvSpPr>
            <p:spPr>
              <a:xfrm>
                <a:off x="2857488" y="3286124"/>
                <a:ext cx="1285884" cy="128588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9" name="27 Grupo"/>
            <p:cNvGrpSpPr/>
            <p:nvPr/>
          </p:nvGrpSpPr>
          <p:grpSpPr>
            <a:xfrm>
              <a:off x="1357290" y="1856570"/>
              <a:ext cx="7358114" cy="3625850"/>
              <a:chOff x="1357290" y="1856570"/>
              <a:chExt cx="7358114" cy="3625850"/>
            </a:xfrm>
          </p:grpSpPr>
          <p:grpSp>
            <p:nvGrpSpPr>
              <p:cNvPr id="10" name="35 Grupo"/>
              <p:cNvGrpSpPr/>
              <p:nvPr/>
            </p:nvGrpSpPr>
            <p:grpSpPr>
              <a:xfrm>
                <a:off x="1571604" y="2928934"/>
                <a:ext cx="7143800" cy="523220"/>
                <a:chOff x="1571604" y="2928934"/>
                <a:chExt cx="7143800" cy="523220"/>
              </a:xfrm>
            </p:grpSpPr>
            <p:cxnSp>
              <p:nvCxnSpPr>
                <p:cNvPr id="29" name="28 Conector recto"/>
                <p:cNvCxnSpPr/>
                <p:nvPr/>
              </p:nvCxnSpPr>
              <p:spPr>
                <a:xfrm>
                  <a:off x="1571604" y="3284536"/>
                  <a:ext cx="5429288" cy="1588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30 CuadroTexto"/>
                <p:cNvSpPr txBox="1"/>
                <p:nvPr/>
              </p:nvSpPr>
              <p:spPr>
                <a:xfrm>
                  <a:off x="7429520" y="2928934"/>
                  <a:ext cx="1285884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</a:rPr>
                    <a:t>y=1</a:t>
                  </a:r>
                  <a:endParaRPr lang="es-ES_tradnl" sz="2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36 Grupo"/>
              <p:cNvGrpSpPr/>
              <p:nvPr/>
            </p:nvGrpSpPr>
            <p:grpSpPr>
              <a:xfrm>
                <a:off x="1500166" y="4286256"/>
                <a:ext cx="7215238" cy="523220"/>
                <a:chOff x="1500166" y="4286256"/>
                <a:chExt cx="7215238" cy="523220"/>
              </a:xfrm>
            </p:grpSpPr>
            <p:cxnSp>
              <p:nvCxnSpPr>
                <p:cNvPr id="30" name="29 Conector recto"/>
                <p:cNvCxnSpPr/>
                <p:nvPr/>
              </p:nvCxnSpPr>
              <p:spPr>
                <a:xfrm>
                  <a:off x="1500166" y="4570420"/>
                  <a:ext cx="5429288" cy="1588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31 CuadroTexto"/>
                <p:cNvSpPr txBox="1"/>
                <p:nvPr/>
              </p:nvSpPr>
              <p:spPr>
                <a:xfrm>
                  <a:off x="7429520" y="4286256"/>
                  <a:ext cx="1285884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</a:rPr>
                    <a:t>y=-1</a:t>
                  </a:r>
                  <a:endParaRPr lang="es-ES_tradnl" sz="2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34 Grupo"/>
              <p:cNvGrpSpPr/>
              <p:nvPr/>
            </p:nvGrpSpPr>
            <p:grpSpPr>
              <a:xfrm>
                <a:off x="1357290" y="1856570"/>
                <a:ext cx="6072230" cy="3625850"/>
                <a:chOff x="1357290" y="1857364"/>
                <a:chExt cx="6072230" cy="3625850"/>
              </a:xfrm>
            </p:grpSpPr>
            <p:cxnSp>
              <p:nvCxnSpPr>
                <p:cNvPr id="5" name="4 Conector recto"/>
                <p:cNvCxnSpPr/>
                <p:nvPr/>
              </p:nvCxnSpPr>
              <p:spPr>
                <a:xfrm rot="5400000">
                  <a:off x="2187545" y="3740907"/>
                  <a:ext cx="3482180" cy="2434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headEnd type="stealt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6 Conector recto"/>
                <p:cNvCxnSpPr/>
                <p:nvPr/>
              </p:nvCxnSpPr>
              <p:spPr>
                <a:xfrm>
                  <a:off x="1357290" y="4000504"/>
                  <a:ext cx="5786478" cy="1588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32 CuadroTexto"/>
                <p:cNvSpPr txBox="1"/>
                <p:nvPr/>
              </p:nvSpPr>
              <p:spPr>
                <a:xfrm>
                  <a:off x="3500430" y="1857364"/>
                  <a:ext cx="50006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y</a:t>
                  </a:r>
                  <a:endParaRPr lang="es-ES_tradnl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33 CuadroTexto"/>
                <p:cNvSpPr txBox="1"/>
                <p:nvPr/>
              </p:nvSpPr>
              <p:spPr>
                <a:xfrm>
                  <a:off x="6929454" y="3929066"/>
                  <a:ext cx="50006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x</a:t>
                  </a:r>
                  <a:endParaRPr lang="es-ES_tradnl" sz="2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39" name="38 CuadroTexto"/>
          <p:cNvSpPr txBox="1"/>
          <p:nvPr/>
        </p:nvSpPr>
        <p:spPr>
          <a:xfrm>
            <a:off x="214282" y="4588882"/>
            <a:ext cx="8715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 smtClean="0">
                <a:solidFill>
                  <a:schemeClr val="bg1"/>
                </a:solidFill>
              </a:rPr>
              <a:t>Cualquier curva tangente a un número infinito de miembros de una familia, simplemente infinita, de curvas, y que por lo menos es tangente en cada uno de sus puntos a una de dichas curvas, es una parte o el total, de la </a:t>
            </a:r>
            <a:r>
              <a:rPr lang="es-VE" sz="2800" i="1" dirty="0" smtClean="0">
                <a:solidFill>
                  <a:schemeClr val="bg1"/>
                </a:solidFill>
              </a:rPr>
              <a:t>envolvente </a:t>
            </a:r>
            <a:r>
              <a:rPr lang="es-VE" sz="2800" dirty="0" smtClean="0">
                <a:solidFill>
                  <a:schemeClr val="bg1"/>
                </a:solidFill>
              </a:rPr>
              <a:t>de la familia </a:t>
            </a:r>
            <a:endParaRPr lang="es-VE" sz="2800" dirty="0">
              <a:solidFill>
                <a:schemeClr val="bg1"/>
              </a:solidFill>
            </a:endParaRPr>
          </a:p>
        </p:txBody>
      </p:sp>
      <p:sp>
        <p:nvSpPr>
          <p:cNvPr id="3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034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dirty="0" smtClean="0">
                <a:solidFill>
                  <a:schemeClr val="bg1"/>
                </a:solidFill>
              </a:rPr>
              <a:t>Interpretación geométrica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0" y="863651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454525" y="1255646"/>
            <a:ext cx="4689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Solución general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25" name="24 Grupo"/>
          <p:cNvGrpSpPr/>
          <p:nvPr/>
        </p:nvGrpSpPr>
        <p:grpSpPr>
          <a:xfrm>
            <a:off x="827088" y="2385946"/>
            <a:ext cx="6624637" cy="4303713"/>
            <a:chOff x="827088" y="2385946"/>
            <a:chExt cx="6624637" cy="4303713"/>
          </a:xfrm>
        </p:grpSpPr>
        <p:grpSp>
          <p:nvGrpSpPr>
            <p:cNvPr id="2" name="Group 25"/>
            <p:cNvGrpSpPr>
              <a:grpSpLocks/>
            </p:cNvGrpSpPr>
            <p:nvPr/>
          </p:nvGrpSpPr>
          <p:grpSpPr bwMode="auto">
            <a:xfrm>
              <a:off x="1403350" y="2514534"/>
              <a:ext cx="6048375" cy="4175125"/>
              <a:chOff x="884" y="1389"/>
              <a:chExt cx="3810" cy="2630"/>
            </a:xfrm>
          </p:grpSpPr>
          <p:sp>
            <p:nvSpPr>
              <p:cNvPr id="29719" name="Line 5"/>
              <p:cNvSpPr>
                <a:spLocks noChangeShapeType="1"/>
              </p:cNvSpPr>
              <p:nvPr/>
            </p:nvSpPr>
            <p:spPr bwMode="auto">
              <a:xfrm>
                <a:off x="884" y="3748"/>
                <a:ext cx="381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20" name="Line 6"/>
              <p:cNvSpPr>
                <a:spLocks noChangeShapeType="1"/>
              </p:cNvSpPr>
              <p:nvPr/>
            </p:nvSpPr>
            <p:spPr bwMode="auto">
              <a:xfrm rot="-5400000">
                <a:off x="-204" y="2704"/>
                <a:ext cx="263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827088" y="2385946"/>
              <a:ext cx="6100762" cy="3090863"/>
              <a:chOff x="521" y="1308"/>
              <a:chExt cx="3843" cy="1947"/>
            </a:xfrm>
          </p:grpSpPr>
          <p:sp>
            <p:nvSpPr>
              <p:cNvPr id="29707" name="Freeform 9"/>
              <p:cNvSpPr>
                <a:spLocks/>
              </p:cNvSpPr>
              <p:nvPr/>
            </p:nvSpPr>
            <p:spPr bwMode="auto">
              <a:xfrm>
                <a:off x="521" y="1308"/>
                <a:ext cx="726" cy="953"/>
              </a:xfrm>
              <a:custGeom>
                <a:avLst/>
                <a:gdLst>
                  <a:gd name="T0" fmla="*/ 0 w 726"/>
                  <a:gd name="T1" fmla="*/ 0 h 953"/>
                  <a:gd name="T2" fmla="*/ 363 w 726"/>
                  <a:gd name="T3" fmla="*/ 953 h 953"/>
                  <a:gd name="T4" fmla="*/ 726 w 726"/>
                  <a:gd name="T5" fmla="*/ 0 h 953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953"/>
                  <a:gd name="T11" fmla="*/ 726 w 726"/>
                  <a:gd name="T12" fmla="*/ 953 h 9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953">
                    <a:moveTo>
                      <a:pt x="0" y="0"/>
                    </a:moveTo>
                    <a:cubicBezTo>
                      <a:pt x="121" y="476"/>
                      <a:pt x="242" y="953"/>
                      <a:pt x="363" y="953"/>
                    </a:cubicBezTo>
                    <a:cubicBezTo>
                      <a:pt x="484" y="953"/>
                      <a:pt x="666" y="159"/>
                      <a:pt x="726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08" name="Freeform 10"/>
              <p:cNvSpPr>
                <a:spLocks/>
              </p:cNvSpPr>
              <p:nvPr/>
            </p:nvSpPr>
            <p:spPr bwMode="auto">
              <a:xfrm>
                <a:off x="768" y="1527"/>
                <a:ext cx="726" cy="953"/>
              </a:xfrm>
              <a:custGeom>
                <a:avLst/>
                <a:gdLst>
                  <a:gd name="T0" fmla="*/ 0 w 726"/>
                  <a:gd name="T1" fmla="*/ 0 h 953"/>
                  <a:gd name="T2" fmla="*/ 363 w 726"/>
                  <a:gd name="T3" fmla="*/ 953 h 953"/>
                  <a:gd name="T4" fmla="*/ 726 w 726"/>
                  <a:gd name="T5" fmla="*/ 0 h 953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953"/>
                  <a:gd name="T11" fmla="*/ 726 w 726"/>
                  <a:gd name="T12" fmla="*/ 953 h 9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953">
                    <a:moveTo>
                      <a:pt x="0" y="0"/>
                    </a:moveTo>
                    <a:cubicBezTo>
                      <a:pt x="121" y="476"/>
                      <a:pt x="242" y="953"/>
                      <a:pt x="363" y="953"/>
                    </a:cubicBezTo>
                    <a:cubicBezTo>
                      <a:pt x="484" y="953"/>
                      <a:pt x="666" y="159"/>
                      <a:pt x="726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09" name="Freeform 11"/>
              <p:cNvSpPr>
                <a:spLocks/>
              </p:cNvSpPr>
              <p:nvPr/>
            </p:nvSpPr>
            <p:spPr bwMode="auto">
              <a:xfrm>
                <a:off x="1027" y="1726"/>
                <a:ext cx="726" cy="953"/>
              </a:xfrm>
              <a:custGeom>
                <a:avLst/>
                <a:gdLst>
                  <a:gd name="T0" fmla="*/ 0 w 726"/>
                  <a:gd name="T1" fmla="*/ 0 h 953"/>
                  <a:gd name="T2" fmla="*/ 363 w 726"/>
                  <a:gd name="T3" fmla="*/ 953 h 953"/>
                  <a:gd name="T4" fmla="*/ 726 w 726"/>
                  <a:gd name="T5" fmla="*/ 0 h 953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953"/>
                  <a:gd name="T11" fmla="*/ 726 w 726"/>
                  <a:gd name="T12" fmla="*/ 953 h 9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953">
                    <a:moveTo>
                      <a:pt x="0" y="0"/>
                    </a:moveTo>
                    <a:cubicBezTo>
                      <a:pt x="121" y="476"/>
                      <a:pt x="242" y="953"/>
                      <a:pt x="363" y="953"/>
                    </a:cubicBezTo>
                    <a:cubicBezTo>
                      <a:pt x="484" y="953"/>
                      <a:pt x="666" y="159"/>
                      <a:pt x="726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10" name="Freeform 12"/>
              <p:cNvSpPr>
                <a:spLocks/>
              </p:cNvSpPr>
              <p:nvPr/>
            </p:nvSpPr>
            <p:spPr bwMode="auto">
              <a:xfrm>
                <a:off x="1260" y="1914"/>
                <a:ext cx="726" cy="953"/>
              </a:xfrm>
              <a:custGeom>
                <a:avLst/>
                <a:gdLst>
                  <a:gd name="T0" fmla="*/ 0 w 726"/>
                  <a:gd name="T1" fmla="*/ 0 h 953"/>
                  <a:gd name="T2" fmla="*/ 363 w 726"/>
                  <a:gd name="T3" fmla="*/ 953 h 953"/>
                  <a:gd name="T4" fmla="*/ 726 w 726"/>
                  <a:gd name="T5" fmla="*/ 0 h 953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953"/>
                  <a:gd name="T11" fmla="*/ 726 w 726"/>
                  <a:gd name="T12" fmla="*/ 953 h 9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953">
                    <a:moveTo>
                      <a:pt x="0" y="0"/>
                    </a:moveTo>
                    <a:cubicBezTo>
                      <a:pt x="121" y="476"/>
                      <a:pt x="242" y="953"/>
                      <a:pt x="363" y="953"/>
                    </a:cubicBezTo>
                    <a:cubicBezTo>
                      <a:pt x="484" y="953"/>
                      <a:pt x="666" y="159"/>
                      <a:pt x="726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11" name="Freeform 13"/>
              <p:cNvSpPr>
                <a:spLocks/>
              </p:cNvSpPr>
              <p:nvPr/>
            </p:nvSpPr>
            <p:spPr bwMode="auto">
              <a:xfrm>
                <a:off x="1802" y="2232"/>
                <a:ext cx="726" cy="953"/>
              </a:xfrm>
              <a:custGeom>
                <a:avLst/>
                <a:gdLst>
                  <a:gd name="T0" fmla="*/ 0 w 726"/>
                  <a:gd name="T1" fmla="*/ 0 h 953"/>
                  <a:gd name="T2" fmla="*/ 363 w 726"/>
                  <a:gd name="T3" fmla="*/ 953 h 953"/>
                  <a:gd name="T4" fmla="*/ 726 w 726"/>
                  <a:gd name="T5" fmla="*/ 0 h 953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953"/>
                  <a:gd name="T11" fmla="*/ 726 w 726"/>
                  <a:gd name="T12" fmla="*/ 953 h 9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953">
                    <a:moveTo>
                      <a:pt x="0" y="0"/>
                    </a:moveTo>
                    <a:cubicBezTo>
                      <a:pt x="121" y="476"/>
                      <a:pt x="242" y="953"/>
                      <a:pt x="363" y="953"/>
                    </a:cubicBezTo>
                    <a:cubicBezTo>
                      <a:pt x="484" y="953"/>
                      <a:pt x="666" y="159"/>
                      <a:pt x="726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12" name="Freeform 15"/>
              <p:cNvSpPr>
                <a:spLocks/>
              </p:cNvSpPr>
              <p:nvPr/>
            </p:nvSpPr>
            <p:spPr bwMode="auto">
              <a:xfrm>
                <a:off x="2076" y="2302"/>
                <a:ext cx="726" cy="953"/>
              </a:xfrm>
              <a:custGeom>
                <a:avLst/>
                <a:gdLst>
                  <a:gd name="T0" fmla="*/ 0 w 726"/>
                  <a:gd name="T1" fmla="*/ 0 h 953"/>
                  <a:gd name="T2" fmla="*/ 363 w 726"/>
                  <a:gd name="T3" fmla="*/ 953 h 953"/>
                  <a:gd name="T4" fmla="*/ 726 w 726"/>
                  <a:gd name="T5" fmla="*/ 0 h 953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953"/>
                  <a:gd name="T11" fmla="*/ 726 w 726"/>
                  <a:gd name="T12" fmla="*/ 953 h 9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953">
                    <a:moveTo>
                      <a:pt x="0" y="0"/>
                    </a:moveTo>
                    <a:cubicBezTo>
                      <a:pt x="121" y="476"/>
                      <a:pt x="242" y="953"/>
                      <a:pt x="363" y="953"/>
                    </a:cubicBezTo>
                    <a:cubicBezTo>
                      <a:pt x="484" y="953"/>
                      <a:pt x="666" y="159"/>
                      <a:pt x="726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13" name="Freeform 16"/>
              <p:cNvSpPr>
                <a:spLocks/>
              </p:cNvSpPr>
              <p:nvPr/>
            </p:nvSpPr>
            <p:spPr bwMode="auto">
              <a:xfrm>
                <a:off x="2376" y="2252"/>
                <a:ext cx="726" cy="953"/>
              </a:xfrm>
              <a:custGeom>
                <a:avLst/>
                <a:gdLst>
                  <a:gd name="T0" fmla="*/ 0 w 726"/>
                  <a:gd name="T1" fmla="*/ 0 h 953"/>
                  <a:gd name="T2" fmla="*/ 363 w 726"/>
                  <a:gd name="T3" fmla="*/ 953 h 953"/>
                  <a:gd name="T4" fmla="*/ 726 w 726"/>
                  <a:gd name="T5" fmla="*/ 0 h 953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953"/>
                  <a:gd name="T11" fmla="*/ 726 w 726"/>
                  <a:gd name="T12" fmla="*/ 953 h 9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953">
                    <a:moveTo>
                      <a:pt x="0" y="0"/>
                    </a:moveTo>
                    <a:cubicBezTo>
                      <a:pt x="121" y="476"/>
                      <a:pt x="242" y="953"/>
                      <a:pt x="363" y="953"/>
                    </a:cubicBezTo>
                    <a:cubicBezTo>
                      <a:pt x="484" y="953"/>
                      <a:pt x="666" y="159"/>
                      <a:pt x="726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14" name="Freeform 17"/>
              <p:cNvSpPr>
                <a:spLocks/>
              </p:cNvSpPr>
              <p:nvPr/>
            </p:nvSpPr>
            <p:spPr bwMode="auto">
              <a:xfrm>
                <a:off x="2655" y="2113"/>
                <a:ext cx="726" cy="953"/>
              </a:xfrm>
              <a:custGeom>
                <a:avLst/>
                <a:gdLst>
                  <a:gd name="T0" fmla="*/ 0 w 726"/>
                  <a:gd name="T1" fmla="*/ 0 h 953"/>
                  <a:gd name="T2" fmla="*/ 363 w 726"/>
                  <a:gd name="T3" fmla="*/ 953 h 953"/>
                  <a:gd name="T4" fmla="*/ 726 w 726"/>
                  <a:gd name="T5" fmla="*/ 0 h 953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953"/>
                  <a:gd name="T11" fmla="*/ 726 w 726"/>
                  <a:gd name="T12" fmla="*/ 953 h 9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953">
                    <a:moveTo>
                      <a:pt x="0" y="0"/>
                    </a:moveTo>
                    <a:cubicBezTo>
                      <a:pt x="121" y="476"/>
                      <a:pt x="242" y="953"/>
                      <a:pt x="363" y="953"/>
                    </a:cubicBezTo>
                    <a:cubicBezTo>
                      <a:pt x="484" y="953"/>
                      <a:pt x="666" y="159"/>
                      <a:pt x="726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15" name="Freeform 18"/>
              <p:cNvSpPr>
                <a:spLocks/>
              </p:cNvSpPr>
              <p:nvPr/>
            </p:nvSpPr>
            <p:spPr bwMode="auto">
              <a:xfrm>
                <a:off x="2934" y="1921"/>
                <a:ext cx="726" cy="953"/>
              </a:xfrm>
              <a:custGeom>
                <a:avLst/>
                <a:gdLst>
                  <a:gd name="T0" fmla="*/ 0 w 726"/>
                  <a:gd name="T1" fmla="*/ 0 h 953"/>
                  <a:gd name="T2" fmla="*/ 363 w 726"/>
                  <a:gd name="T3" fmla="*/ 953 h 953"/>
                  <a:gd name="T4" fmla="*/ 726 w 726"/>
                  <a:gd name="T5" fmla="*/ 0 h 953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953"/>
                  <a:gd name="T11" fmla="*/ 726 w 726"/>
                  <a:gd name="T12" fmla="*/ 953 h 9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953">
                    <a:moveTo>
                      <a:pt x="0" y="0"/>
                    </a:moveTo>
                    <a:cubicBezTo>
                      <a:pt x="121" y="476"/>
                      <a:pt x="242" y="953"/>
                      <a:pt x="363" y="953"/>
                    </a:cubicBezTo>
                    <a:cubicBezTo>
                      <a:pt x="484" y="953"/>
                      <a:pt x="666" y="159"/>
                      <a:pt x="726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16" name="Freeform 19"/>
              <p:cNvSpPr>
                <a:spLocks/>
              </p:cNvSpPr>
              <p:nvPr/>
            </p:nvSpPr>
            <p:spPr bwMode="auto">
              <a:xfrm>
                <a:off x="3153" y="1753"/>
                <a:ext cx="726" cy="953"/>
              </a:xfrm>
              <a:custGeom>
                <a:avLst/>
                <a:gdLst>
                  <a:gd name="T0" fmla="*/ 0 w 726"/>
                  <a:gd name="T1" fmla="*/ 0 h 953"/>
                  <a:gd name="T2" fmla="*/ 363 w 726"/>
                  <a:gd name="T3" fmla="*/ 953 h 953"/>
                  <a:gd name="T4" fmla="*/ 726 w 726"/>
                  <a:gd name="T5" fmla="*/ 0 h 953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953"/>
                  <a:gd name="T11" fmla="*/ 726 w 726"/>
                  <a:gd name="T12" fmla="*/ 953 h 9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953">
                    <a:moveTo>
                      <a:pt x="0" y="0"/>
                    </a:moveTo>
                    <a:cubicBezTo>
                      <a:pt x="121" y="476"/>
                      <a:pt x="242" y="953"/>
                      <a:pt x="363" y="953"/>
                    </a:cubicBezTo>
                    <a:cubicBezTo>
                      <a:pt x="484" y="953"/>
                      <a:pt x="666" y="159"/>
                      <a:pt x="726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17" name="Freeform 20"/>
              <p:cNvSpPr>
                <a:spLocks/>
              </p:cNvSpPr>
              <p:nvPr/>
            </p:nvSpPr>
            <p:spPr bwMode="auto">
              <a:xfrm>
                <a:off x="3410" y="1553"/>
                <a:ext cx="726" cy="953"/>
              </a:xfrm>
              <a:custGeom>
                <a:avLst/>
                <a:gdLst>
                  <a:gd name="T0" fmla="*/ 0 w 726"/>
                  <a:gd name="T1" fmla="*/ 0 h 953"/>
                  <a:gd name="T2" fmla="*/ 363 w 726"/>
                  <a:gd name="T3" fmla="*/ 953 h 953"/>
                  <a:gd name="T4" fmla="*/ 726 w 726"/>
                  <a:gd name="T5" fmla="*/ 0 h 953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953"/>
                  <a:gd name="T11" fmla="*/ 726 w 726"/>
                  <a:gd name="T12" fmla="*/ 953 h 9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953">
                    <a:moveTo>
                      <a:pt x="0" y="0"/>
                    </a:moveTo>
                    <a:cubicBezTo>
                      <a:pt x="121" y="476"/>
                      <a:pt x="242" y="953"/>
                      <a:pt x="363" y="953"/>
                    </a:cubicBezTo>
                    <a:cubicBezTo>
                      <a:pt x="484" y="953"/>
                      <a:pt x="666" y="159"/>
                      <a:pt x="726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18" name="Freeform 21"/>
              <p:cNvSpPr>
                <a:spLocks/>
              </p:cNvSpPr>
              <p:nvPr/>
            </p:nvSpPr>
            <p:spPr bwMode="auto">
              <a:xfrm>
                <a:off x="3638" y="1365"/>
                <a:ext cx="726" cy="953"/>
              </a:xfrm>
              <a:custGeom>
                <a:avLst/>
                <a:gdLst>
                  <a:gd name="T0" fmla="*/ 0 w 726"/>
                  <a:gd name="T1" fmla="*/ 0 h 953"/>
                  <a:gd name="T2" fmla="*/ 363 w 726"/>
                  <a:gd name="T3" fmla="*/ 953 h 953"/>
                  <a:gd name="T4" fmla="*/ 726 w 726"/>
                  <a:gd name="T5" fmla="*/ 0 h 953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953"/>
                  <a:gd name="T11" fmla="*/ 726 w 726"/>
                  <a:gd name="T12" fmla="*/ 953 h 9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953">
                    <a:moveTo>
                      <a:pt x="0" y="0"/>
                    </a:moveTo>
                    <a:cubicBezTo>
                      <a:pt x="121" y="476"/>
                      <a:pt x="242" y="953"/>
                      <a:pt x="363" y="953"/>
                    </a:cubicBezTo>
                    <a:cubicBezTo>
                      <a:pt x="484" y="953"/>
                      <a:pt x="666" y="159"/>
                      <a:pt x="726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6" name="25 Grupo"/>
          <p:cNvGrpSpPr/>
          <p:nvPr/>
        </p:nvGrpSpPr>
        <p:grpSpPr>
          <a:xfrm>
            <a:off x="1065957" y="850901"/>
            <a:ext cx="2844873" cy="4262370"/>
            <a:chOff x="1065957" y="850901"/>
            <a:chExt cx="2844873" cy="4262370"/>
          </a:xfrm>
        </p:grpSpPr>
        <p:sp>
          <p:nvSpPr>
            <p:cNvPr id="18446" name="Freeform 14"/>
            <p:cNvSpPr>
              <a:spLocks/>
            </p:cNvSpPr>
            <p:nvPr/>
          </p:nvSpPr>
          <p:spPr bwMode="auto">
            <a:xfrm>
              <a:off x="2403475" y="3600384"/>
              <a:ext cx="1152525" cy="1512887"/>
            </a:xfrm>
            <a:custGeom>
              <a:avLst/>
              <a:gdLst>
                <a:gd name="T0" fmla="*/ 0 w 726"/>
                <a:gd name="T1" fmla="*/ 0 h 953"/>
                <a:gd name="T2" fmla="*/ 576263 w 726"/>
                <a:gd name="T3" fmla="*/ 1512887 h 953"/>
                <a:gd name="T4" fmla="*/ 1152525 w 726"/>
                <a:gd name="T5" fmla="*/ 0 h 953"/>
                <a:gd name="T6" fmla="*/ 0 60000 65536"/>
                <a:gd name="T7" fmla="*/ 0 60000 65536"/>
                <a:gd name="T8" fmla="*/ 0 60000 65536"/>
                <a:gd name="T9" fmla="*/ 0 w 726"/>
                <a:gd name="T10" fmla="*/ 0 h 953"/>
                <a:gd name="T11" fmla="*/ 726 w 726"/>
                <a:gd name="T12" fmla="*/ 953 h 9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953">
                  <a:moveTo>
                    <a:pt x="0" y="0"/>
                  </a:moveTo>
                  <a:cubicBezTo>
                    <a:pt x="121" y="476"/>
                    <a:pt x="242" y="953"/>
                    <a:pt x="363" y="953"/>
                  </a:cubicBezTo>
                  <a:cubicBezTo>
                    <a:pt x="484" y="953"/>
                    <a:pt x="666" y="159"/>
                    <a:pt x="726" y="0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55" name="AutoShape 23"/>
            <p:cNvSpPr>
              <a:spLocks noChangeArrowheads="1"/>
            </p:cNvSpPr>
            <p:nvPr/>
          </p:nvSpPr>
          <p:spPr bwMode="auto">
            <a:xfrm>
              <a:off x="1065957" y="850901"/>
              <a:ext cx="2844873" cy="1301456"/>
            </a:xfrm>
            <a:prstGeom prst="wedgeRoundRectCallout">
              <a:avLst>
                <a:gd name="adj1" fmla="val 36871"/>
                <a:gd name="adj2" fmla="val 159503"/>
                <a:gd name="adj3" fmla="val 16667"/>
              </a:avLst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4000">
                  <a:solidFill>
                    <a:srgbClr val="FFFF00"/>
                  </a:solidFill>
                </a:rPr>
                <a:t>Solución particular</a:t>
              </a:r>
              <a:endParaRPr lang="en-US" sz="4000">
                <a:solidFill>
                  <a:srgbClr val="FFFF00"/>
                </a:solidFill>
              </a:endParaRPr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1116013" y="3738496"/>
            <a:ext cx="7802904" cy="2366884"/>
            <a:chOff x="1116013" y="3738496"/>
            <a:chExt cx="7802904" cy="2366884"/>
          </a:xfrm>
        </p:grpSpPr>
        <p:sp>
          <p:nvSpPr>
            <p:cNvPr id="18439" name="Freeform 7"/>
            <p:cNvSpPr>
              <a:spLocks/>
            </p:cNvSpPr>
            <p:nvPr/>
          </p:nvSpPr>
          <p:spPr bwMode="auto">
            <a:xfrm>
              <a:off x="1116013" y="3738496"/>
              <a:ext cx="5616575" cy="1741488"/>
            </a:xfrm>
            <a:custGeom>
              <a:avLst/>
              <a:gdLst>
                <a:gd name="T0" fmla="*/ 0 w 3538"/>
                <a:gd name="T1" fmla="*/ 0 h 1097"/>
                <a:gd name="T2" fmla="*/ 2794000 w 3538"/>
                <a:gd name="T3" fmla="*/ 1741488 h 1097"/>
                <a:gd name="T4" fmla="*/ 5616575 w 3538"/>
                <a:gd name="T5" fmla="*/ 0 h 1097"/>
                <a:gd name="T6" fmla="*/ 0 60000 65536"/>
                <a:gd name="T7" fmla="*/ 0 60000 65536"/>
                <a:gd name="T8" fmla="*/ 0 60000 65536"/>
                <a:gd name="T9" fmla="*/ 0 w 3538"/>
                <a:gd name="T10" fmla="*/ 0 h 1097"/>
                <a:gd name="T11" fmla="*/ 3538 w 3538"/>
                <a:gd name="T12" fmla="*/ 1097 h 10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38" h="1097">
                  <a:moveTo>
                    <a:pt x="0" y="0"/>
                  </a:moveTo>
                  <a:cubicBezTo>
                    <a:pt x="293" y="183"/>
                    <a:pt x="1170" y="1097"/>
                    <a:pt x="1760" y="1097"/>
                  </a:cubicBezTo>
                  <a:cubicBezTo>
                    <a:pt x="2350" y="1097"/>
                    <a:pt x="3168" y="229"/>
                    <a:pt x="3538" y="0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56" name="AutoShape 24"/>
            <p:cNvSpPr>
              <a:spLocks noChangeArrowheads="1"/>
            </p:cNvSpPr>
            <p:nvPr/>
          </p:nvSpPr>
          <p:spPr bwMode="auto">
            <a:xfrm>
              <a:off x="6246911" y="4752080"/>
              <a:ext cx="2672006" cy="1353300"/>
            </a:xfrm>
            <a:prstGeom prst="wedgeRoundRectCallout">
              <a:avLst>
                <a:gd name="adj1" fmla="val -49306"/>
                <a:gd name="adj2" fmla="val -88694"/>
                <a:gd name="adj3" fmla="val 16667"/>
              </a:avLst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4000" dirty="0">
                  <a:solidFill>
                    <a:srgbClr val="FFFF00"/>
                  </a:solidFill>
                </a:rPr>
                <a:t>Solución singular</a:t>
              </a:r>
              <a:endParaRPr lang="en-US" sz="40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dirty="0" smtClean="0">
                <a:solidFill>
                  <a:schemeClr val="bg1"/>
                </a:solidFill>
              </a:rPr>
              <a:t>Bibliografía: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 dirty="0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379828" y="1125538"/>
            <a:ext cx="768096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“Ecuaciones diferenciales con aplicaciones</a:t>
            </a:r>
            <a:r>
              <a:rPr lang="es-MX" sz="4400" dirty="0" smtClean="0">
                <a:solidFill>
                  <a:schemeClr val="bg1"/>
                </a:solidFill>
              </a:rPr>
              <a:t>”</a:t>
            </a:r>
          </a:p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Dennis G. </a:t>
            </a:r>
            <a:r>
              <a:rPr lang="es-MX" sz="4400" dirty="0" err="1" smtClean="0">
                <a:solidFill>
                  <a:schemeClr val="bg1"/>
                </a:solidFill>
              </a:rPr>
              <a:t>Zill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416824" y="3931078"/>
            <a:ext cx="75853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Secciones</a:t>
            </a:r>
            <a:r>
              <a:rPr lang="es-MX" sz="4400" dirty="0" smtClean="0">
                <a:solidFill>
                  <a:schemeClr val="bg1"/>
                </a:solidFill>
              </a:rPr>
              <a:t>: 1.1, 2.1, 2.2, 2.3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471415" y="4878388"/>
            <a:ext cx="488515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pp. 1-12, </a:t>
            </a:r>
            <a:r>
              <a:rPr lang="es-MX" sz="4400" dirty="0" smtClean="0">
                <a:solidFill>
                  <a:schemeClr val="bg1"/>
                </a:solidFill>
              </a:rPr>
              <a:t>31- 50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Ecuaciones de primer orden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024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714375" y="2236823"/>
          <a:ext cx="3930650" cy="288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cuación" r:id="rId3" imgW="26403480" imgH="20339280" progId="Equation.3">
                  <p:embed/>
                </p:oleObj>
              </mc:Choice>
              <mc:Fallback>
                <p:oleObj name="Ecuación" r:id="rId3" imgW="26403480" imgH="203392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236823"/>
                        <a:ext cx="3930650" cy="288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5 CuadroTexto"/>
          <p:cNvSpPr txBox="1">
            <a:spLocks noChangeArrowheads="1"/>
          </p:cNvSpPr>
          <p:nvPr/>
        </p:nvSpPr>
        <p:spPr bwMode="auto">
          <a:xfrm>
            <a:off x="337624" y="987425"/>
            <a:ext cx="88063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Problema del valor inicial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Ecuaciones de primer orden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024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209862" y="770850"/>
            <a:ext cx="8934138" cy="381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0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 ecuación de orden n se representa simbólicamente como:						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4000" b="0" i="0" u="none" strike="noStrike" kern="0" cap="none" spc="0" normalizeH="0" baseline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0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 el caso de una ecuación diferencial de 1er orden sería: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4000" b="0" i="0" u="none" strike="noStrike" kern="0" cap="none" spc="0" normalizeH="0" baseline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4000" b="0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2229681" y="5724689"/>
            <a:ext cx="1143008" cy="714380"/>
          </a:xfrm>
          <a:prstGeom prst="bentConnector3">
            <a:avLst>
              <a:gd name="adj1" fmla="val 770"/>
            </a:avLst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2">
            <a:lum bright="100000" contrast="-100000"/>
          </a:blip>
          <a:srcRect/>
          <a:stretch>
            <a:fillRect/>
          </a:stretch>
        </p:blipFill>
        <p:spPr bwMode="auto">
          <a:xfrm>
            <a:off x="615900" y="2153184"/>
            <a:ext cx="4567915" cy="113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8" name="Picture 10"/>
          <p:cNvPicPr>
            <a:picLocks noChangeAspect="1" noChangeArrowheads="1"/>
          </p:cNvPicPr>
          <p:nvPr/>
        </p:nvPicPr>
        <p:blipFill>
          <a:blip r:embed="rId3">
            <a:lum bright="100000" contrast="-100000"/>
          </a:blip>
          <a:srcRect/>
          <a:stretch>
            <a:fillRect/>
          </a:stretch>
        </p:blipFill>
        <p:spPr bwMode="auto">
          <a:xfrm>
            <a:off x="386639" y="4572828"/>
            <a:ext cx="3068117" cy="118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9" name="Picture 11"/>
          <p:cNvPicPr>
            <a:picLocks noChangeAspect="1" noChangeArrowheads="1"/>
          </p:cNvPicPr>
          <p:nvPr/>
        </p:nvPicPr>
        <p:blipFill>
          <a:blip r:embed="rId4">
            <a:lum bright="100000" contrast="-100000"/>
          </a:blip>
          <a:srcRect/>
          <a:stretch>
            <a:fillRect/>
          </a:stretch>
        </p:blipFill>
        <p:spPr bwMode="auto">
          <a:xfrm>
            <a:off x="4259560" y="4591000"/>
            <a:ext cx="4884440" cy="124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40" name="Picture 12"/>
          <p:cNvPicPr>
            <a:picLocks noChangeAspect="1" noChangeArrowheads="1"/>
          </p:cNvPicPr>
          <p:nvPr/>
        </p:nvPicPr>
        <p:blipFill>
          <a:blip r:embed="rId5">
            <a:lum bright="100000" contrast="-100000"/>
          </a:blip>
          <a:srcRect/>
          <a:stretch>
            <a:fillRect/>
          </a:stretch>
        </p:blipFill>
        <p:spPr bwMode="auto">
          <a:xfrm>
            <a:off x="3489227" y="6020337"/>
            <a:ext cx="5429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26 Conector recto de flecha"/>
          <p:cNvCxnSpPr/>
          <p:nvPr/>
        </p:nvCxnSpPr>
        <p:spPr>
          <a:xfrm>
            <a:off x="3573194" y="5176911"/>
            <a:ext cx="506437" cy="158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2197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Existencia</a:t>
            </a:r>
            <a:r>
              <a:rPr lang="en-US" dirty="0" smtClean="0">
                <a:solidFill>
                  <a:schemeClr val="bg1"/>
                </a:solidFill>
              </a:rPr>
              <a:t> y </a:t>
            </a:r>
            <a:r>
              <a:rPr lang="en-US" dirty="0" err="1" smtClean="0">
                <a:solidFill>
                  <a:schemeClr val="bg1"/>
                </a:solidFill>
              </a:rPr>
              <a:t>unicidad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797888"/>
            <a:ext cx="9144000" cy="60601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_tradnl" sz="3900" smtClean="0">
                <a:solidFill>
                  <a:schemeClr val="bg1"/>
                </a:solidFill>
              </a:rPr>
              <a:t>Teorema:</a:t>
            </a:r>
          </a:p>
          <a:p>
            <a:pPr marL="0">
              <a:lnSpc>
                <a:spcPct val="120000"/>
              </a:lnSpc>
              <a:spcBef>
                <a:spcPts val="600"/>
              </a:spcBef>
              <a:buNone/>
            </a:pPr>
            <a:r>
              <a:rPr lang="es-ES_tradnl" sz="3900" smtClean="0">
                <a:solidFill>
                  <a:schemeClr val="bg1"/>
                </a:solidFill>
              </a:rPr>
              <a:t>Sea R una región rectangular en el plano xy definida por a ≤ x ≤ b, c ≤ y ≤ d que contiene al punto (x</a:t>
            </a:r>
            <a:r>
              <a:rPr lang="es-ES_tradnl" sz="3900" baseline="-25000" smtClean="0">
                <a:solidFill>
                  <a:schemeClr val="bg1"/>
                </a:solidFill>
              </a:rPr>
              <a:t>0</a:t>
            </a:r>
            <a:r>
              <a:rPr lang="es-ES_tradnl" sz="3900" smtClean="0">
                <a:solidFill>
                  <a:schemeClr val="bg1"/>
                </a:solidFill>
              </a:rPr>
              <a:t>,y</a:t>
            </a:r>
            <a:r>
              <a:rPr lang="es-ES_tradnl" sz="3900" baseline="-25000" smtClean="0">
                <a:solidFill>
                  <a:schemeClr val="bg1"/>
                </a:solidFill>
              </a:rPr>
              <a:t>0</a:t>
            </a:r>
            <a:r>
              <a:rPr lang="es-ES_tradnl" sz="3900" smtClean="0">
                <a:solidFill>
                  <a:schemeClr val="bg1"/>
                </a:solidFill>
              </a:rPr>
              <a:t>) en su interior. Si f(x,y) y 	son continuas en R, entonces existe un intervalo I con centro en x</a:t>
            </a:r>
            <a:r>
              <a:rPr lang="es-ES_tradnl" sz="3900" baseline="-25000" smtClean="0">
                <a:solidFill>
                  <a:schemeClr val="bg1"/>
                </a:solidFill>
              </a:rPr>
              <a:t>0</a:t>
            </a:r>
            <a:r>
              <a:rPr lang="es-ES_tradnl" sz="3900" smtClean="0">
                <a:solidFill>
                  <a:schemeClr val="bg1"/>
                </a:solidFill>
              </a:rPr>
              <a:t> y una única y(x) definida en I que satisface el problema del valor inicial </a:t>
            </a:r>
            <a:r>
              <a:rPr lang="es-ES_tradnl" sz="3900" baseline="-25000" smtClean="0">
                <a:solidFill>
                  <a:schemeClr val="bg1"/>
                </a:solidFill>
              </a:rPr>
              <a:t> </a:t>
            </a:r>
            <a:r>
              <a:rPr lang="es-ES_tradnl" sz="390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lum bright="100000" contrast="-100000"/>
          </a:blip>
          <a:srcRect/>
          <a:stretch>
            <a:fillRect/>
          </a:stretch>
        </p:blipFill>
        <p:spPr bwMode="auto">
          <a:xfrm>
            <a:off x="4062266" y="3566258"/>
            <a:ext cx="495667" cy="991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ED de variables separables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241425" y="1009252"/>
          <a:ext cx="3049221" cy="190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cuación" r:id="rId3" imgW="24777720" imgH="15454800" progId="Equation.3">
                  <p:embed/>
                </p:oleObj>
              </mc:Choice>
              <mc:Fallback>
                <p:oleObj name="Ecuación" r:id="rId3" imgW="24777720" imgH="154548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1009252"/>
                        <a:ext cx="3049221" cy="1900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533839" y="3386944"/>
          <a:ext cx="44688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5" imgW="31280040" imgH="6093000" progId="Equation.3">
                  <p:embed/>
                </p:oleObj>
              </mc:Choice>
              <mc:Fallback>
                <p:oleObj name="Equation" r:id="rId5" imgW="31280040" imgH="60930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39" y="3386944"/>
                        <a:ext cx="4468813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337448" y="5127508"/>
          <a:ext cx="6732588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cuación" r:id="rId7" imgW="47129760" imgH="8942040" progId="Equation.3">
                  <p:embed/>
                </p:oleObj>
              </mc:Choice>
              <mc:Fallback>
                <p:oleObj name="Ecuación" r:id="rId7" imgW="47129760" imgH="8942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48" y="5127508"/>
                        <a:ext cx="6732588" cy="127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5635918" y="1556679"/>
            <a:ext cx="3184525" cy="1622425"/>
          </a:xfrm>
          <a:prstGeom prst="wedgeRoundRectCallout">
            <a:avLst>
              <a:gd name="adj1" fmla="val -77387"/>
              <a:gd name="adj2" fmla="val 53232"/>
              <a:gd name="adj3" fmla="val 16667"/>
            </a:avLst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MX" sz="4400">
                <a:solidFill>
                  <a:srgbClr val="FFFF00"/>
                </a:solidFill>
              </a:rPr>
              <a:t>Variables separadas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30731" name="AutoShape 11"/>
          <p:cNvSpPr>
            <a:spLocks noChangeArrowheads="1"/>
          </p:cNvSpPr>
          <p:nvPr/>
        </p:nvSpPr>
        <p:spPr bwMode="auto">
          <a:xfrm>
            <a:off x="5581650" y="4088252"/>
            <a:ext cx="3184525" cy="785812"/>
          </a:xfrm>
          <a:prstGeom prst="wedgeRoundRectCallout">
            <a:avLst>
              <a:gd name="adj1" fmla="val -79412"/>
              <a:gd name="adj2" fmla="val 64343"/>
              <a:gd name="adj3" fmla="val 16667"/>
            </a:avLst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MX" sz="4400" dirty="0">
                <a:solidFill>
                  <a:srgbClr val="FFFF00"/>
                </a:solidFill>
              </a:rPr>
              <a:t>Solución 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animBg="1"/>
      <p:bldP spid="307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ED de variables separables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2294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95275" y="923926"/>
          <a:ext cx="8243814" cy="100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3" imgW="66230640" imgH="6499800" progId="Equation.3">
                  <p:embed/>
                </p:oleObj>
              </mc:Choice>
              <mc:Fallback>
                <p:oleObj name="Equation" r:id="rId3" imgW="66230640" imgH="64998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923926"/>
                        <a:ext cx="8243814" cy="10004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633413" y="4627563"/>
          <a:ext cx="72421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5" imgW="54851400" imgH="13012560" progId="Equation.3">
                  <p:embed/>
                </p:oleObj>
              </mc:Choice>
              <mc:Fallback>
                <p:oleObj name="Equation" r:id="rId5" imgW="54851400" imgH="130125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627563"/>
                        <a:ext cx="7242175" cy="202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8 Grupo"/>
          <p:cNvGrpSpPr/>
          <p:nvPr/>
        </p:nvGrpSpPr>
        <p:grpSpPr>
          <a:xfrm>
            <a:off x="0" y="1941341"/>
            <a:ext cx="8904850" cy="2614784"/>
            <a:chOff x="0" y="1941341"/>
            <a:chExt cx="8904850" cy="2614784"/>
          </a:xfrm>
        </p:grpSpPr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0" y="2530475"/>
            <a:ext cx="5888038" cy="202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0" name="Equation" r:id="rId7" imgW="46723320" imgH="13012560" progId="Equation.3">
                    <p:embed/>
                  </p:oleObj>
                </mc:Choice>
                <mc:Fallback>
                  <p:oleObj name="Equation" r:id="rId7" imgW="46723320" imgH="1301256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30475"/>
                          <a:ext cx="5888038" cy="2025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4" name="AutoShape 10"/>
            <p:cNvSpPr>
              <a:spLocks noChangeArrowheads="1"/>
            </p:cNvSpPr>
            <p:nvPr/>
          </p:nvSpPr>
          <p:spPr bwMode="auto">
            <a:xfrm>
              <a:off x="5959476" y="1941341"/>
              <a:ext cx="2945374" cy="1348081"/>
            </a:xfrm>
            <a:prstGeom prst="wedgeRoundRectCallout">
              <a:avLst>
                <a:gd name="adj1" fmla="val -78109"/>
                <a:gd name="adj2" fmla="val -3001"/>
                <a:gd name="adj3" fmla="val 16667"/>
              </a:avLst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4000" dirty="0">
                  <a:solidFill>
                    <a:srgbClr val="FFFF00"/>
                  </a:solidFill>
                </a:rPr>
                <a:t>Variables separadas</a:t>
              </a:r>
              <a:endParaRPr lang="en-US" sz="4000" dirty="0">
                <a:solidFill>
                  <a:srgbClr val="FFFF00"/>
                </a:solidFill>
              </a:endParaRPr>
            </a:p>
          </p:txBody>
        </p:sp>
      </p:grpSp>
      <p:sp>
        <p:nvSpPr>
          <p:cNvPr id="36876" name="AutoShape 12"/>
          <p:cNvSpPr>
            <a:spLocks noChangeArrowheads="1"/>
          </p:cNvSpPr>
          <p:nvPr/>
        </p:nvSpPr>
        <p:spPr bwMode="auto">
          <a:xfrm>
            <a:off x="5959475" y="3722688"/>
            <a:ext cx="3184525" cy="785812"/>
          </a:xfrm>
          <a:prstGeom prst="wedgeRoundRectCallout">
            <a:avLst>
              <a:gd name="adj1" fmla="val -74477"/>
              <a:gd name="adj2" fmla="val 56264"/>
              <a:gd name="adj3" fmla="val 16667"/>
            </a:avLst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MX" sz="4400">
                <a:solidFill>
                  <a:srgbClr val="FFFF00"/>
                </a:solidFill>
              </a:rPr>
              <a:t>Solución </a:t>
            </a:r>
            <a:endParaRPr lang="en-US" sz="4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dirty="0" err="1" smtClean="0">
                <a:solidFill>
                  <a:schemeClr val="bg1"/>
                </a:solidFill>
              </a:rPr>
              <a:t>Autopreparación</a:t>
            </a:r>
            <a:r>
              <a:rPr lang="es-MX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 dirty="0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60553" y="1361384"/>
            <a:ext cx="8558364" cy="40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Estudiar las secciones: 1.1, 2.1</a:t>
            </a:r>
            <a:r>
              <a:rPr lang="es-MX" sz="4400" dirty="0">
                <a:solidFill>
                  <a:schemeClr val="bg1"/>
                </a:solidFill>
              </a:rPr>
              <a:t> </a:t>
            </a:r>
            <a:r>
              <a:rPr lang="es-MX" sz="4400" dirty="0" smtClean="0">
                <a:solidFill>
                  <a:schemeClr val="bg1"/>
                </a:solidFill>
              </a:rPr>
              <a:t>y 2.2</a:t>
            </a:r>
          </a:p>
          <a:p>
            <a:pPr>
              <a:spcBef>
                <a:spcPts val="18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pp. 1-12, 31- 50 </a:t>
            </a:r>
            <a:endParaRPr lang="en-US" sz="4400" dirty="0" smtClean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4400" dirty="0" err="1" smtClean="0">
                <a:solidFill>
                  <a:schemeClr val="bg1"/>
                </a:solidFill>
              </a:rPr>
              <a:t>Realizar</a:t>
            </a:r>
            <a:r>
              <a:rPr lang="en-US" sz="4400" dirty="0" smtClean="0">
                <a:solidFill>
                  <a:schemeClr val="bg1"/>
                </a:solidFill>
              </a:rPr>
              <a:t> los </a:t>
            </a:r>
            <a:r>
              <a:rPr lang="en-US" sz="4400" dirty="0" err="1" smtClean="0">
                <a:solidFill>
                  <a:schemeClr val="bg1"/>
                </a:solidFill>
              </a:rPr>
              <a:t>ejercicios</a:t>
            </a:r>
            <a:r>
              <a:rPr lang="en-US" sz="4400" dirty="0" smtClean="0">
                <a:solidFill>
                  <a:schemeClr val="bg1"/>
                </a:solidFill>
              </a:rPr>
              <a:t> de: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solidFill>
                  <a:schemeClr val="bg1"/>
                </a:solidFill>
              </a:rPr>
              <a:t>1.1, 2.1: 1-10, 2.2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Ejemplo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69820" y="908050"/>
            <a:ext cx="882015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Una piedra, con densidad doble que el agua, se suelta en la superficie de un estanque. Analice el comportamiento de la velocidad de descenso.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026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2531" name="Text Box 1027"/>
          <p:cNvSpPr txBox="1">
            <a:spLocks noChangeArrowheads="1"/>
          </p:cNvSpPr>
          <p:nvPr/>
        </p:nvSpPr>
        <p:spPr bwMode="auto">
          <a:xfrm>
            <a:off x="228600" y="0"/>
            <a:ext cx="8534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4000">
                <a:solidFill>
                  <a:schemeClr val="bg1"/>
                </a:solidFill>
              </a:rPr>
              <a:t>Ejemplo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7412" name="Freeform 1028"/>
          <p:cNvSpPr>
            <a:spLocks/>
          </p:cNvSpPr>
          <p:nvPr/>
        </p:nvSpPr>
        <p:spPr bwMode="auto">
          <a:xfrm>
            <a:off x="4482916" y="2889250"/>
            <a:ext cx="857250" cy="854075"/>
          </a:xfrm>
          <a:custGeom>
            <a:avLst/>
            <a:gdLst>
              <a:gd name="T0" fmla="*/ 4 w 540"/>
              <a:gd name="T1" fmla="*/ 260 h 538"/>
              <a:gd name="T2" fmla="*/ 74 w 540"/>
              <a:gd name="T3" fmla="*/ 46 h 538"/>
              <a:gd name="T4" fmla="*/ 292 w 540"/>
              <a:gd name="T5" fmla="*/ 20 h 538"/>
              <a:gd name="T6" fmla="*/ 436 w 540"/>
              <a:gd name="T7" fmla="*/ 164 h 538"/>
              <a:gd name="T8" fmla="*/ 532 w 540"/>
              <a:gd name="T9" fmla="*/ 308 h 538"/>
              <a:gd name="T10" fmla="*/ 484 w 540"/>
              <a:gd name="T11" fmla="*/ 500 h 538"/>
              <a:gd name="T12" fmla="*/ 340 w 540"/>
              <a:gd name="T13" fmla="*/ 500 h 538"/>
              <a:gd name="T14" fmla="*/ 196 w 540"/>
              <a:gd name="T15" fmla="*/ 524 h 538"/>
              <a:gd name="T16" fmla="*/ 74 w 540"/>
              <a:gd name="T17" fmla="*/ 413 h 538"/>
              <a:gd name="T18" fmla="*/ 4 w 540"/>
              <a:gd name="T19" fmla="*/ 260 h 5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40"/>
              <a:gd name="T31" fmla="*/ 0 h 538"/>
              <a:gd name="T32" fmla="*/ 540 w 540"/>
              <a:gd name="T33" fmla="*/ 538 h 53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40" h="538">
                <a:moveTo>
                  <a:pt x="4" y="260"/>
                </a:moveTo>
                <a:cubicBezTo>
                  <a:pt x="0" y="208"/>
                  <a:pt x="26" y="86"/>
                  <a:pt x="74" y="46"/>
                </a:cubicBezTo>
                <a:cubicBezTo>
                  <a:pt x="122" y="6"/>
                  <a:pt x="232" y="0"/>
                  <a:pt x="292" y="20"/>
                </a:cubicBezTo>
                <a:cubicBezTo>
                  <a:pt x="352" y="40"/>
                  <a:pt x="396" y="116"/>
                  <a:pt x="436" y="164"/>
                </a:cubicBezTo>
                <a:cubicBezTo>
                  <a:pt x="476" y="212"/>
                  <a:pt x="524" y="252"/>
                  <a:pt x="532" y="308"/>
                </a:cubicBezTo>
                <a:cubicBezTo>
                  <a:pt x="540" y="364"/>
                  <a:pt x="516" y="468"/>
                  <a:pt x="484" y="500"/>
                </a:cubicBezTo>
                <a:cubicBezTo>
                  <a:pt x="452" y="532"/>
                  <a:pt x="388" y="496"/>
                  <a:pt x="340" y="500"/>
                </a:cubicBezTo>
                <a:cubicBezTo>
                  <a:pt x="292" y="504"/>
                  <a:pt x="240" y="538"/>
                  <a:pt x="196" y="524"/>
                </a:cubicBezTo>
                <a:cubicBezTo>
                  <a:pt x="152" y="510"/>
                  <a:pt x="106" y="457"/>
                  <a:pt x="74" y="413"/>
                </a:cubicBezTo>
                <a:cubicBezTo>
                  <a:pt x="42" y="369"/>
                  <a:pt x="19" y="292"/>
                  <a:pt x="4" y="26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1600200" y="2590800"/>
            <a:ext cx="838200" cy="2895600"/>
            <a:chOff x="1008" y="1632"/>
            <a:chExt cx="528" cy="1824"/>
          </a:xfrm>
        </p:grpSpPr>
        <p:sp>
          <p:nvSpPr>
            <p:cNvPr id="22543" name="Text Box 1030"/>
            <p:cNvSpPr txBox="1">
              <a:spLocks noChangeArrowheads="1"/>
            </p:cNvSpPr>
            <p:nvPr/>
          </p:nvSpPr>
          <p:spPr bwMode="auto">
            <a:xfrm>
              <a:off x="1008" y="3072"/>
              <a:ext cx="5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800">
                  <a:solidFill>
                    <a:schemeClr val="bg1"/>
                  </a:solidFill>
                </a:rPr>
                <a:t>y</a:t>
              </a:r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2544" name="Line 1031"/>
            <p:cNvSpPr>
              <a:spLocks noChangeShapeType="1"/>
            </p:cNvSpPr>
            <p:nvPr/>
          </p:nvSpPr>
          <p:spPr bwMode="auto">
            <a:xfrm>
              <a:off x="1344" y="1632"/>
              <a:ext cx="0" cy="182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" name="Group 1032"/>
          <p:cNvGrpSpPr>
            <a:grpSpLocks/>
          </p:cNvGrpSpPr>
          <p:nvPr/>
        </p:nvGrpSpPr>
        <p:grpSpPr bwMode="auto">
          <a:xfrm>
            <a:off x="4787716" y="3727450"/>
            <a:ext cx="1676400" cy="2286000"/>
            <a:chOff x="2688" y="2880"/>
            <a:chExt cx="1056" cy="1440"/>
          </a:xfrm>
        </p:grpSpPr>
        <p:sp>
          <p:nvSpPr>
            <p:cNvPr id="22541" name="AutoShape 1033"/>
            <p:cNvSpPr>
              <a:spLocks noChangeArrowheads="1"/>
            </p:cNvSpPr>
            <p:nvPr/>
          </p:nvSpPr>
          <p:spPr bwMode="auto">
            <a:xfrm flipV="1">
              <a:off x="2688" y="2880"/>
              <a:ext cx="96" cy="1440"/>
            </a:xfrm>
            <a:prstGeom prst="upArrow">
              <a:avLst>
                <a:gd name="adj1" fmla="val 50000"/>
                <a:gd name="adj2" fmla="val 37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42" name="Text Box 1034"/>
            <p:cNvSpPr txBox="1">
              <a:spLocks noChangeArrowheads="1"/>
            </p:cNvSpPr>
            <p:nvPr/>
          </p:nvSpPr>
          <p:spPr bwMode="auto">
            <a:xfrm>
              <a:off x="2832" y="3648"/>
              <a:ext cx="91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3200">
                  <a:solidFill>
                    <a:schemeClr val="bg1"/>
                  </a:solidFill>
                </a:rPr>
                <a:t>mg</a:t>
              </a:r>
              <a:endParaRPr 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035"/>
          <p:cNvGrpSpPr>
            <a:grpSpLocks/>
          </p:cNvGrpSpPr>
          <p:nvPr/>
        </p:nvGrpSpPr>
        <p:grpSpPr bwMode="auto">
          <a:xfrm>
            <a:off x="4787716" y="1289050"/>
            <a:ext cx="914400" cy="1600200"/>
            <a:chOff x="2688" y="1344"/>
            <a:chExt cx="576" cy="1008"/>
          </a:xfrm>
        </p:grpSpPr>
        <p:sp>
          <p:nvSpPr>
            <p:cNvPr id="22539" name="AutoShape 1036"/>
            <p:cNvSpPr>
              <a:spLocks noChangeArrowheads="1"/>
            </p:cNvSpPr>
            <p:nvPr/>
          </p:nvSpPr>
          <p:spPr bwMode="auto">
            <a:xfrm>
              <a:off x="2688" y="1440"/>
              <a:ext cx="96" cy="912"/>
            </a:xfrm>
            <a:prstGeom prst="upArrow">
              <a:avLst>
                <a:gd name="adj1" fmla="val 50000"/>
                <a:gd name="adj2" fmla="val 237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40" name="Text Box 1037"/>
            <p:cNvSpPr txBox="1">
              <a:spLocks noChangeArrowheads="1"/>
            </p:cNvSpPr>
            <p:nvPr/>
          </p:nvSpPr>
          <p:spPr bwMode="auto">
            <a:xfrm>
              <a:off x="2784" y="1344"/>
              <a:ext cx="48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3200">
                  <a:solidFill>
                    <a:schemeClr val="bg1"/>
                  </a:solidFill>
                </a:rPr>
                <a:t>E</a:t>
              </a:r>
              <a:endParaRPr 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038"/>
          <p:cNvGrpSpPr>
            <a:grpSpLocks/>
          </p:cNvGrpSpPr>
          <p:nvPr/>
        </p:nvGrpSpPr>
        <p:grpSpPr bwMode="auto">
          <a:xfrm>
            <a:off x="3949516" y="1676400"/>
            <a:ext cx="762000" cy="1295400"/>
            <a:chOff x="2160" y="1632"/>
            <a:chExt cx="480" cy="816"/>
          </a:xfrm>
        </p:grpSpPr>
        <p:sp>
          <p:nvSpPr>
            <p:cNvPr id="22537" name="AutoShape 1039"/>
            <p:cNvSpPr>
              <a:spLocks noChangeArrowheads="1"/>
            </p:cNvSpPr>
            <p:nvPr/>
          </p:nvSpPr>
          <p:spPr bwMode="auto">
            <a:xfrm>
              <a:off x="2496" y="1776"/>
              <a:ext cx="96" cy="67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38" name="Text Box 1040"/>
            <p:cNvSpPr txBox="1">
              <a:spLocks noChangeArrowheads="1"/>
            </p:cNvSpPr>
            <p:nvPr/>
          </p:nvSpPr>
          <p:spPr bwMode="auto">
            <a:xfrm>
              <a:off x="2160" y="1632"/>
              <a:ext cx="48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3600">
                  <a:solidFill>
                    <a:schemeClr val="bg1"/>
                  </a:solidFill>
                </a:rPr>
                <a:t>f</a:t>
              </a:r>
              <a:r>
                <a:rPr lang="es-MX" sz="3600" baseline="-25000">
                  <a:solidFill>
                    <a:schemeClr val="bg1"/>
                  </a:solidFill>
                </a:rPr>
                <a:t>r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Ecuación diferencial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12725" y="1196975"/>
            <a:ext cx="87042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Si una ecuación contiene derivadas de una o más variables dependientes con respecto a una o más variables independientes, se dice que es una </a:t>
            </a:r>
            <a:r>
              <a:rPr lang="es-MX" sz="4800">
                <a:solidFill>
                  <a:srgbClr val="FFFF00"/>
                </a:solidFill>
              </a:rPr>
              <a:t>ecuación diferencial </a:t>
            </a:r>
          </a:p>
          <a:p>
            <a:pPr>
              <a:spcBef>
                <a:spcPct val="50000"/>
              </a:spcBef>
            </a:pPr>
            <a:r>
              <a:rPr lang="es-ES_tradnl" sz="4800">
                <a:solidFill>
                  <a:schemeClr val="bg1"/>
                </a:solidFill>
              </a:rPr>
              <a:t>F(x, y, y’, y’’,...,y</a:t>
            </a:r>
            <a:r>
              <a:rPr lang="es-ES_tradnl" sz="4800" baseline="30000">
                <a:solidFill>
                  <a:schemeClr val="bg1"/>
                </a:solidFill>
              </a:rPr>
              <a:t>(n) </a:t>
            </a:r>
            <a:r>
              <a:rPr lang="es-ES_tradnl" sz="4800">
                <a:solidFill>
                  <a:schemeClr val="bg1"/>
                </a:solidFill>
              </a:rPr>
              <a:t>) = 0</a:t>
            </a:r>
            <a:endParaRPr 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Clasificación según el tipo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7363" y="1228725"/>
            <a:ext cx="3384550" cy="3925888"/>
            <a:chOff x="307" y="774"/>
            <a:chExt cx="2132" cy="2473"/>
          </a:xfrm>
        </p:grpSpPr>
        <p:sp>
          <p:nvSpPr>
            <p:cNvPr id="24583" name="Text Box 4"/>
            <p:cNvSpPr txBox="1">
              <a:spLocks noChangeArrowheads="1"/>
            </p:cNvSpPr>
            <p:nvPr/>
          </p:nvSpPr>
          <p:spPr bwMode="auto">
            <a:xfrm>
              <a:off x="572" y="842"/>
              <a:ext cx="186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Ordinarias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sp>
          <p:nvSpPr>
            <p:cNvPr id="24584" name="Text Box 5"/>
            <p:cNvSpPr txBox="1">
              <a:spLocks noChangeArrowheads="1"/>
            </p:cNvSpPr>
            <p:nvPr/>
          </p:nvSpPr>
          <p:spPr bwMode="auto">
            <a:xfrm>
              <a:off x="591" y="2651"/>
              <a:ext cx="179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Parciales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sp>
          <p:nvSpPr>
            <p:cNvPr id="24585" name="AutoShape 6"/>
            <p:cNvSpPr>
              <a:spLocks/>
            </p:cNvSpPr>
            <p:nvPr/>
          </p:nvSpPr>
          <p:spPr bwMode="auto">
            <a:xfrm>
              <a:off x="307" y="774"/>
              <a:ext cx="268" cy="2473"/>
            </a:xfrm>
            <a:prstGeom prst="leftBrace">
              <a:avLst>
                <a:gd name="adj1" fmla="val 76897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935413" y="1162050"/>
            <a:ext cx="4427537" cy="14605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Una variable independiente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935413" y="3913187"/>
            <a:ext cx="4427537" cy="2123658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Dos o más variables independientes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dirty="0" smtClean="0">
                <a:solidFill>
                  <a:schemeClr val="bg1"/>
                </a:solidFill>
              </a:rPr>
              <a:t>Ejemplos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42003" name="Picture 19"/>
          <p:cNvPicPr>
            <a:picLocks noChangeAspect="1" noChangeArrowheads="1"/>
          </p:cNvPicPr>
          <p:nvPr/>
        </p:nvPicPr>
        <p:blipFill>
          <a:blip r:embed="rId2">
            <a:lum bright="100000" contrast="-100000"/>
          </a:blip>
          <a:srcRect/>
          <a:stretch>
            <a:fillRect/>
          </a:stretch>
        </p:blipFill>
        <p:spPr bwMode="auto">
          <a:xfrm>
            <a:off x="214313" y="787232"/>
            <a:ext cx="87153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Personaliz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0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1172</TotalTime>
  <Words>628</Words>
  <Application>Microsoft Office PowerPoint</Application>
  <PresentationFormat>Presentación en pantalla (4:3)</PresentationFormat>
  <Paragraphs>133</Paragraphs>
  <Slides>34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Times New Roman</vt:lpstr>
      <vt:lpstr>Trebuchet MS</vt:lpstr>
      <vt:lpstr>Tema2</vt:lpstr>
      <vt:lpstr>Ecuación</vt:lpstr>
      <vt:lpstr>Equation</vt:lpstr>
      <vt:lpstr>Conferencia 10</vt:lpstr>
      <vt:lpstr>Sumario</vt:lpstr>
      <vt:lpstr>Bibliografía:</vt:lpstr>
      <vt:lpstr>Autopreparación:</vt:lpstr>
      <vt:lpstr>Ejemplo</vt:lpstr>
      <vt:lpstr>Presentación de PowerPoint</vt:lpstr>
      <vt:lpstr>Ecuación diferencial</vt:lpstr>
      <vt:lpstr>Clasificación según el tipo</vt:lpstr>
      <vt:lpstr>Ejemplos</vt:lpstr>
      <vt:lpstr>Clasificación según el orden</vt:lpstr>
      <vt:lpstr>Ejemplos</vt:lpstr>
      <vt:lpstr>Clasificación según la linealidad</vt:lpstr>
      <vt:lpstr>Ejemplo</vt:lpstr>
      <vt:lpstr>Ejemplo</vt:lpstr>
      <vt:lpstr>Ejemplo</vt:lpstr>
      <vt:lpstr>Ejemplo</vt:lpstr>
      <vt:lpstr>Ejemplo</vt:lpstr>
      <vt:lpstr>Ejemplo</vt:lpstr>
      <vt:lpstr>Solución </vt:lpstr>
      <vt:lpstr>Solución </vt:lpstr>
      <vt:lpstr>Soluciones</vt:lpstr>
      <vt:lpstr>Solución general</vt:lpstr>
      <vt:lpstr>Solución general</vt:lpstr>
      <vt:lpstr>Presentación de PowerPoint</vt:lpstr>
      <vt:lpstr>Solución particular</vt:lpstr>
      <vt:lpstr>Solución singular</vt:lpstr>
      <vt:lpstr>Solución singular</vt:lpstr>
      <vt:lpstr>La envolvente de la familia</vt:lpstr>
      <vt:lpstr>Interpretación geométrica</vt:lpstr>
      <vt:lpstr>Ecuaciones de primer orden</vt:lpstr>
      <vt:lpstr>Ecuaciones de primer orden</vt:lpstr>
      <vt:lpstr>Existencia y unicidad</vt:lpstr>
      <vt:lpstr>ED de variables separables</vt:lpstr>
      <vt:lpstr>ED de variables separables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Conferencia 1</dc:title>
  <dc:creator>Sofia Alvarez</dc:creator>
  <cp:lastModifiedBy>Secretaría General</cp:lastModifiedBy>
  <cp:revision>69</cp:revision>
  <dcterms:created xsi:type="dcterms:W3CDTF">2004-01-24T21:28:55Z</dcterms:created>
  <dcterms:modified xsi:type="dcterms:W3CDTF">2025-01-12T20:59:44Z</dcterms:modified>
</cp:coreProperties>
</file>