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10" r:id="rId5"/>
    <p:sldId id="291" r:id="rId6"/>
    <p:sldId id="298" r:id="rId7"/>
    <p:sldId id="292" r:id="rId8"/>
    <p:sldId id="312" r:id="rId9"/>
    <p:sldId id="293" r:id="rId10"/>
    <p:sldId id="294" r:id="rId11"/>
    <p:sldId id="299" r:id="rId12"/>
    <p:sldId id="295" r:id="rId13"/>
    <p:sldId id="300" r:id="rId14"/>
    <p:sldId id="311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99"/>
    <a:srgbClr val="000099"/>
    <a:srgbClr val="0033CC"/>
    <a:srgbClr val="0000FF"/>
    <a:srgbClr val="FF3300"/>
    <a:srgbClr val="00CCFF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E8292-5015-4487-9375-FFEB43D6020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AF162-86D8-491C-92C5-AC720027FB4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0BAB2-CA76-4037-BCAF-DD7AD6BC901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81A7-6071-4643-8F27-E1EAE4E20D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B0A3-A25F-4F75-A40F-1DE0D67B7F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D353-083C-4282-8F91-817BB94D4DA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343CE-55A4-47D6-9DA7-B1A37DDD09C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A7FC5-71E0-423F-A816-D189C771F1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A8C30-50B6-4705-88EA-02BD0C25F54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1E94B-A556-4F65-8AEC-12F067E96D3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903A-9DC0-49B8-B2C5-03F4D30195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CE38A56-9F47-4129-A43F-F0D22BA524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o_de_Microsoft_Word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emf"/><Relationship Id="rId5" Type="http://schemas.openxmlformats.org/officeDocument/2006/relationships/package" Target="../embeddings/Documento_de_Microsoft_Word1.docx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 dirty="0">
                <a:solidFill>
                  <a:schemeClr val="bg1"/>
                </a:solidFill>
              </a:rPr>
              <a:t>Conferencia </a:t>
            </a:r>
            <a:r>
              <a:rPr lang="es-MX" dirty="0" smtClean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 dirty="0"/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494676" y="2324575"/>
            <a:ext cx="812466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Ecuaciones diferenciales exactas, lineales y reducibles a variables separables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Pasos para hallar la solución: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102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49250" y="890588"/>
            <a:ext cx="7491413" cy="1852612"/>
            <a:chOff x="0" y="561"/>
            <a:chExt cx="4719" cy="1167"/>
          </a:xfrm>
        </p:grpSpPr>
        <p:sp>
          <p:nvSpPr>
            <p:cNvPr id="4107" name="Text Box 4"/>
            <p:cNvSpPr txBox="1">
              <a:spLocks noChangeArrowheads="1"/>
            </p:cNvSpPr>
            <p:nvPr/>
          </p:nvSpPr>
          <p:spPr bwMode="auto">
            <a:xfrm>
              <a:off x="0" y="850"/>
              <a:ext cx="390" cy="4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1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4108" name="Text Box 7"/>
            <p:cNvSpPr txBox="1">
              <a:spLocks noChangeArrowheads="1"/>
            </p:cNvSpPr>
            <p:nvPr/>
          </p:nvSpPr>
          <p:spPr bwMode="auto">
            <a:xfrm>
              <a:off x="472" y="855"/>
              <a:ext cx="187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Verificar si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aphicFrame>
          <p:nvGraphicFramePr>
            <p:cNvPr id="4100" name="Object 11"/>
            <p:cNvGraphicFramePr>
              <a:graphicFrameLocks noChangeAspect="1"/>
            </p:cNvGraphicFramePr>
            <p:nvPr/>
          </p:nvGraphicFramePr>
          <p:xfrm>
            <a:off x="2623" y="561"/>
            <a:ext cx="2096" cy="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Equation" r:id="rId3" imgW="13916160" imgH="9302760" progId="Equation.3">
                    <p:embed/>
                  </p:oleObj>
                </mc:Choice>
                <mc:Fallback>
                  <p:oleObj name="Equation" r:id="rId3" imgW="13916160" imgH="930276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561"/>
                          <a:ext cx="2096" cy="1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upo 5"/>
          <p:cNvGrpSpPr/>
          <p:nvPr/>
        </p:nvGrpSpPr>
        <p:grpSpPr>
          <a:xfrm>
            <a:off x="395571" y="2693130"/>
            <a:ext cx="8143876" cy="3535073"/>
            <a:chOff x="658812" y="2693130"/>
            <a:chExt cx="8143876" cy="3535073"/>
          </a:xfrm>
        </p:grpSpPr>
        <p:sp>
          <p:nvSpPr>
            <p:cNvPr id="4105" name="Text Box 13"/>
            <p:cNvSpPr txBox="1">
              <a:spLocks noChangeArrowheads="1"/>
            </p:cNvSpPr>
            <p:nvPr/>
          </p:nvSpPr>
          <p:spPr bwMode="auto">
            <a:xfrm>
              <a:off x="658812" y="3657461"/>
              <a:ext cx="619125" cy="790575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2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graphicFrame>
          <p:nvGraphicFramePr>
            <p:cNvPr id="409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852282"/>
                </p:ext>
              </p:extLst>
            </p:nvPr>
          </p:nvGraphicFramePr>
          <p:xfrm>
            <a:off x="3948112" y="2693130"/>
            <a:ext cx="4854576" cy="179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cuación" r:id="rId5" imgW="20298600" imgH="9011880" progId="Equation.3">
                    <p:embed/>
                  </p:oleObj>
                </mc:Choice>
                <mc:Fallback>
                  <p:oleObj name="Ecuación" r:id="rId5" imgW="20298600" imgH="901188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112" y="2693130"/>
                          <a:ext cx="4854576" cy="179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3675867"/>
                </p:ext>
              </p:extLst>
            </p:nvPr>
          </p:nvGraphicFramePr>
          <p:xfrm>
            <a:off x="3959220" y="4375591"/>
            <a:ext cx="4160838" cy="185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name="Ecuación" r:id="rId7" imgW="17397360" imgH="9302760" progId="Equation.3">
                    <p:embed/>
                  </p:oleObj>
                </mc:Choice>
                <mc:Fallback>
                  <p:oleObj name="Ecuación" r:id="rId7" imgW="17397360" imgH="930276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220" y="4375591"/>
                          <a:ext cx="4160838" cy="1852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17"/>
            <p:cNvSpPr txBox="1">
              <a:spLocks noChangeArrowheads="1"/>
            </p:cNvSpPr>
            <p:nvPr/>
          </p:nvSpPr>
          <p:spPr bwMode="auto">
            <a:xfrm>
              <a:off x="1555750" y="3805098"/>
              <a:ext cx="272891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Plantear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Pasos para hallar la solución: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2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269875" y="1349375"/>
            <a:ext cx="619125" cy="79057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3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1019175" y="1357313"/>
            <a:ext cx="5048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Encontrar f(x, y)</a:t>
            </a:r>
            <a:endParaRPr lang="en-US" sz="4400">
              <a:solidFill>
                <a:schemeClr val="bg1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69875" y="2454275"/>
            <a:ext cx="8256588" cy="1919288"/>
            <a:chOff x="110" y="1546"/>
            <a:chExt cx="5201" cy="1209"/>
          </a:xfrm>
        </p:grpSpPr>
        <p:sp>
          <p:nvSpPr>
            <p:cNvPr id="5132" name="Text Box 7"/>
            <p:cNvSpPr txBox="1">
              <a:spLocks noChangeArrowheads="1"/>
            </p:cNvSpPr>
            <p:nvPr/>
          </p:nvSpPr>
          <p:spPr bwMode="auto">
            <a:xfrm>
              <a:off x="110" y="1546"/>
              <a:ext cx="390" cy="4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4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5133" name="Text Box 10"/>
            <p:cNvSpPr txBox="1">
              <a:spLocks noChangeArrowheads="1"/>
            </p:cNvSpPr>
            <p:nvPr/>
          </p:nvSpPr>
          <p:spPr bwMode="auto">
            <a:xfrm>
              <a:off x="582" y="1550"/>
              <a:ext cx="47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Escribir la ED como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aphicFrame>
          <p:nvGraphicFramePr>
            <p:cNvPr id="5123" name="Object 11"/>
            <p:cNvGraphicFramePr>
              <a:graphicFrameLocks noChangeAspect="1"/>
            </p:cNvGraphicFramePr>
            <p:nvPr/>
          </p:nvGraphicFramePr>
          <p:xfrm>
            <a:off x="1284" y="2172"/>
            <a:ext cx="2751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3" imgW="18267840" imgH="4646880" progId="Equation.3">
                    <p:embed/>
                  </p:oleObj>
                </mc:Choice>
                <mc:Fallback>
                  <p:oleObj name="Equation" r:id="rId3" imgW="18267840" imgH="46468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" y="2172"/>
                          <a:ext cx="2751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49250" y="4525963"/>
            <a:ext cx="8240713" cy="1900237"/>
            <a:chOff x="130" y="2851"/>
            <a:chExt cx="5191" cy="1197"/>
          </a:xfrm>
        </p:grpSpPr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130" y="2867"/>
              <a:ext cx="390" cy="4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5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5131" name="Text Box 13"/>
            <p:cNvSpPr txBox="1">
              <a:spLocks noChangeArrowheads="1"/>
            </p:cNvSpPr>
            <p:nvPr/>
          </p:nvSpPr>
          <p:spPr bwMode="auto">
            <a:xfrm>
              <a:off x="592" y="2851"/>
              <a:ext cx="472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La solución general es: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/>
          </p:nvGraphicFramePr>
          <p:xfrm>
            <a:off x="1469" y="3501"/>
            <a:ext cx="2358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5" imgW="15656760" imgH="4356000" progId="Equation.3">
                    <p:embed/>
                  </p:oleObj>
                </mc:Choice>
                <mc:Fallback>
                  <p:oleObj name="Equation" r:id="rId5" imgW="15656760" imgH="4356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3501"/>
                          <a:ext cx="2358" cy="5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CuadroTexto 13"/>
          <p:cNvSpPr txBox="1"/>
          <p:nvPr/>
        </p:nvSpPr>
        <p:spPr>
          <a:xfrm>
            <a:off x="6670675" y="6334780"/>
            <a:ext cx="2473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FF00"/>
                </a:solidFill>
              </a:rPr>
              <a:t>Ver ejemplo</a:t>
            </a:r>
            <a:endParaRPr lang="es-ES_tradnl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ED lineal de primer orden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11175" y="887413"/>
          <a:ext cx="7764463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32483160" imgH="8429760" progId="Equation.3">
                  <p:embed/>
                </p:oleObj>
              </mc:Choice>
              <mc:Fallback>
                <p:oleObj name="Equation" r:id="rId3" imgW="32483160" imgH="8429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887413"/>
                        <a:ext cx="7764463" cy="167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458913" y="2460625"/>
          <a:ext cx="596265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cuación" r:id="rId5" imgW="24940080" imgH="8429760" progId="Equation.3">
                  <p:embed/>
                </p:oleObj>
              </mc:Choice>
              <mc:Fallback>
                <p:oleObj name="Ecuación" r:id="rId5" imgW="24940080" imgH="84297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460625"/>
                        <a:ext cx="5962650" cy="167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2250" y="4178300"/>
            <a:ext cx="6188075" cy="2417763"/>
            <a:chOff x="140" y="2632"/>
            <a:chExt cx="3898" cy="1523"/>
          </a:xfrm>
        </p:grpSpPr>
        <p:graphicFrame>
          <p:nvGraphicFramePr>
            <p:cNvPr id="6148" name="Object 11"/>
            <p:cNvGraphicFramePr>
              <a:graphicFrameLocks noChangeAspect="1"/>
            </p:cNvGraphicFramePr>
            <p:nvPr/>
          </p:nvGraphicFramePr>
          <p:xfrm>
            <a:off x="1309" y="3198"/>
            <a:ext cx="2729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2" name="Ecuación" r:id="rId7" imgW="18847800" imgH="6683760" progId="Equation.3">
                    <p:embed/>
                  </p:oleObj>
                </mc:Choice>
                <mc:Fallback>
                  <p:oleObj name="Ecuación" r:id="rId7" imgW="18847800" imgH="66837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3198"/>
                          <a:ext cx="2729" cy="9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Text Box 12"/>
            <p:cNvSpPr txBox="1">
              <a:spLocks noChangeArrowheads="1"/>
            </p:cNvSpPr>
            <p:nvPr/>
          </p:nvSpPr>
          <p:spPr bwMode="auto">
            <a:xfrm>
              <a:off x="140" y="2632"/>
              <a:ext cx="309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Factor integrante: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0" y="806133"/>
          <a:ext cx="896143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cuación" r:id="rId9" imgW="72808200" imgH="10757880" progId="Equation.3">
                  <p:embed/>
                </p:oleObj>
              </mc:Choice>
              <mc:Fallback>
                <p:oleObj name="Ecuación" r:id="rId9" imgW="72808200" imgH="107578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06133"/>
                        <a:ext cx="8961437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ED lineal de primer orden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174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0" y="1041400"/>
          <a:ext cx="8821738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52790760" imgH="8429760" progId="Equation.3">
                  <p:embed/>
                </p:oleObj>
              </mc:Choice>
              <mc:Fallback>
                <p:oleObj name="Equation" r:id="rId3" imgW="52790760" imgH="84297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41400"/>
                        <a:ext cx="8821738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066800" y="2790825"/>
          <a:ext cx="373538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18847800" imgH="9302760" progId="Equation.3">
                  <p:embed/>
                </p:oleObj>
              </mc:Choice>
              <mc:Fallback>
                <p:oleObj name="Equation" r:id="rId5" imgW="18847800" imgH="93027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90825"/>
                        <a:ext cx="3735388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AutoShape 10"/>
          <p:cNvSpPr>
            <a:spLocks/>
          </p:cNvSpPr>
          <p:nvPr/>
        </p:nvSpPr>
        <p:spPr bwMode="auto">
          <a:xfrm rot="-5400000">
            <a:off x="2712244" y="-80169"/>
            <a:ext cx="488950" cy="5487988"/>
          </a:xfrm>
          <a:prstGeom prst="leftBrace">
            <a:avLst>
              <a:gd name="adj1" fmla="val 93534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71500" y="4748213"/>
          <a:ext cx="764381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38575440" imgH="9302760" progId="Equation.3">
                  <p:embed/>
                </p:oleObj>
              </mc:Choice>
              <mc:Fallback>
                <p:oleObj name="Equation" r:id="rId7" imgW="38575440" imgH="93027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748213"/>
                        <a:ext cx="7643813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27650" y="2886076"/>
            <a:ext cx="3816350" cy="2000251"/>
            <a:chOff x="3356" y="1818"/>
            <a:chExt cx="2404" cy="1260"/>
          </a:xfrm>
        </p:grpSpPr>
        <p:sp>
          <p:nvSpPr>
            <p:cNvPr id="7177" name="AutoShape 12"/>
            <p:cNvSpPr>
              <a:spLocks noChangeArrowheads="1"/>
            </p:cNvSpPr>
            <p:nvPr/>
          </p:nvSpPr>
          <p:spPr bwMode="auto">
            <a:xfrm>
              <a:off x="3356" y="1818"/>
              <a:ext cx="2404" cy="873"/>
            </a:xfrm>
            <a:prstGeom prst="wedgeRoundRectCallout">
              <a:avLst>
                <a:gd name="adj1" fmla="val -83403"/>
                <a:gd name="adj2" fmla="val 92843"/>
                <a:gd name="adj3" fmla="val 16667"/>
              </a:avLst>
            </a:prstGeom>
            <a:solidFill>
              <a:srgbClr val="000099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4400">
                  <a:solidFill>
                    <a:schemeClr val="bg1"/>
                  </a:solidFill>
                </a:rPr>
                <a:t>Diferenciales exactos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7178" name="Freeform 14"/>
            <p:cNvSpPr>
              <a:spLocks/>
            </p:cNvSpPr>
            <p:nvPr/>
          </p:nvSpPr>
          <p:spPr bwMode="auto">
            <a:xfrm>
              <a:off x="4082" y="2680"/>
              <a:ext cx="1460" cy="398"/>
            </a:xfrm>
            <a:custGeom>
              <a:avLst/>
              <a:gdLst>
                <a:gd name="T0" fmla="*/ 933 w 1460"/>
                <a:gd name="T1" fmla="*/ 0 h 398"/>
                <a:gd name="T2" fmla="*/ 0 w 1460"/>
                <a:gd name="T3" fmla="*/ 398 h 398"/>
                <a:gd name="T4" fmla="*/ 1460 w 1460"/>
                <a:gd name="T5" fmla="*/ 0 h 398"/>
                <a:gd name="T6" fmla="*/ 0 60000 65536"/>
                <a:gd name="T7" fmla="*/ 0 60000 65536"/>
                <a:gd name="T8" fmla="*/ 0 60000 65536"/>
                <a:gd name="T9" fmla="*/ 0 w 1460"/>
                <a:gd name="T10" fmla="*/ 0 h 398"/>
                <a:gd name="T11" fmla="*/ 1460 w 1460"/>
                <a:gd name="T12" fmla="*/ 398 h 3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0" h="398">
                  <a:moveTo>
                    <a:pt x="933" y="0"/>
                  </a:moveTo>
                  <a:lnTo>
                    <a:pt x="0" y="398"/>
                  </a:lnTo>
                  <a:lnTo>
                    <a:pt x="1460" y="0"/>
                  </a:lnTo>
                </a:path>
              </a:pathLst>
            </a:custGeom>
            <a:solidFill>
              <a:srgbClr val="000099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884420"/>
          </a:xfrm>
          <a:noFill/>
        </p:spPr>
        <p:txBody>
          <a:bodyPr/>
          <a:lstStyle/>
          <a:p>
            <a:pPr algn="l" eaLnBrk="1" hangingPunct="1"/>
            <a:r>
              <a:rPr lang="es-MX" sz="3200" dirty="0">
                <a:solidFill>
                  <a:schemeClr val="bg1"/>
                </a:solidFill>
              </a:rPr>
              <a:t>Cambio de variable para reducir a variables separables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0" y="945057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99607" y="1079292"/>
            <a:ext cx="7225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Sea la ecuación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794478" y="3732555"/>
            <a:ext cx="7929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Hacer el cambio de variables 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48622" y="5006713"/>
          <a:ext cx="27829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o" r:id="rId3" imgW="643368" imgH="180366" progId="Word.Document.12">
                  <p:embed/>
                </p:oleObj>
              </mc:Choice>
              <mc:Fallback>
                <p:oleObj name="Documento" r:id="rId3" imgW="643368" imgH="180366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22" y="5006713"/>
                        <a:ext cx="2782963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697927" y="2550697"/>
          <a:ext cx="6083366" cy="101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o" r:id="rId5" imgW="2239007" imgH="375493" progId="Word.Document.12">
                  <p:embed/>
                </p:oleObj>
              </mc:Choice>
              <mc:Fallback>
                <p:oleObj name="Documento" r:id="rId5" imgW="2239007" imgH="37549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927" y="2550697"/>
                        <a:ext cx="6083366" cy="101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9144000" cy="1022684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s-MX" sz="3200" kern="0" dirty="0" smtClean="0">
                <a:solidFill>
                  <a:schemeClr val="bg1"/>
                </a:solidFill>
              </a:rPr>
              <a:t>Cambio de variable para reducir a una ecuación lineal</a:t>
            </a:r>
            <a:endParaRPr lang="en-US" sz="3200" kern="0" dirty="0">
              <a:solidFill>
                <a:schemeClr val="bg1"/>
              </a:solidFill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0" y="969121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236268" y="2123495"/>
                <a:ext cx="8395114" cy="2650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_tradnl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4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ES_tradnl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sz="4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_tradnl" sz="4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44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4400" i="0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_tradnl" sz="44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haga</m:t>
                      </m:r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la</m:t>
                      </m:r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_tradnl" sz="44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sustituci</m:t>
                      </m:r>
                      <m:r>
                        <a:rPr lang="es-ES_tradnl" sz="44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ES_tradnl" sz="44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ES_tradnl" sz="44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4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_tradnl" sz="4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s-ES_tradnl" sz="4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68" y="2123495"/>
                <a:ext cx="8395114" cy="2650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415636" y="1205345"/>
            <a:ext cx="8215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Sea la ecuación diferencial:</a:t>
            </a:r>
          </a:p>
        </p:txBody>
      </p:sp>
    </p:spTree>
    <p:extLst>
      <p:ext uri="{BB962C8B-B14F-4D97-AF65-F5344CB8AC3E}">
        <p14:creationId xmlns:p14="http://schemas.microsoft.com/office/powerpoint/2010/main" val="14670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813382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24692" y="43941"/>
            <a:ext cx="901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Trayectorias ortogonales</a:t>
            </a:r>
            <a:endParaRPr lang="es-ES_tradnl" sz="44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7927" y="813382"/>
            <a:ext cx="83681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Definición </a:t>
            </a:r>
            <a:r>
              <a:rPr lang="es-ES" sz="3200" dirty="0">
                <a:solidFill>
                  <a:schemeClr val="bg1"/>
                </a:solidFill>
              </a:rPr>
              <a:t>0.4 Se dice que una familia es ortogonal a otra, cuando todas la curvas de una familia G (</a:t>
            </a:r>
            <a:r>
              <a:rPr lang="es-ES" sz="3200" dirty="0" err="1">
                <a:solidFill>
                  <a:schemeClr val="bg1"/>
                </a:solidFill>
              </a:rPr>
              <a:t>x,y</a:t>
            </a:r>
            <a:r>
              <a:rPr lang="es-ES" sz="3200" dirty="0">
                <a:solidFill>
                  <a:schemeClr val="bg1"/>
                </a:solidFill>
              </a:rPr>
              <a:t>, C1) cortan ortogonalmente a todas las curvas de otra familia H(x,y,C2)=0</a:t>
            </a:r>
            <a:endParaRPr lang="es-ES_tradnl" sz="32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98273" y="3278032"/>
            <a:ext cx="56457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En otras palabras, una trayectoria ortogonal es una curva cualquiera que corta en ángulo recto a toda curva de otra familia. Dos curvas son ortogonales en un punto, si y solo si, sus tangentes son perpendiculares en el punto de intersección.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2" y="3903980"/>
            <a:ext cx="3158837" cy="22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Sumario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387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196948" y="795747"/>
            <a:ext cx="876417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s-ES_tradnl" sz="4000" dirty="0">
                <a:solidFill>
                  <a:schemeClr val="bg1"/>
                </a:solidFill>
              </a:rPr>
              <a:t> Definición de diferencial exacto.</a:t>
            </a:r>
          </a:p>
          <a:p>
            <a:pPr>
              <a:buFont typeface="Arial" charset="0"/>
              <a:buChar char="•"/>
            </a:pPr>
            <a:r>
              <a:rPr lang="es-ES_tradnl" sz="4000" dirty="0">
                <a:solidFill>
                  <a:schemeClr val="bg1"/>
                </a:solidFill>
              </a:rPr>
              <a:t> Ecuación diferencial exacta.</a:t>
            </a:r>
          </a:p>
          <a:p>
            <a:pPr>
              <a:buFont typeface="Arial" charset="0"/>
              <a:buChar char="•"/>
            </a:pPr>
            <a:r>
              <a:rPr lang="es-ES_tradnl" sz="4000" dirty="0">
                <a:solidFill>
                  <a:schemeClr val="bg1"/>
                </a:solidFill>
              </a:rPr>
              <a:t> Condición necesaria y suficiente para una expresión diferencial.</a:t>
            </a:r>
          </a:p>
          <a:p>
            <a:pPr>
              <a:buFont typeface="Arial" charset="0"/>
              <a:buChar char="•"/>
            </a:pPr>
            <a:r>
              <a:rPr lang="es-ES_tradnl" sz="4000" dirty="0">
                <a:solidFill>
                  <a:schemeClr val="bg1"/>
                </a:solidFill>
              </a:rPr>
              <a:t> Ecuaciones diferenciales lineales.</a:t>
            </a:r>
          </a:p>
          <a:p>
            <a:pPr>
              <a:buFont typeface="Arial" charset="0"/>
              <a:buChar char="•"/>
            </a:pPr>
            <a:r>
              <a:rPr lang="es-ES_tradnl" sz="4000" dirty="0">
                <a:solidFill>
                  <a:schemeClr val="bg1"/>
                </a:solidFill>
              </a:rPr>
              <a:t> </a:t>
            </a:r>
            <a:r>
              <a:rPr lang="es-ES_tradnl" sz="4000" dirty="0" smtClean="0">
                <a:solidFill>
                  <a:schemeClr val="bg1"/>
                </a:solidFill>
              </a:rPr>
              <a:t>Cambios de variables para la reducción de ED a variables separables y lineales.</a:t>
            </a:r>
          </a:p>
          <a:p>
            <a:pPr>
              <a:buFont typeface="Arial" charset="0"/>
              <a:buChar char="•"/>
            </a:pPr>
            <a:r>
              <a:rPr lang="es-ES" sz="4000" dirty="0" smtClean="0">
                <a:solidFill>
                  <a:schemeClr val="bg1"/>
                </a:solidFill>
              </a:rPr>
              <a:t>Trayectorias ortogonales.</a:t>
            </a:r>
            <a:endParaRPr lang="es-ES_tradnl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Bibliografía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411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185515" y="1030525"/>
            <a:ext cx="6564391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_tradnl" sz="4400" dirty="0" err="1">
                <a:solidFill>
                  <a:schemeClr val="bg1"/>
                </a:solidFill>
              </a:rPr>
              <a:t>Zill</a:t>
            </a:r>
            <a:r>
              <a:rPr lang="es-ES_tradnl" sz="4400" dirty="0">
                <a:solidFill>
                  <a:schemeClr val="bg1"/>
                </a:solidFill>
              </a:rPr>
              <a:t>. Parte 1. Capítulo 2</a:t>
            </a:r>
          </a:p>
          <a:p>
            <a:pPr algn="just"/>
            <a:endParaRPr lang="es-ES_tradnl" sz="4400" dirty="0">
              <a:solidFill>
                <a:schemeClr val="bg1"/>
              </a:solidFill>
            </a:endParaRPr>
          </a:p>
          <a:p>
            <a:pPr algn="just"/>
            <a:r>
              <a:rPr lang="es-ES_tradnl" sz="4400" dirty="0" err="1">
                <a:solidFill>
                  <a:schemeClr val="bg1"/>
                </a:solidFill>
              </a:rPr>
              <a:t>ep</a:t>
            </a:r>
            <a:r>
              <a:rPr lang="es-ES_tradnl" sz="4400" dirty="0">
                <a:solidFill>
                  <a:schemeClr val="bg1"/>
                </a:solidFill>
              </a:rPr>
              <a:t>. 2.4, pp. 50-57</a:t>
            </a:r>
          </a:p>
          <a:p>
            <a:pPr algn="just"/>
            <a:r>
              <a:rPr lang="es-ES_tradnl" sz="4400" dirty="0" err="1">
                <a:solidFill>
                  <a:schemeClr val="bg1"/>
                </a:solidFill>
              </a:rPr>
              <a:t>ep</a:t>
            </a:r>
            <a:r>
              <a:rPr lang="es-ES_tradnl" sz="4400" dirty="0">
                <a:solidFill>
                  <a:schemeClr val="bg1"/>
                </a:solidFill>
              </a:rPr>
              <a:t>. 2.5, pp. 58-66</a:t>
            </a:r>
          </a:p>
          <a:p>
            <a:pPr algn="just"/>
            <a:r>
              <a:rPr lang="es-ES_tradnl" sz="4400" dirty="0" err="1">
                <a:solidFill>
                  <a:schemeClr val="bg1"/>
                </a:solidFill>
              </a:rPr>
              <a:t>ep</a:t>
            </a:r>
            <a:r>
              <a:rPr lang="es-ES_tradnl" sz="4400" dirty="0">
                <a:solidFill>
                  <a:schemeClr val="bg1"/>
                </a:solidFill>
              </a:rPr>
              <a:t>. 2.6, pp. 66-67</a:t>
            </a:r>
          </a:p>
          <a:p>
            <a:pPr algn="just"/>
            <a:r>
              <a:rPr lang="es-ES_tradnl" sz="4400" dirty="0" err="1">
                <a:solidFill>
                  <a:schemeClr val="bg1"/>
                </a:solidFill>
              </a:rPr>
              <a:t>ep</a:t>
            </a:r>
            <a:r>
              <a:rPr lang="es-ES_tradnl" sz="4400" dirty="0">
                <a:solidFill>
                  <a:schemeClr val="bg1"/>
                </a:solidFill>
              </a:rPr>
              <a:t>. 2.7, pp. 67-73</a:t>
            </a:r>
          </a:p>
          <a:p>
            <a:pPr algn="just"/>
            <a:r>
              <a:rPr lang="es-ES_tradnl" sz="4400" dirty="0" err="1">
                <a:solidFill>
                  <a:schemeClr val="bg1"/>
                </a:solidFill>
              </a:rPr>
              <a:t>ep</a:t>
            </a:r>
            <a:r>
              <a:rPr lang="es-ES_tradnl" sz="4400" dirty="0">
                <a:solidFill>
                  <a:schemeClr val="bg1"/>
                </a:solidFill>
              </a:rPr>
              <a:t>. 3.1, pp. 80-83</a:t>
            </a:r>
          </a:p>
          <a:p>
            <a:pPr algn="just"/>
            <a:r>
              <a:rPr lang="es-ES_tradnl" sz="4400" dirty="0" err="1">
                <a:solidFill>
                  <a:schemeClr val="bg1"/>
                </a:solidFill>
              </a:rPr>
              <a:t>ep</a:t>
            </a:r>
            <a:r>
              <a:rPr lang="es-ES_tradnl" sz="4400" dirty="0">
                <a:solidFill>
                  <a:schemeClr val="bg1"/>
                </a:solidFill>
              </a:rPr>
              <a:t>. 3.2, pp. 85-96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0" y="14064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Orientación final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8978" y="1038474"/>
            <a:ext cx="80753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Estudiar epígrafes 2.4, 2.5, 2.6, 2.7, 3.1, 3.2</a:t>
            </a:r>
          </a:p>
          <a:p>
            <a:r>
              <a:rPr lang="es-ES" sz="4400" dirty="0">
                <a:solidFill>
                  <a:schemeClr val="bg1"/>
                </a:solidFill>
              </a:rPr>
              <a:t>Hacer ejercicios</a:t>
            </a:r>
          </a:p>
          <a:p>
            <a:r>
              <a:rPr lang="es-ES" sz="4400" dirty="0" err="1">
                <a:solidFill>
                  <a:schemeClr val="bg1"/>
                </a:solidFill>
              </a:rPr>
              <a:t>ep</a:t>
            </a:r>
            <a:r>
              <a:rPr lang="es-ES" sz="4400" dirty="0">
                <a:solidFill>
                  <a:schemeClr val="bg1"/>
                </a:solidFill>
              </a:rPr>
              <a:t>. 2.4, p.56-57</a:t>
            </a:r>
          </a:p>
          <a:p>
            <a:r>
              <a:rPr lang="es-ES" sz="4400" dirty="0" err="1">
                <a:solidFill>
                  <a:schemeClr val="bg1"/>
                </a:solidFill>
              </a:rPr>
              <a:t>ep</a:t>
            </a:r>
            <a:r>
              <a:rPr lang="es-ES" sz="4400" dirty="0">
                <a:solidFill>
                  <a:schemeClr val="bg1"/>
                </a:solidFill>
              </a:rPr>
              <a:t>. 2.5, p.65-66</a:t>
            </a:r>
          </a:p>
          <a:p>
            <a:r>
              <a:rPr lang="es-ES" sz="4400" dirty="0" err="1">
                <a:solidFill>
                  <a:schemeClr val="bg1"/>
                </a:solidFill>
              </a:rPr>
              <a:t>ep</a:t>
            </a:r>
            <a:r>
              <a:rPr lang="es-ES" sz="4400" dirty="0">
                <a:solidFill>
                  <a:schemeClr val="bg1"/>
                </a:solidFill>
              </a:rPr>
              <a:t>. 2.6, p. 67</a:t>
            </a:r>
          </a:p>
          <a:p>
            <a:r>
              <a:rPr lang="es-ES" sz="4400" dirty="0" err="1">
                <a:solidFill>
                  <a:schemeClr val="bg1"/>
                </a:solidFill>
              </a:rPr>
              <a:t>ep</a:t>
            </a:r>
            <a:r>
              <a:rPr lang="es-ES" sz="4400" dirty="0">
                <a:solidFill>
                  <a:schemeClr val="bg1"/>
                </a:solidFill>
              </a:rPr>
              <a:t>. 3.1, p.84</a:t>
            </a:r>
          </a:p>
          <a:p>
            <a:r>
              <a:rPr lang="es-ES" sz="4400" dirty="0" err="1">
                <a:solidFill>
                  <a:schemeClr val="bg1"/>
                </a:solidFill>
              </a:rPr>
              <a:t>ep</a:t>
            </a:r>
            <a:r>
              <a:rPr lang="es-ES" sz="4400" dirty="0">
                <a:solidFill>
                  <a:schemeClr val="bg1"/>
                </a:solidFill>
              </a:rPr>
              <a:t>. 3.2, p.95-96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Diferencial exacto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95275" y="815975"/>
            <a:ext cx="7831138" cy="1897063"/>
            <a:chOff x="186" y="514"/>
            <a:chExt cx="4933" cy="1195"/>
          </a:xfrm>
        </p:grpSpPr>
        <p:sp>
          <p:nvSpPr>
            <p:cNvPr id="1034" name="Text Box 4"/>
            <p:cNvSpPr txBox="1">
              <a:spLocks noChangeArrowheads="1"/>
            </p:cNvSpPr>
            <p:nvPr/>
          </p:nvSpPr>
          <p:spPr bwMode="auto">
            <a:xfrm>
              <a:off x="186" y="514"/>
              <a:ext cx="471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Una expresión diferencial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027" name="Object 5"/>
            <p:cNvGraphicFramePr>
              <a:graphicFrameLocks noChangeAspect="1"/>
            </p:cNvGraphicFramePr>
            <p:nvPr/>
          </p:nvGraphicFramePr>
          <p:xfrm>
            <a:off x="536" y="1072"/>
            <a:ext cx="458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3" imgW="29872080" imgH="4356000" progId="Equation.3">
                    <p:embed/>
                  </p:oleObj>
                </mc:Choice>
                <mc:Fallback>
                  <p:oleObj name="Equation" r:id="rId3" imgW="29872080" imgH="43560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1072"/>
                          <a:ext cx="4583" cy="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23557" y="2720975"/>
            <a:ext cx="858231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>
                <a:solidFill>
                  <a:schemeClr val="bg1"/>
                </a:solidFill>
              </a:rPr>
              <a:t>es un diferencial exacto en la región R si existe </a:t>
            </a:r>
            <a:r>
              <a:rPr lang="es-MX" sz="4400" i="1" dirty="0">
                <a:solidFill>
                  <a:srgbClr val="FFFF00"/>
                </a:solidFill>
                <a:latin typeface="Times New Roman" pitchFamily="18" charset="0"/>
              </a:rPr>
              <a:t>f</a:t>
            </a:r>
            <a:r>
              <a:rPr lang="es-MX" sz="4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s-MX" sz="4400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s-MX" sz="4400" dirty="0">
                <a:solidFill>
                  <a:srgbClr val="FFFF00"/>
                </a:solidFill>
                <a:latin typeface="Times New Roman" pitchFamily="18" charset="0"/>
              </a:rPr>
              <a:t>, </a:t>
            </a:r>
            <a:r>
              <a:rPr lang="es-MX" sz="4400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s-MX" sz="4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s-MX" sz="4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s-MX" sz="4400" dirty="0">
                <a:solidFill>
                  <a:schemeClr val="bg1"/>
                </a:solidFill>
              </a:rPr>
              <a:t>tal que: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34950" y="4310063"/>
            <a:ext cx="8670925" cy="1846262"/>
            <a:chOff x="148" y="2715"/>
            <a:chExt cx="5462" cy="1163"/>
          </a:xfrm>
        </p:grpSpPr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148" y="2715"/>
            <a:ext cx="5289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5" imgW="43216920" imgH="4356000" progId="Equation.3">
                    <p:embed/>
                  </p:oleObj>
                </mc:Choice>
                <mc:Fallback>
                  <p:oleObj name="Equation" r:id="rId5" imgW="43216920" imgH="4356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" y="2715"/>
                          <a:ext cx="5289" cy="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" name="Text Box 10"/>
            <p:cNvSpPr txBox="1">
              <a:spLocks noChangeArrowheads="1"/>
            </p:cNvSpPr>
            <p:nvPr/>
          </p:nvSpPr>
          <p:spPr bwMode="auto">
            <a:xfrm>
              <a:off x="266" y="3398"/>
              <a:ext cx="53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en toda la región R 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  Ecuación diferencial exacta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52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815975"/>
            <a:ext cx="8691563" cy="2246313"/>
            <a:chOff x="0" y="514"/>
            <a:chExt cx="5475" cy="1415"/>
          </a:xfrm>
        </p:grpSpPr>
        <p:sp>
          <p:nvSpPr>
            <p:cNvPr id="2055" name="Text Box 5"/>
            <p:cNvSpPr txBox="1">
              <a:spLocks noChangeArrowheads="1"/>
            </p:cNvSpPr>
            <p:nvPr/>
          </p:nvSpPr>
          <p:spPr bwMode="auto">
            <a:xfrm>
              <a:off x="0" y="514"/>
              <a:ext cx="489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  La ecuación diferencial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180" y="1292"/>
            <a:ext cx="5295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3" imgW="34513920" imgH="4356000" progId="Equation.3">
                    <p:embed/>
                  </p:oleObj>
                </mc:Choice>
                <mc:Fallback>
                  <p:oleObj name="Equation" r:id="rId3" imgW="34513920" imgH="43560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" y="1292"/>
                          <a:ext cx="5295" cy="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57200" y="3451225"/>
            <a:ext cx="8085138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se llama exacta, si la expresión diferencial del primer miembro es un diferencial exacto.</a:t>
            </a:r>
            <a:endParaRPr lang="en-US" sz="4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  Tres preguntas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490663" y="1047750"/>
            <a:ext cx="6799262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¿Cómo saber si la ED es exacta?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490663" y="2752725"/>
            <a:ext cx="675163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Si se sabe que es exacta, ¿cómo hallar f(x, y)?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428750" y="4519613"/>
            <a:ext cx="68278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>
                <a:solidFill>
                  <a:schemeClr val="bg1"/>
                </a:solidFill>
              </a:rPr>
              <a:t>Si es exacta, y se conoce f(x, y) ¿cómo hallar la solución?</a:t>
            </a:r>
            <a:endParaRPr lang="en-US" sz="4400">
              <a:solidFill>
                <a:schemeClr val="bg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52450" y="1125538"/>
            <a:ext cx="742950" cy="4210050"/>
            <a:chOff x="348" y="709"/>
            <a:chExt cx="468" cy="2652"/>
          </a:xfrm>
        </p:grpSpPr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348" y="709"/>
              <a:ext cx="449" cy="4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1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367" y="1742"/>
              <a:ext cx="449" cy="4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2</a:t>
              </a:r>
              <a:endParaRPr lang="en-US" sz="4400">
                <a:solidFill>
                  <a:srgbClr val="FFFF00"/>
                </a:solidFill>
              </a:endParaRPr>
            </a:p>
          </p:txBody>
        </p:sp>
        <p:sp>
          <p:nvSpPr>
            <p:cNvPr id="18442" name="Text Box 9"/>
            <p:cNvSpPr txBox="1">
              <a:spLocks noChangeArrowheads="1"/>
            </p:cNvSpPr>
            <p:nvPr/>
          </p:nvSpPr>
          <p:spPr bwMode="auto">
            <a:xfrm>
              <a:off x="367" y="2863"/>
              <a:ext cx="449" cy="498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rgbClr val="FFFF00"/>
                  </a:solidFill>
                </a:rPr>
                <a:t>3</a:t>
              </a:r>
              <a:endParaRPr lang="en-US" sz="440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40965" grpId="0"/>
      <p:bldP spid="409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>
            <a:extLst>
              <a:ext uri="{FF2B5EF4-FFF2-40B4-BE49-F238E27FC236}">
                <a16:creationId xmlns:a16="http://schemas.microsoft.com/office/drawing/2014/main" id="{75291524-DC9F-EF93-A437-7AB8496A3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F8270B-82CB-F4FF-F424-CD03D4FBEFE5}"/>
              </a:ext>
            </a:extLst>
          </p:cNvPr>
          <p:cNvSpPr txBox="1"/>
          <p:nvPr/>
        </p:nvSpPr>
        <p:spPr>
          <a:xfrm>
            <a:off x="101600" y="61778"/>
            <a:ext cx="802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U" sz="4000" dirty="0">
                <a:solidFill>
                  <a:schemeClr val="bg1"/>
                </a:solidFill>
              </a:rPr>
              <a:t>Respuesta pregunta 3</a:t>
            </a:r>
            <a:endParaRPr lang="es-ES_tradnl" sz="4000" dirty="0">
              <a:solidFill>
                <a:schemeClr val="bg1"/>
              </a:solidFill>
            </a:endParaRP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5B38EAA0-E295-F79E-DB6A-B71C83ED04F6}"/>
              </a:ext>
            </a:extLst>
          </p:cNvPr>
          <p:cNvGrpSpPr>
            <a:grpSpLocks/>
          </p:cNvGrpSpPr>
          <p:nvPr/>
        </p:nvGrpSpPr>
        <p:grpSpPr bwMode="auto">
          <a:xfrm>
            <a:off x="0" y="815975"/>
            <a:ext cx="8691563" cy="2246313"/>
            <a:chOff x="0" y="514"/>
            <a:chExt cx="5475" cy="141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7C0F20A9-7389-01C6-5EA3-3D31BC6E9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14"/>
              <a:ext cx="489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  La ecuación diferencial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aphicFrame>
          <p:nvGraphicFramePr>
            <p:cNvPr id="6" name="Object 6">
              <a:extLst>
                <a:ext uri="{FF2B5EF4-FFF2-40B4-BE49-F238E27FC236}">
                  <a16:creationId xmlns:a16="http://schemas.microsoft.com/office/drawing/2014/main" id="{7250EA7A-49F5-2ABD-FBE8-135A749EE0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" y="1292"/>
            <a:ext cx="5295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3" imgW="34513920" imgH="4356000" progId="Equation.3">
                    <p:embed/>
                  </p:oleObj>
                </mc:Choice>
                <mc:Fallback>
                  <p:oleObj name="Equation" r:id="rId3" imgW="34513920" imgH="4356000" progId="Equation.3">
                    <p:embed/>
                    <p:pic>
                      <p:nvPicPr>
                        <p:cNvPr id="20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" y="1292"/>
                          <a:ext cx="5295" cy="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upo 6"/>
          <p:cNvGrpSpPr/>
          <p:nvPr/>
        </p:nvGrpSpPr>
        <p:grpSpPr>
          <a:xfrm>
            <a:off x="643467" y="3392761"/>
            <a:ext cx="4615216" cy="2124348"/>
            <a:chOff x="643467" y="3392761"/>
            <a:chExt cx="4615216" cy="2124348"/>
          </a:xfrm>
        </p:grpSpPr>
        <p:graphicFrame>
          <p:nvGraphicFramePr>
            <p:cNvPr id="10" name="Object 11">
              <a:extLst>
                <a:ext uri="{FF2B5EF4-FFF2-40B4-BE49-F238E27FC236}">
                  <a16:creationId xmlns:a16="http://schemas.microsoft.com/office/drawing/2014/main" id="{EBF896F9-3BB6-FC97-3E96-29ADD1BCEA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0977007"/>
                </p:ext>
              </p:extLst>
            </p:nvPr>
          </p:nvGraphicFramePr>
          <p:xfrm>
            <a:off x="643467" y="3392761"/>
            <a:ext cx="4367213" cy="925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5" imgW="18267840" imgH="4646880" progId="Equation.3">
                    <p:embed/>
                  </p:oleObj>
                </mc:Choice>
                <mc:Fallback>
                  <p:oleObj name="Equation" r:id="rId5" imgW="18267840" imgH="4646880" progId="Equation.3">
                    <p:embed/>
                    <p:pic>
                      <p:nvPicPr>
                        <p:cNvPr id="51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467" y="3392761"/>
                          <a:ext cx="4367213" cy="925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4">
              <a:extLst>
                <a:ext uri="{FF2B5EF4-FFF2-40B4-BE49-F238E27FC236}">
                  <a16:creationId xmlns:a16="http://schemas.microsoft.com/office/drawing/2014/main" id="{36238339-D169-4832-9805-13951CA32F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822026"/>
                </p:ext>
              </p:extLst>
            </p:nvPr>
          </p:nvGraphicFramePr>
          <p:xfrm>
            <a:off x="1515358" y="4648747"/>
            <a:ext cx="3743325" cy="868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7" imgW="15656760" imgH="4356000" progId="Equation.3">
                    <p:embed/>
                  </p:oleObj>
                </mc:Choice>
                <mc:Fallback>
                  <p:oleObj name="Equation" r:id="rId7" imgW="15656760" imgH="4356000" progId="Equation.3">
                    <p:embed/>
                    <p:pic>
                      <p:nvPicPr>
                        <p:cNvPr id="51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58" y="4648747"/>
                          <a:ext cx="3743325" cy="868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7101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 eaLnBrk="1" hangingPunct="1"/>
            <a:r>
              <a:rPr lang="es-MX">
                <a:solidFill>
                  <a:schemeClr val="bg1"/>
                </a:solidFill>
              </a:rPr>
              <a:t>Teorema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61963" y="825500"/>
            <a:ext cx="8264525" cy="1957388"/>
            <a:chOff x="291" y="520"/>
            <a:chExt cx="5206" cy="1233"/>
          </a:xfrm>
        </p:grpSpPr>
        <p:sp>
          <p:nvSpPr>
            <p:cNvPr id="3084" name="Text Box 4"/>
            <p:cNvSpPr txBox="1">
              <a:spLocks noChangeArrowheads="1"/>
            </p:cNvSpPr>
            <p:nvPr/>
          </p:nvSpPr>
          <p:spPr bwMode="auto">
            <a:xfrm>
              <a:off x="291" y="520"/>
              <a:ext cx="520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 dirty="0">
                  <a:solidFill>
                    <a:schemeClr val="bg1"/>
                  </a:solidFill>
                </a:rPr>
                <a:t>Sean M(</a:t>
              </a:r>
              <a:r>
                <a:rPr lang="es-MX" sz="4400" dirty="0" err="1">
                  <a:solidFill>
                    <a:schemeClr val="bg1"/>
                  </a:solidFill>
                </a:rPr>
                <a:t>x,y</a:t>
              </a:r>
              <a:r>
                <a:rPr lang="es-MX" sz="4400" dirty="0">
                  <a:solidFill>
                    <a:schemeClr val="bg1"/>
                  </a:solidFill>
                </a:rPr>
                <a:t>) y N(</a:t>
              </a:r>
              <a:r>
                <a:rPr lang="es-MX" sz="4400" dirty="0" err="1">
                  <a:solidFill>
                    <a:schemeClr val="bg1"/>
                  </a:solidFill>
                </a:rPr>
                <a:t>x,y</a:t>
              </a:r>
              <a:r>
                <a:rPr lang="es-MX" sz="4400" dirty="0">
                  <a:solidFill>
                    <a:schemeClr val="bg1"/>
                  </a:solidFill>
                </a:rPr>
                <a:t>) continuas 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sp>
          <p:nvSpPr>
            <p:cNvPr id="3085" name="Text Box 5"/>
            <p:cNvSpPr txBox="1">
              <a:spLocks noChangeArrowheads="1"/>
            </p:cNvSpPr>
            <p:nvPr/>
          </p:nvSpPr>
          <p:spPr bwMode="auto">
            <a:xfrm>
              <a:off x="291" y="897"/>
              <a:ext cx="520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y con derivadas continuas en  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3086" name="Text Box 6"/>
            <p:cNvSpPr txBox="1">
              <a:spLocks noChangeArrowheads="1"/>
            </p:cNvSpPr>
            <p:nvPr/>
          </p:nvSpPr>
          <p:spPr bwMode="auto">
            <a:xfrm>
              <a:off x="291" y="1273"/>
              <a:ext cx="520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una región R.  </a:t>
              </a:r>
              <a:endParaRPr lang="en-US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7675" y="2649538"/>
            <a:ext cx="7740650" cy="2230437"/>
            <a:chOff x="282" y="1669"/>
            <a:chExt cx="4876" cy="1405"/>
          </a:xfrm>
        </p:grpSpPr>
        <p:sp>
          <p:nvSpPr>
            <p:cNvPr id="3082" name="Text Box 7"/>
            <p:cNvSpPr txBox="1">
              <a:spLocks noChangeArrowheads="1"/>
            </p:cNvSpPr>
            <p:nvPr/>
          </p:nvSpPr>
          <p:spPr bwMode="auto">
            <a:xfrm>
              <a:off x="282" y="1669"/>
              <a:ext cx="465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Entonces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sp>
          <p:nvSpPr>
            <p:cNvPr id="3083" name="Text Box 8"/>
            <p:cNvSpPr txBox="1">
              <a:spLocks noChangeArrowheads="1"/>
            </p:cNvSpPr>
            <p:nvPr/>
          </p:nvSpPr>
          <p:spPr bwMode="auto">
            <a:xfrm>
              <a:off x="292" y="2589"/>
              <a:ext cx="4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4400">
                  <a:solidFill>
                    <a:schemeClr val="bg1"/>
                  </a:solidFill>
                </a:rPr>
                <a:t>es un diferencial exacto sí y solo sí:</a:t>
              </a:r>
              <a:endParaRPr lang="en-US" sz="4400">
                <a:solidFill>
                  <a:schemeClr val="bg1"/>
                </a:solidFill>
              </a:endParaRPr>
            </a:p>
          </p:txBody>
        </p:sp>
        <p:graphicFrame>
          <p:nvGraphicFramePr>
            <p:cNvPr id="3075" name="Object 11"/>
            <p:cNvGraphicFramePr>
              <a:graphicFrameLocks noChangeAspect="1"/>
            </p:cNvGraphicFramePr>
            <p:nvPr/>
          </p:nvGraphicFramePr>
          <p:xfrm>
            <a:off x="575" y="2093"/>
            <a:ext cx="4583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3" imgW="1233000" imgH="172800" progId="Equation.3">
                    <p:embed/>
                  </p:oleObj>
                </mc:Choice>
                <mc:Fallback>
                  <p:oleObj name="Equation" r:id="rId3" imgW="1233000" imgH="172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2093"/>
                          <a:ext cx="4583" cy="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5" name="14 Grupo"/>
          <p:cNvGrpSpPr/>
          <p:nvPr/>
        </p:nvGrpSpPr>
        <p:grpSpPr>
          <a:xfrm>
            <a:off x="2779713" y="4768850"/>
            <a:ext cx="6019512" cy="2120900"/>
            <a:chOff x="2779713" y="4768850"/>
            <a:chExt cx="6019512" cy="2120900"/>
          </a:xfrm>
        </p:grpSpPr>
        <p:graphicFrame>
          <p:nvGraphicFramePr>
            <p:cNvPr id="3074" name="Object 12"/>
            <p:cNvGraphicFramePr>
              <a:graphicFrameLocks noChangeAspect="1"/>
            </p:cNvGraphicFramePr>
            <p:nvPr/>
          </p:nvGraphicFramePr>
          <p:xfrm>
            <a:off x="2779713" y="4768850"/>
            <a:ext cx="3605213" cy="212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cuación" r:id="rId5" imgW="15076440" imgH="9594000" progId="Equation.3">
                    <p:embed/>
                  </p:oleObj>
                </mc:Choice>
                <mc:Fallback>
                  <p:oleObj name="Ecuación" r:id="rId5" imgW="15076440" imgH="95940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713" y="4768850"/>
                          <a:ext cx="3605213" cy="2120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16 CuadroTexto"/>
            <p:cNvSpPr txBox="1"/>
            <p:nvPr/>
          </p:nvSpPr>
          <p:spPr>
            <a:xfrm>
              <a:off x="7210268" y="5276538"/>
              <a:ext cx="15889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  <a:sym typeface="Symbol"/>
                </a:rPr>
                <a:t>en </a:t>
              </a:r>
              <a:endParaRPr lang="es-ES" sz="4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450</Words>
  <Application>Microsoft Office PowerPoint</Application>
  <PresentationFormat>Presentación en pantalla (4:3)</PresentationFormat>
  <Paragraphs>76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Cambria Math</vt:lpstr>
      <vt:lpstr>Symbol</vt:lpstr>
      <vt:lpstr>Times New Roman</vt:lpstr>
      <vt:lpstr>Default Design</vt:lpstr>
      <vt:lpstr>Equation</vt:lpstr>
      <vt:lpstr>Ecuación</vt:lpstr>
      <vt:lpstr>Documento</vt:lpstr>
      <vt:lpstr>Conferencia 11</vt:lpstr>
      <vt:lpstr>Sumario</vt:lpstr>
      <vt:lpstr>Bibliografía</vt:lpstr>
      <vt:lpstr>Presentación de PowerPoint</vt:lpstr>
      <vt:lpstr>Diferencial exacto</vt:lpstr>
      <vt:lpstr>  Ecuación diferencial exacta</vt:lpstr>
      <vt:lpstr>  Tres preguntas</vt:lpstr>
      <vt:lpstr>Presentación de PowerPoint</vt:lpstr>
      <vt:lpstr>Teorema</vt:lpstr>
      <vt:lpstr>Pasos para hallar la solución:</vt:lpstr>
      <vt:lpstr>Pasos para hallar la solución:</vt:lpstr>
      <vt:lpstr>ED lineal de primer orden</vt:lpstr>
      <vt:lpstr>ED lineal de primer orden</vt:lpstr>
      <vt:lpstr>Cambio de variable para reducir a variables separables</vt:lpstr>
      <vt:lpstr>Presentación de PowerPoint</vt:lpstr>
      <vt:lpstr>Presentación de PowerPoint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</dc:title>
  <dc:creator>Sofia Alvarez</dc:creator>
  <cp:lastModifiedBy>Secretaría General</cp:lastModifiedBy>
  <cp:revision>61</cp:revision>
  <dcterms:created xsi:type="dcterms:W3CDTF">2004-01-24T21:28:55Z</dcterms:created>
  <dcterms:modified xsi:type="dcterms:W3CDTF">2025-01-12T21:12:18Z</dcterms:modified>
</cp:coreProperties>
</file>