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3" r:id="rId4"/>
    <p:sldId id="291" r:id="rId5"/>
    <p:sldId id="298" r:id="rId6"/>
    <p:sldId id="319" r:id="rId7"/>
    <p:sldId id="294" r:id="rId8"/>
    <p:sldId id="299" r:id="rId9"/>
    <p:sldId id="300" r:id="rId10"/>
    <p:sldId id="302" r:id="rId11"/>
    <p:sldId id="303" r:id="rId12"/>
    <p:sldId id="306" r:id="rId13"/>
    <p:sldId id="295" r:id="rId14"/>
    <p:sldId id="296" r:id="rId15"/>
    <p:sldId id="297" r:id="rId16"/>
    <p:sldId id="325" r:id="rId17"/>
    <p:sldId id="320" r:id="rId18"/>
    <p:sldId id="308" r:id="rId19"/>
    <p:sldId id="322" r:id="rId20"/>
    <p:sldId id="321" r:id="rId21"/>
    <p:sldId id="318" r:id="rId22"/>
    <p:sldId id="327" r:id="rId23"/>
    <p:sldId id="311" r:id="rId24"/>
    <p:sldId id="312" r:id="rId25"/>
    <p:sldId id="315" r:id="rId26"/>
    <p:sldId id="313" r:id="rId27"/>
    <p:sldId id="31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99"/>
    <a:srgbClr val="000099"/>
    <a:srgbClr val="0033CC"/>
    <a:srgbClr val="0000FF"/>
    <a:srgbClr val="FF3300"/>
    <a:srgbClr val="00CC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843EC-C4C8-4737-AB38-EBA1E9A7AA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D94BA-4D9D-4C03-98F7-9F295B91D5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1BF03-E243-44F2-880D-B2E67F5194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0E5F5-DD4F-41BC-951C-4E2865905A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6D5E1-FE40-4109-A824-AA81FFE4C3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98A9C-0292-4D5E-9E86-1F0C459CD0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4A41-6061-4DCE-BEC9-F5F523E556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B9128-21CC-4DEF-8423-56F55A0EF5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BB69B-7C50-432A-8B52-D86A7E4102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BDB16-0BAE-4E3C-AF27-E2C01599D12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075DA-C394-4FF6-8C64-E1F2F6F8D2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40E57E6-5315-4D58-A111-DAC5445A917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Conferencia 11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539750" y="2729305"/>
            <a:ext cx="77755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Ecuaciones diferenciales lineales de orden 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28622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817688" y="1009650"/>
          <a:ext cx="50863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914400" imgH="406080" progId="Equation.3">
                  <p:embed/>
                </p:oleObj>
              </mc:Choice>
              <mc:Fallback>
                <p:oleObj name="Equation" r:id="rId3" imgW="9144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1009650"/>
                        <a:ext cx="508635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214563" y="3382963"/>
            <a:ext cx="188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Lineal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211388" y="3952875"/>
            <a:ext cx="3379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Orden 3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211388" y="4543425"/>
            <a:ext cx="52498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Homogénea 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193925" y="51562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Coeficientes variables</a:t>
            </a:r>
            <a:endParaRPr 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0" grpId="0"/>
      <p:bldP spid="67591" grpId="0"/>
      <p:bldP spid="675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28622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49275" y="1009650"/>
          <a:ext cx="76263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371600" imgH="406080" progId="Equation.3">
                  <p:embed/>
                </p:oleObj>
              </mc:Choice>
              <mc:Fallback>
                <p:oleObj name="Equation" r:id="rId3" imgW="13716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009650"/>
                        <a:ext cx="762635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214563" y="3382963"/>
            <a:ext cx="3260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No lineal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211388" y="3952875"/>
            <a:ext cx="3379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Orden 2</a:t>
            </a:r>
            <a:endParaRPr 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28622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008063" y="942975"/>
          <a:ext cx="6708775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942975"/>
                        <a:ext cx="6708775" cy="229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14563" y="3382963"/>
            <a:ext cx="3260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No lineal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11388" y="3952875"/>
            <a:ext cx="3379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Orden 2</a:t>
            </a:r>
            <a:endParaRPr 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  <p:bldP spid="716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Notación operacional. Operador 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>
            <a:off x="0" y="825136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65138" y="1096963"/>
            <a:ext cx="638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D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241425" y="1116013"/>
            <a:ext cx="6005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significa:</a:t>
            </a:r>
            <a:r>
              <a:rPr lang="es-MX" sz="4400">
                <a:solidFill>
                  <a:srgbClr val="FFFF00"/>
                </a:solidFill>
              </a:rPr>
              <a:t> “Derivar a”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911350" y="1989138"/>
          <a:ext cx="33877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838080" imgH="203040" progId="Equation.3">
                  <p:embed/>
                </p:oleObj>
              </mc:Choice>
              <mc:Fallback>
                <p:oleObj name="Equation" r:id="rId3" imgW="8380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989138"/>
                        <a:ext cx="3387725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04825" y="3144838"/>
            <a:ext cx="12334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D</a:t>
            </a:r>
            <a:r>
              <a:rPr lang="es-MX" sz="4400" baseline="30000">
                <a:solidFill>
                  <a:srgbClr val="FFFF00"/>
                </a:solidFill>
              </a:rPr>
              <a:t>n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404938" y="3125788"/>
            <a:ext cx="75358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significa:</a:t>
            </a:r>
            <a:r>
              <a:rPr lang="es-MX" sz="4400">
                <a:solidFill>
                  <a:srgbClr val="FFFF00"/>
                </a:solidFill>
              </a:rPr>
              <a:t> “Derivar n veces a”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77825" y="4259263"/>
            <a:ext cx="3241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D</a:t>
            </a:r>
            <a:r>
              <a:rPr lang="es-MX" sz="4400" baseline="30000">
                <a:solidFill>
                  <a:srgbClr val="FFFF00"/>
                </a:solidFill>
              </a:rPr>
              <a:t>n </a:t>
            </a:r>
            <a:r>
              <a:rPr lang="es-MX" sz="4400">
                <a:solidFill>
                  <a:srgbClr val="FFFF00"/>
                </a:solidFill>
              </a:rPr>
              <a:t>es lineal: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806450" y="5102225"/>
          <a:ext cx="72898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701720" imgH="228600" progId="Equation.3">
                  <p:embed/>
                </p:oleObj>
              </mc:Choice>
              <mc:Fallback>
                <p:oleObj name="Equation" r:id="rId5" imgW="17017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102225"/>
                        <a:ext cx="72898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La EDL en forma operacional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248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0" y="895350"/>
          <a:ext cx="9144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2641320" imgH="406080" progId="Equation.3">
                  <p:embed/>
                </p:oleObj>
              </mc:Choice>
              <mc:Fallback>
                <p:oleObj name="Equation" r:id="rId3" imgW="26413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95350"/>
                        <a:ext cx="914400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5088" y="2452688"/>
          <a:ext cx="90122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2603160" imgH="228600" progId="Equation.3">
                  <p:embed/>
                </p:oleObj>
              </mc:Choice>
              <mc:Fallback>
                <p:oleObj name="Equation" r:id="rId5" imgW="26031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2452688"/>
                        <a:ext cx="9012237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0" y="3492500"/>
          <a:ext cx="9144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7" imgW="2514600" imgH="228600" progId="Equation.3">
                  <p:embed/>
                </p:oleObj>
              </mc:Choice>
              <mc:Fallback>
                <p:oleObj name="Equation" r:id="rId7" imgW="2514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92500"/>
                        <a:ext cx="91440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6900" y="4465638"/>
            <a:ext cx="6518275" cy="1284287"/>
            <a:chOff x="376" y="2813"/>
            <a:chExt cx="4106" cy="809"/>
          </a:xfrm>
        </p:grpSpPr>
        <p:sp>
          <p:nvSpPr>
            <p:cNvPr id="10250" name="AutoShape 7"/>
            <p:cNvSpPr>
              <a:spLocks/>
            </p:cNvSpPr>
            <p:nvPr/>
          </p:nvSpPr>
          <p:spPr bwMode="auto">
            <a:xfrm rot="-5400000">
              <a:off x="2260" y="929"/>
              <a:ext cx="338" cy="4106"/>
            </a:xfrm>
            <a:prstGeom prst="leftBrace">
              <a:avLst>
                <a:gd name="adj1" fmla="val 43136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aphicFrame>
          <p:nvGraphicFramePr>
            <p:cNvPr id="10246" name="Object 8"/>
            <p:cNvGraphicFramePr>
              <a:graphicFrameLocks noChangeAspect="1"/>
            </p:cNvGraphicFramePr>
            <p:nvPr/>
          </p:nvGraphicFramePr>
          <p:xfrm>
            <a:off x="2104" y="3159"/>
            <a:ext cx="74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0" name="Equation" r:id="rId9" imgW="342720" imgH="190440" progId="Equation.3">
                    <p:embed/>
                  </p:oleObj>
                </mc:Choice>
                <mc:Fallback>
                  <p:oleObj name="Equation" r:id="rId9" imgW="342720" imgH="1904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159"/>
                          <a:ext cx="748" cy="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3055938" y="5789613"/>
          <a:ext cx="29019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1" imgW="838080" imgH="190440" progId="Equation.3">
                  <p:embed/>
                </p:oleObj>
              </mc:Choice>
              <mc:Fallback>
                <p:oleObj name="Equation" r:id="rId11" imgW="83808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789613"/>
                        <a:ext cx="290195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3"/>
          </a:xfrm>
        </p:spPr>
        <p:txBody>
          <a:bodyPr/>
          <a:lstStyle/>
          <a:p>
            <a:pPr algn="l" eaLnBrk="1" hangingPunct="1"/>
            <a:r>
              <a:rPr lang="es-ES" sz="3600" dirty="0" smtClean="0">
                <a:solidFill>
                  <a:schemeClr val="bg1"/>
                </a:solidFill>
              </a:rPr>
              <a:t>Teorema de existencia y unicidad </a:t>
            </a:r>
            <a:r>
              <a:rPr lang="es-ES" sz="2000" dirty="0" smtClean="0">
                <a:solidFill>
                  <a:schemeClr val="bg1"/>
                </a:solidFill>
              </a:rPr>
              <a:t>(teor.4.1,p.112)</a:t>
            </a:r>
            <a:endParaRPr lang="es-ES" sz="4000" dirty="0" smtClean="0">
              <a:solidFill>
                <a:schemeClr val="bg1"/>
              </a:solidFill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52400" y="1081088"/>
            <a:ext cx="88392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</a:rPr>
              <a:t>Sean  a</a:t>
            </a:r>
            <a:r>
              <a:rPr lang="es-ES_tradnl" sz="4400" baseline="-25000">
                <a:solidFill>
                  <a:schemeClr val="bg1"/>
                </a:solidFill>
              </a:rPr>
              <a:t>n</a:t>
            </a:r>
            <a:r>
              <a:rPr lang="es-ES_tradnl" sz="4400">
                <a:solidFill>
                  <a:schemeClr val="bg1"/>
                </a:solidFill>
              </a:rPr>
              <a:t>(x), a</a:t>
            </a:r>
            <a:r>
              <a:rPr lang="es-ES_tradnl" sz="4400" baseline="-25000">
                <a:solidFill>
                  <a:schemeClr val="bg1"/>
                </a:solidFill>
              </a:rPr>
              <a:t>n-1</a:t>
            </a:r>
            <a:r>
              <a:rPr lang="es-ES_tradnl" sz="4400">
                <a:solidFill>
                  <a:schemeClr val="bg1"/>
                </a:solidFill>
              </a:rPr>
              <a:t>(x), …, a</a:t>
            </a:r>
            <a:r>
              <a:rPr lang="es-ES_tradnl" sz="4400" baseline="-25000">
                <a:solidFill>
                  <a:schemeClr val="bg1"/>
                </a:solidFill>
              </a:rPr>
              <a:t>1</a:t>
            </a:r>
            <a:r>
              <a:rPr lang="es-ES_tradnl" sz="4400">
                <a:solidFill>
                  <a:schemeClr val="bg1"/>
                </a:solidFill>
              </a:rPr>
              <a:t>(x), a</a:t>
            </a:r>
            <a:r>
              <a:rPr lang="es-ES_tradnl" sz="4400" i="1" baseline="-25000">
                <a:solidFill>
                  <a:schemeClr val="bg1"/>
                </a:solidFill>
              </a:rPr>
              <a:t>0</a:t>
            </a:r>
            <a:r>
              <a:rPr lang="es-ES_tradnl" sz="4400" i="1">
                <a:solidFill>
                  <a:schemeClr val="bg1"/>
                </a:solidFill>
              </a:rPr>
              <a:t>(x)</a:t>
            </a:r>
            <a:r>
              <a:rPr lang="es-ES_tradnl" sz="4400">
                <a:solidFill>
                  <a:schemeClr val="bg1"/>
                </a:solidFill>
              </a:rPr>
              <a:t>  y g(x) continuas en un intervalo I y sea  a</a:t>
            </a:r>
            <a:r>
              <a:rPr lang="es-ES_tradnl" sz="4400" baseline="-25000">
                <a:solidFill>
                  <a:schemeClr val="bg1"/>
                </a:solidFill>
              </a:rPr>
              <a:t>n</a:t>
            </a:r>
            <a:r>
              <a:rPr lang="es-ES_tradnl" sz="4400">
                <a:solidFill>
                  <a:schemeClr val="bg1"/>
                </a:solidFill>
              </a:rPr>
              <a:t>(x)≠0 para todo x en este intervalo. Si x=x</a:t>
            </a:r>
            <a:r>
              <a:rPr lang="es-ES_tradnl" sz="4400" baseline="-25000">
                <a:solidFill>
                  <a:schemeClr val="bg1"/>
                </a:solidFill>
              </a:rPr>
              <a:t>0</a:t>
            </a:r>
            <a:r>
              <a:rPr lang="es-ES_tradnl" sz="4400">
                <a:solidFill>
                  <a:schemeClr val="bg1"/>
                </a:solidFill>
              </a:rPr>
              <a:t> es cualquier punto  de este intervalo, entonces existe una solución y(x) del problema de valor inicial en el intervalo y esa solución es única.</a:t>
            </a:r>
          </a:p>
        </p:txBody>
      </p:sp>
      <p:sp>
        <p:nvSpPr>
          <p:cNvPr id="23556" name="Line 1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45588" y="1674058"/>
            <a:ext cx="7891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chemeClr val="bg1"/>
                </a:solidFill>
              </a:rPr>
              <a:t>Solución  de las ecuaciones diferenciales lineales homogénea (EDLH)</a:t>
            </a:r>
            <a:endParaRPr lang="es-E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5013"/>
          </a:xfrm>
        </p:spPr>
        <p:txBody>
          <a:bodyPr/>
          <a:lstStyle/>
          <a:p>
            <a:pPr algn="l" eaLnBrk="1" hangingPunct="1"/>
            <a:r>
              <a:rPr lang="es-ES" dirty="0" smtClean="0">
                <a:solidFill>
                  <a:schemeClr val="bg1"/>
                </a:solidFill>
              </a:rPr>
              <a:t>Principio de superposición </a:t>
            </a:r>
            <a:r>
              <a:rPr lang="es-ES" sz="2400" dirty="0" smtClean="0">
                <a:solidFill>
                  <a:schemeClr val="bg1"/>
                </a:solidFill>
              </a:rPr>
              <a:t>(teor.4.3,p.121)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09488" y="831850"/>
            <a:ext cx="852971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000" dirty="0">
                <a:solidFill>
                  <a:schemeClr val="bg1"/>
                </a:solidFill>
              </a:rPr>
              <a:t>Si </a:t>
            </a:r>
            <a:r>
              <a:rPr lang="es-ES_tradnl" sz="4000" dirty="0" smtClean="0">
                <a:solidFill>
                  <a:schemeClr val="bg1"/>
                </a:solidFill>
              </a:rPr>
              <a:t>{y</a:t>
            </a:r>
            <a:r>
              <a:rPr lang="es-ES_tradnl" sz="4000" baseline="-25000" dirty="0" smtClean="0">
                <a:solidFill>
                  <a:schemeClr val="bg1"/>
                </a:solidFill>
              </a:rPr>
              <a:t>1</a:t>
            </a:r>
            <a:r>
              <a:rPr lang="es-ES_tradnl" sz="4000" dirty="0">
                <a:solidFill>
                  <a:schemeClr val="bg1"/>
                </a:solidFill>
              </a:rPr>
              <a:t>, y</a:t>
            </a:r>
            <a:r>
              <a:rPr lang="es-ES_tradnl" sz="4000" baseline="-25000" dirty="0">
                <a:solidFill>
                  <a:schemeClr val="bg1"/>
                </a:solidFill>
              </a:rPr>
              <a:t>2</a:t>
            </a:r>
            <a:r>
              <a:rPr lang="es-ES_tradnl" sz="4000" dirty="0">
                <a:solidFill>
                  <a:schemeClr val="bg1"/>
                </a:solidFill>
              </a:rPr>
              <a:t>,..., </a:t>
            </a:r>
            <a:r>
              <a:rPr lang="es-ES_tradnl" sz="4000" dirty="0" err="1" smtClean="0">
                <a:solidFill>
                  <a:schemeClr val="bg1"/>
                </a:solidFill>
              </a:rPr>
              <a:t>y</a:t>
            </a:r>
            <a:r>
              <a:rPr lang="es-ES_tradnl" sz="4000" baseline="-25000" dirty="0" err="1" smtClean="0">
                <a:solidFill>
                  <a:schemeClr val="bg1"/>
                </a:solidFill>
              </a:rPr>
              <a:t>n</a:t>
            </a:r>
            <a:r>
              <a:rPr lang="es-ES_tradnl" sz="4000" dirty="0" smtClean="0">
                <a:solidFill>
                  <a:schemeClr val="bg1"/>
                </a:solidFill>
              </a:rPr>
              <a:t>} son </a:t>
            </a:r>
            <a:r>
              <a:rPr lang="es-ES_tradnl" sz="4000" dirty="0">
                <a:solidFill>
                  <a:schemeClr val="bg1"/>
                </a:solidFill>
              </a:rPr>
              <a:t>soluciones de la </a:t>
            </a:r>
            <a:r>
              <a:rPr lang="es-ES_tradnl" sz="4000" dirty="0" smtClean="0">
                <a:solidFill>
                  <a:schemeClr val="bg1"/>
                </a:solidFill>
              </a:rPr>
              <a:t>EDLH de </a:t>
            </a:r>
            <a:r>
              <a:rPr lang="es-ES_tradnl" sz="4000" dirty="0">
                <a:solidFill>
                  <a:schemeClr val="bg1"/>
                </a:solidFill>
              </a:rPr>
              <a:t>orden n en un intervalo I. Entonces la combinación lineal</a:t>
            </a:r>
          </a:p>
        </p:txBody>
      </p:sp>
      <p:grpSp>
        <p:nvGrpSpPr>
          <p:cNvPr id="24580" name="10 Grupo"/>
          <p:cNvGrpSpPr>
            <a:grpSpLocks/>
          </p:cNvGrpSpPr>
          <p:nvPr/>
        </p:nvGrpSpPr>
        <p:grpSpPr bwMode="auto">
          <a:xfrm>
            <a:off x="438123" y="2816293"/>
            <a:ext cx="7829550" cy="857250"/>
            <a:chOff x="303068" y="3932959"/>
            <a:chExt cx="7829550" cy="857250"/>
          </a:xfrm>
        </p:grpSpPr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303068" y="3941618"/>
              <a:ext cx="782955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rgbClr val="FFFF00"/>
                  </a:solidFill>
                </a:rPr>
                <a:t>y(x) = C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1</a:t>
              </a:r>
              <a:r>
                <a:rPr lang="es-ES_tradnl" sz="4400" dirty="0">
                  <a:solidFill>
                    <a:srgbClr val="FFFF00"/>
                  </a:solidFill>
                </a:rPr>
                <a:t>y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1</a:t>
              </a:r>
              <a:r>
                <a:rPr lang="es-ES_tradnl" sz="4400" dirty="0">
                  <a:solidFill>
                    <a:srgbClr val="FFFF00"/>
                  </a:solidFill>
                </a:rPr>
                <a:t>(x) + ... + </a:t>
              </a:r>
              <a:r>
                <a:rPr lang="es-ES_tradnl" sz="4400" dirty="0" err="1">
                  <a:solidFill>
                    <a:srgbClr val="FFFF00"/>
                  </a:solidFill>
                </a:rPr>
                <a:t>C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dirty="0" err="1">
                  <a:solidFill>
                    <a:srgbClr val="FFFF00"/>
                  </a:solidFill>
                </a:rPr>
                <a:t>y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dirty="0">
                  <a:solidFill>
                    <a:srgbClr val="FFFF00"/>
                  </a:solidFill>
                </a:rPr>
                <a:t>(x) </a:t>
              </a:r>
            </a:p>
          </p:txBody>
        </p:sp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323850" y="3932959"/>
              <a:ext cx="7791450" cy="857250"/>
            </a:xfrm>
            <a:prstGeom prst="rect">
              <a:avLst/>
            </a:prstGeom>
            <a:noFill/>
            <a:ln w="5715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</p:grpSp>
      <p:sp>
        <p:nvSpPr>
          <p:cNvPr id="24581" name="Line 1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4582" name="11 CuadroTexto"/>
          <p:cNvSpPr txBox="1">
            <a:spLocks noChangeArrowheads="1"/>
          </p:cNvSpPr>
          <p:nvPr/>
        </p:nvSpPr>
        <p:spPr bwMode="auto">
          <a:xfrm>
            <a:off x="379828" y="3696895"/>
            <a:ext cx="84736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4000" dirty="0" smtClean="0">
                <a:solidFill>
                  <a:schemeClr val="bg1"/>
                </a:solidFill>
              </a:rPr>
              <a:t>es también  </a:t>
            </a:r>
            <a:r>
              <a:rPr lang="es-ES" sz="4000" dirty="0">
                <a:solidFill>
                  <a:schemeClr val="bg1"/>
                </a:solidFill>
              </a:rPr>
              <a:t>una solución en el intervalo.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09666" y="5051687"/>
            <a:ext cx="81246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</a:rPr>
              <a:t>NÓTESE: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</a:rPr>
              <a:t> Es una consecuencia directa de la linealidad de P(D)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</a:rPr>
              <a:t> Si S es el conjunto de todas las soluciones de la EDLH entonces:</a:t>
            </a:r>
          </a:p>
          <a:p>
            <a:r>
              <a:rPr lang="es-ES" sz="2000" dirty="0" smtClean="0">
                <a:solidFill>
                  <a:schemeClr val="bg1"/>
                </a:solidFill>
              </a:rPr>
              <a:t>S={y / P(D)y=0}      NÚCLEO DE P(D)</a:t>
            </a: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bg1"/>
                </a:solidFill>
              </a:rPr>
              <a:t> De ahí que S es un </a:t>
            </a:r>
            <a:r>
              <a:rPr lang="es-ES" sz="2000" dirty="0" err="1" smtClean="0">
                <a:solidFill>
                  <a:schemeClr val="bg1"/>
                </a:solidFill>
              </a:rPr>
              <a:t>sev</a:t>
            </a:r>
            <a:r>
              <a:rPr lang="es-ES" sz="2000" dirty="0" smtClean="0">
                <a:solidFill>
                  <a:schemeClr val="bg1"/>
                </a:solidFill>
              </a:rPr>
              <a:t>, lo cual justifica el principio de superposición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" y="0"/>
            <a:ext cx="9144001" cy="765175"/>
          </a:xfrm>
          <a:noFill/>
        </p:spPr>
        <p:txBody>
          <a:bodyPr/>
          <a:lstStyle/>
          <a:p>
            <a:pPr algn="l" eaLnBrk="1" hangingPunct="1"/>
            <a:r>
              <a:rPr lang="es-MX" sz="3100" dirty="0" smtClean="0">
                <a:solidFill>
                  <a:schemeClr val="bg1"/>
                </a:solidFill>
              </a:rPr>
              <a:t>Conjunto fundamental de soluciones </a:t>
            </a:r>
            <a:r>
              <a:rPr lang="es-MX" sz="2800" dirty="0" smtClean="0">
                <a:solidFill>
                  <a:schemeClr val="bg1"/>
                </a:solidFill>
              </a:rPr>
              <a:t>(def.4.3, p.123)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0" y="779243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280988" y="811323"/>
            <a:ext cx="86137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000" dirty="0">
                <a:solidFill>
                  <a:schemeClr val="bg1"/>
                </a:solidFill>
              </a:rPr>
              <a:t>Se llama  </a:t>
            </a:r>
            <a:r>
              <a:rPr lang="es-MX" sz="4000" i="1" dirty="0">
                <a:solidFill>
                  <a:schemeClr val="bg1"/>
                </a:solidFill>
              </a:rPr>
              <a:t>conjunto fundamental de soluciones</a:t>
            </a:r>
            <a:r>
              <a:rPr lang="es-MX" sz="4000" dirty="0">
                <a:solidFill>
                  <a:schemeClr val="bg1"/>
                </a:solidFill>
              </a:rPr>
              <a:t>  en un intervalo I a cualquier  conjunto   y</a:t>
            </a:r>
            <a:r>
              <a:rPr lang="es-MX" sz="4000" baseline="-25000" dirty="0">
                <a:solidFill>
                  <a:schemeClr val="bg1"/>
                </a:solidFill>
              </a:rPr>
              <a:t>1</a:t>
            </a:r>
            <a:r>
              <a:rPr lang="es-MX" sz="4000" dirty="0">
                <a:solidFill>
                  <a:schemeClr val="bg1"/>
                </a:solidFill>
              </a:rPr>
              <a:t>, y</a:t>
            </a:r>
            <a:r>
              <a:rPr lang="es-MX" sz="4000" baseline="-25000" dirty="0">
                <a:solidFill>
                  <a:schemeClr val="bg1"/>
                </a:solidFill>
              </a:rPr>
              <a:t>2</a:t>
            </a:r>
            <a:r>
              <a:rPr lang="es-MX" sz="4000" dirty="0">
                <a:solidFill>
                  <a:schemeClr val="bg1"/>
                </a:solidFill>
              </a:rPr>
              <a:t>, …, </a:t>
            </a:r>
            <a:r>
              <a:rPr lang="es-MX" sz="4000" dirty="0" err="1">
                <a:solidFill>
                  <a:schemeClr val="bg1"/>
                </a:solidFill>
              </a:rPr>
              <a:t>y</a:t>
            </a:r>
            <a:r>
              <a:rPr lang="es-MX" sz="4000" baseline="-25000" dirty="0" err="1">
                <a:solidFill>
                  <a:schemeClr val="bg1"/>
                </a:solidFill>
              </a:rPr>
              <a:t>n</a:t>
            </a:r>
            <a:r>
              <a:rPr lang="es-MX" sz="4000" baseline="-25000" dirty="0">
                <a:solidFill>
                  <a:schemeClr val="bg1"/>
                </a:solidFill>
              </a:rPr>
              <a:t> </a:t>
            </a:r>
            <a:r>
              <a:rPr lang="es-MX" sz="4000" dirty="0">
                <a:solidFill>
                  <a:schemeClr val="bg1"/>
                </a:solidFill>
              </a:rPr>
              <a:t>  de soluciones linealmente independientes de la </a:t>
            </a:r>
            <a:r>
              <a:rPr lang="es-MX" sz="4000" dirty="0" smtClean="0">
                <a:solidFill>
                  <a:schemeClr val="bg1"/>
                </a:solidFill>
              </a:rPr>
              <a:t>EDLH de </a:t>
            </a:r>
            <a:r>
              <a:rPr lang="es-MX" sz="4000" dirty="0">
                <a:solidFill>
                  <a:schemeClr val="bg1"/>
                </a:solidFill>
              </a:rPr>
              <a:t>orden n en el intervalo I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9862" y="4616977"/>
            <a:ext cx="8754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FF00"/>
                </a:solidFill>
              </a:rPr>
              <a:t> Como S es un </a:t>
            </a:r>
            <a:r>
              <a:rPr lang="es-ES" sz="2800" dirty="0" err="1" smtClean="0">
                <a:solidFill>
                  <a:srgbClr val="FFFF00"/>
                </a:solidFill>
              </a:rPr>
              <a:t>sev</a:t>
            </a:r>
            <a:r>
              <a:rPr lang="es-ES" sz="2800" dirty="0" smtClean="0">
                <a:solidFill>
                  <a:srgbClr val="FFFF00"/>
                </a:solidFill>
              </a:rPr>
              <a:t>, para hallar todos sus elementos solo se necesita un  generador de S (una base de S)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FF00"/>
                </a:solidFill>
              </a:rPr>
              <a:t> El conjunto fundamental de soluciones es una base de S, es decir, un generador LI. Se demuestra que S tiene dimensión n.</a:t>
            </a:r>
            <a:endParaRPr lang="es-E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5175"/>
          </a:xfrm>
          <a:noFill/>
        </p:spPr>
        <p:txBody>
          <a:bodyPr/>
          <a:lstStyle/>
          <a:p>
            <a:pPr algn="l" eaLnBrk="1" hangingPunct="1"/>
            <a:r>
              <a:rPr lang="es-MX" sz="3200" dirty="0" smtClean="0">
                <a:solidFill>
                  <a:schemeClr val="bg1"/>
                </a:solidFill>
              </a:rPr>
              <a:t>Solución general de una EDLH  (</a:t>
            </a:r>
            <a:r>
              <a:rPr lang="es-MX" sz="3200" dirty="0" err="1" smtClean="0">
                <a:solidFill>
                  <a:schemeClr val="bg1"/>
                </a:solidFill>
              </a:rPr>
              <a:t>def</a:t>
            </a:r>
            <a:r>
              <a:rPr lang="es-MX" sz="3200" dirty="0" smtClean="0">
                <a:solidFill>
                  <a:schemeClr val="bg1"/>
                </a:solidFill>
              </a:rPr>
              <a:t>. 4.4, p. 125)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 sz="1600"/>
          </a:p>
        </p:txBody>
      </p:sp>
      <p:grpSp>
        <p:nvGrpSpPr>
          <p:cNvPr id="26628" name="7 Grupo"/>
          <p:cNvGrpSpPr>
            <a:grpSpLocks/>
          </p:cNvGrpSpPr>
          <p:nvPr/>
        </p:nvGrpSpPr>
        <p:grpSpPr bwMode="auto">
          <a:xfrm>
            <a:off x="98477" y="917203"/>
            <a:ext cx="8932984" cy="5694650"/>
            <a:chOff x="98482" y="1198223"/>
            <a:chExt cx="8932834" cy="5170646"/>
          </a:xfrm>
        </p:grpSpPr>
        <p:sp>
          <p:nvSpPr>
            <p:cNvPr id="26629" name="Text Box 8"/>
            <p:cNvSpPr txBox="1">
              <a:spLocks noChangeArrowheads="1"/>
            </p:cNvSpPr>
            <p:nvPr/>
          </p:nvSpPr>
          <p:spPr bwMode="auto">
            <a:xfrm>
              <a:off x="280988" y="1198223"/>
              <a:ext cx="8613630" cy="5170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Sea y</a:t>
              </a:r>
              <a:r>
                <a:rPr lang="es-MX" sz="4400" baseline="-25000" dirty="0">
                  <a:solidFill>
                    <a:schemeClr val="bg1"/>
                  </a:solidFill>
                </a:rPr>
                <a:t>1</a:t>
              </a:r>
              <a:r>
                <a:rPr lang="es-MX" sz="4400" dirty="0">
                  <a:solidFill>
                    <a:schemeClr val="bg1"/>
                  </a:solidFill>
                </a:rPr>
                <a:t>, y</a:t>
              </a:r>
              <a:r>
                <a:rPr lang="es-MX" sz="4400" baseline="-25000" dirty="0">
                  <a:solidFill>
                    <a:schemeClr val="bg1"/>
                  </a:solidFill>
                </a:rPr>
                <a:t>2</a:t>
              </a:r>
              <a:r>
                <a:rPr lang="es-MX" sz="4400" dirty="0">
                  <a:solidFill>
                    <a:schemeClr val="bg1"/>
                  </a:solidFill>
                </a:rPr>
                <a:t>, …, </a:t>
              </a:r>
              <a:r>
                <a:rPr lang="es-MX" sz="4400" dirty="0" err="1">
                  <a:solidFill>
                    <a:schemeClr val="bg1"/>
                  </a:solidFill>
                </a:rPr>
                <a:t>y</a:t>
              </a:r>
              <a:r>
                <a:rPr lang="es-MX" sz="4400" baseline="-25000" dirty="0" err="1">
                  <a:solidFill>
                    <a:schemeClr val="bg1"/>
                  </a:solidFill>
                </a:rPr>
                <a:t>n</a:t>
              </a:r>
              <a:r>
                <a:rPr lang="es-MX" sz="4400" baseline="-25000" dirty="0">
                  <a:solidFill>
                    <a:schemeClr val="bg1"/>
                  </a:solidFill>
                </a:rPr>
                <a:t> </a:t>
              </a:r>
              <a:r>
                <a:rPr lang="es-MX" sz="4400" dirty="0">
                  <a:solidFill>
                    <a:schemeClr val="bg1"/>
                  </a:solidFill>
                </a:rPr>
                <a:t>  un </a:t>
              </a:r>
              <a:r>
                <a:rPr lang="es-MX" sz="4400" i="1" dirty="0">
                  <a:solidFill>
                    <a:schemeClr val="bg1"/>
                  </a:solidFill>
                </a:rPr>
                <a:t>conjunto fundamental de soluciones</a:t>
              </a:r>
              <a:r>
                <a:rPr lang="es-MX" sz="4400" dirty="0">
                  <a:solidFill>
                    <a:schemeClr val="bg1"/>
                  </a:solidFill>
                </a:rPr>
                <a:t>  de la ecuación diferencial lineal homogénea de orden n en el intervalo I. Se define como solución general de la ecuación en el intervalo a </a:t>
              </a:r>
            </a:p>
            <a:p>
              <a:pPr>
                <a:spcBef>
                  <a:spcPct val="50000"/>
                </a:spcBef>
              </a:pPr>
              <a:endParaRPr lang="en-US" sz="4400" dirty="0">
                <a:solidFill>
                  <a:srgbClr val="FFFF00"/>
                </a:solidFill>
              </a:endParaRPr>
            </a:p>
          </p:txBody>
        </p:sp>
        <p:sp>
          <p:nvSpPr>
            <p:cNvPr id="26630" name="Rectangle 9"/>
            <p:cNvSpPr>
              <a:spLocks noChangeArrowheads="1"/>
            </p:cNvSpPr>
            <p:nvPr/>
          </p:nvSpPr>
          <p:spPr bwMode="auto">
            <a:xfrm>
              <a:off x="98482" y="5573848"/>
              <a:ext cx="8932834" cy="698639"/>
            </a:xfrm>
            <a:prstGeom prst="rect">
              <a:avLst/>
            </a:prstGeom>
            <a:noFill/>
            <a:ln w="57150">
              <a:solidFill>
                <a:srgbClr val="FFCC99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rgbClr val="FFFF00"/>
                  </a:solidFill>
                </a:rPr>
                <a:t>y(x) = C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1</a:t>
              </a:r>
              <a:r>
                <a:rPr lang="es-ES_tradnl" sz="4400" dirty="0">
                  <a:solidFill>
                    <a:srgbClr val="FFFF00"/>
                  </a:solidFill>
                </a:rPr>
                <a:t>y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1</a:t>
              </a:r>
              <a:r>
                <a:rPr lang="es-ES_tradnl" sz="4400" dirty="0">
                  <a:solidFill>
                    <a:srgbClr val="FFFF00"/>
                  </a:solidFill>
                </a:rPr>
                <a:t>(x) + C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2</a:t>
              </a:r>
              <a:r>
                <a:rPr lang="es-ES_tradnl" sz="4400" dirty="0">
                  <a:solidFill>
                    <a:srgbClr val="FFFF00"/>
                  </a:solidFill>
                </a:rPr>
                <a:t>y</a:t>
              </a:r>
              <a:r>
                <a:rPr lang="es-ES_tradnl" sz="4400" baseline="-25000" dirty="0">
                  <a:solidFill>
                    <a:srgbClr val="FFFF00"/>
                  </a:solidFill>
                </a:rPr>
                <a:t>2</a:t>
              </a:r>
              <a:r>
                <a:rPr lang="es-ES_tradnl" sz="4400" dirty="0">
                  <a:solidFill>
                    <a:srgbClr val="FFFF00"/>
                  </a:solidFill>
                </a:rPr>
                <a:t>(x) ... + </a:t>
              </a:r>
              <a:r>
                <a:rPr lang="es-ES_tradnl" sz="4400" dirty="0" err="1">
                  <a:solidFill>
                    <a:srgbClr val="FFFF00"/>
                  </a:solidFill>
                </a:rPr>
                <a:t>C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dirty="0" err="1">
                  <a:solidFill>
                    <a:srgbClr val="FFFF00"/>
                  </a:solidFill>
                </a:rPr>
                <a:t>y</a:t>
              </a:r>
              <a:r>
                <a:rPr lang="es-ES_tradnl" sz="4400" baseline="-25000" dirty="0" err="1">
                  <a:solidFill>
                    <a:srgbClr val="FFFF00"/>
                  </a:solidFill>
                </a:rPr>
                <a:t>n</a:t>
              </a:r>
              <a:r>
                <a:rPr lang="es-ES_tradnl" sz="4400" dirty="0">
                  <a:solidFill>
                    <a:srgbClr val="FFFF00"/>
                  </a:solidFill>
                </a:rPr>
                <a:t>(x)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Bibilografía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288382" y="1367350"/>
            <a:ext cx="8630529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Texto. </a:t>
            </a:r>
            <a:r>
              <a:rPr lang="es-MX" sz="4400" dirty="0" err="1" smtClean="0">
                <a:solidFill>
                  <a:schemeClr val="bg1"/>
                </a:solidFill>
              </a:rPr>
              <a:t>Zill</a:t>
            </a:r>
            <a:endParaRPr lang="es-MX" sz="44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epígrafe 4.1, pp. 112-126</a:t>
            </a:r>
          </a:p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epígrafe 4.3, pp. 136-143</a:t>
            </a:r>
          </a:p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resumen. Capítulo 4, pp. 162-163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En resumen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88925" y="1065213"/>
            <a:ext cx="868838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Para hallar la solución general de</a:t>
            </a:r>
          </a:p>
          <a:p>
            <a:pPr>
              <a:spcBef>
                <a:spcPct val="50000"/>
              </a:spcBef>
            </a:pPr>
            <a:r>
              <a:rPr lang="es-ES_tradnl" sz="4400">
                <a:solidFill>
                  <a:srgbClr val="FFFF00"/>
                </a:solidFill>
              </a:rPr>
              <a:t>P(D) y = 0</a:t>
            </a:r>
          </a:p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solo se requiere hallar </a:t>
            </a:r>
            <a:r>
              <a:rPr lang="es-MX" sz="4400">
                <a:solidFill>
                  <a:srgbClr val="FFFF00"/>
                </a:solidFill>
              </a:rPr>
              <a:t>n </a:t>
            </a:r>
            <a:r>
              <a:rPr lang="es-MX" sz="4400">
                <a:solidFill>
                  <a:schemeClr val="bg1"/>
                </a:solidFill>
              </a:rPr>
              <a:t>soluciones que formen un conjunto </a:t>
            </a:r>
            <a:r>
              <a:rPr lang="es-MX" sz="4400">
                <a:solidFill>
                  <a:srgbClr val="FFFF00"/>
                </a:solidFill>
              </a:rPr>
              <a:t>LI</a:t>
            </a:r>
            <a:endParaRPr lang="es-MX" sz="44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5175"/>
          </a:xfrm>
          <a:noFill/>
        </p:spPr>
        <p:txBody>
          <a:bodyPr/>
          <a:lstStyle/>
          <a:p>
            <a:pPr algn="l" eaLnBrk="1" hangingPunct="1"/>
            <a:r>
              <a:rPr lang="es-MX" sz="3200" dirty="0" smtClean="0">
                <a:solidFill>
                  <a:schemeClr val="bg1"/>
                </a:solidFill>
              </a:rPr>
              <a:t>Independencia de las soluciones  </a:t>
            </a:r>
            <a:r>
              <a:rPr lang="es-MX" sz="2800" dirty="0" smtClean="0">
                <a:solidFill>
                  <a:schemeClr val="bg1"/>
                </a:solidFill>
              </a:rPr>
              <a:t>(</a:t>
            </a:r>
            <a:r>
              <a:rPr lang="es-MX" sz="2800" dirty="0" err="1" smtClean="0">
                <a:solidFill>
                  <a:schemeClr val="bg1"/>
                </a:solidFill>
              </a:rPr>
              <a:t>teor</a:t>
            </a:r>
            <a:r>
              <a:rPr lang="es-MX" sz="2800" dirty="0" smtClean="0">
                <a:solidFill>
                  <a:schemeClr val="bg1"/>
                </a:solidFill>
              </a:rPr>
              <a:t>. 4.4, p. 123) 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754063"/>
            <a:ext cx="8688388" cy="1574800"/>
            <a:chOff x="0" y="592"/>
            <a:chExt cx="5473" cy="992"/>
          </a:xfrm>
        </p:grpSpPr>
        <p:sp>
          <p:nvSpPr>
            <p:cNvPr id="11273" name="Text Box 5"/>
            <p:cNvSpPr txBox="1">
              <a:spLocks noChangeArrowheads="1"/>
            </p:cNvSpPr>
            <p:nvPr/>
          </p:nvSpPr>
          <p:spPr bwMode="auto">
            <a:xfrm>
              <a:off x="0" y="592"/>
              <a:ext cx="54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Sean y</a:t>
              </a:r>
              <a:r>
                <a:rPr lang="es-MX" sz="4400" baseline="-25000" dirty="0">
                  <a:solidFill>
                    <a:schemeClr val="bg1"/>
                  </a:solidFill>
                </a:rPr>
                <a:t>1</a:t>
              </a:r>
              <a:r>
                <a:rPr lang="es-MX" sz="4400" dirty="0">
                  <a:solidFill>
                    <a:schemeClr val="bg1"/>
                  </a:solidFill>
                </a:rPr>
                <a:t>, y</a:t>
              </a:r>
              <a:r>
                <a:rPr lang="es-MX" sz="4400" baseline="-25000" dirty="0">
                  <a:solidFill>
                    <a:schemeClr val="bg1"/>
                  </a:solidFill>
                </a:rPr>
                <a:t>2</a:t>
              </a:r>
              <a:r>
                <a:rPr lang="es-MX" sz="4400" dirty="0">
                  <a:solidFill>
                    <a:schemeClr val="bg1"/>
                  </a:solidFill>
                </a:rPr>
                <a:t>,..., </a:t>
              </a:r>
              <a:r>
                <a:rPr lang="es-MX" sz="4400" dirty="0" err="1">
                  <a:solidFill>
                    <a:schemeClr val="bg1"/>
                  </a:solidFill>
                </a:rPr>
                <a:t>y</a:t>
              </a:r>
              <a:r>
                <a:rPr lang="es-MX" sz="4400" baseline="-25000" dirty="0" err="1">
                  <a:solidFill>
                    <a:schemeClr val="bg1"/>
                  </a:solidFill>
                </a:rPr>
                <a:t>n</a:t>
              </a:r>
              <a:r>
                <a:rPr lang="es-MX" sz="4400" baseline="-25000" dirty="0">
                  <a:solidFill>
                    <a:schemeClr val="bg1"/>
                  </a:solidFill>
                </a:rPr>
                <a:t> </a:t>
              </a:r>
              <a:r>
                <a:rPr lang="es-MX" sz="4400" dirty="0">
                  <a:solidFill>
                    <a:schemeClr val="bg1"/>
                  </a:solidFill>
                </a:rPr>
                <a:t> soluciones de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  <p:graphicFrame>
          <p:nvGraphicFramePr>
            <p:cNvPr id="11267" name="Object 6"/>
            <p:cNvGraphicFramePr>
              <a:graphicFrameLocks noChangeAspect="1"/>
            </p:cNvGraphicFramePr>
            <p:nvPr/>
          </p:nvGraphicFramePr>
          <p:xfrm>
            <a:off x="1870" y="1121"/>
            <a:ext cx="1385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Equation" r:id="rId3" imgW="634680" imgH="190440" progId="Equation.3">
                    <p:embed/>
                  </p:oleObj>
                </mc:Choice>
                <mc:Fallback>
                  <p:oleObj name="Equation" r:id="rId3" imgW="634680" imgH="190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121"/>
                          <a:ext cx="1385" cy="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0" y="2077007"/>
            <a:ext cx="88661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entonces  {y</a:t>
            </a:r>
            <a:r>
              <a:rPr lang="es-MX" sz="4400" baseline="-25000" dirty="0">
                <a:solidFill>
                  <a:schemeClr val="bg1"/>
                </a:solidFill>
              </a:rPr>
              <a:t>1</a:t>
            </a:r>
            <a:r>
              <a:rPr lang="es-MX" sz="4400" dirty="0">
                <a:solidFill>
                  <a:schemeClr val="bg1"/>
                </a:solidFill>
              </a:rPr>
              <a:t>, y</a:t>
            </a:r>
            <a:r>
              <a:rPr lang="es-MX" sz="4400" baseline="-25000" dirty="0">
                <a:solidFill>
                  <a:schemeClr val="bg1"/>
                </a:solidFill>
              </a:rPr>
              <a:t>2</a:t>
            </a:r>
            <a:r>
              <a:rPr lang="es-MX" sz="4400" dirty="0">
                <a:solidFill>
                  <a:schemeClr val="bg1"/>
                </a:solidFill>
              </a:rPr>
              <a:t>,..., </a:t>
            </a:r>
            <a:r>
              <a:rPr lang="es-MX" sz="4400" dirty="0" err="1">
                <a:solidFill>
                  <a:schemeClr val="bg1"/>
                </a:solidFill>
              </a:rPr>
              <a:t>y</a:t>
            </a:r>
            <a:r>
              <a:rPr lang="es-MX" sz="4400" baseline="-25000" dirty="0" err="1">
                <a:solidFill>
                  <a:schemeClr val="bg1"/>
                </a:solidFill>
              </a:rPr>
              <a:t>n</a:t>
            </a:r>
            <a:r>
              <a:rPr lang="es-MX" sz="4400" baseline="-25000" dirty="0">
                <a:solidFill>
                  <a:schemeClr val="bg1"/>
                </a:solidFill>
              </a:rPr>
              <a:t> </a:t>
            </a:r>
            <a:r>
              <a:rPr lang="es-MX" sz="4400" dirty="0">
                <a:solidFill>
                  <a:schemeClr val="bg1"/>
                </a:solidFill>
              </a:rPr>
              <a:t>} es LI </a:t>
            </a:r>
            <a:r>
              <a:rPr lang="es-MX" sz="4400" dirty="0" smtClean="0">
                <a:solidFill>
                  <a:schemeClr val="bg1"/>
                </a:solidFill>
              </a:rPr>
              <a:t>sí y solo sí</a:t>
            </a:r>
            <a:endParaRPr lang="en-US" sz="4400" dirty="0">
              <a:solidFill>
                <a:srgbClr val="FFFF00"/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0" y="3303588"/>
            <a:ext cx="9099550" cy="3330575"/>
            <a:chOff x="0" y="3303588"/>
            <a:chExt cx="9099550" cy="3330575"/>
          </a:xfrm>
        </p:grpSpPr>
        <p:graphicFrame>
          <p:nvGraphicFramePr>
            <p:cNvPr id="87048" name="Object 8"/>
            <p:cNvGraphicFramePr>
              <a:graphicFrameLocks noChangeAspect="1"/>
            </p:cNvGraphicFramePr>
            <p:nvPr/>
          </p:nvGraphicFramePr>
          <p:xfrm>
            <a:off x="3251200" y="3303588"/>
            <a:ext cx="5848350" cy="333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5" imgW="1688760" imgH="863280" progId="Equation.3">
                    <p:embed/>
                  </p:oleObj>
                </mc:Choice>
                <mc:Fallback>
                  <p:oleObj name="Equation" r:id="rId5" imgW="1688760" imgH="863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200" y="3303588"/>
                          <a:ext cx="5848350" cy="3330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0" y="5716682"/>
              <a:ext cx="3021013" cy="912812"/>
            </a:xfrm>
            <a:prstGeom prst="wedgeRoundRectCallout">
              <a:avLst>
                <a:gd name="adj1" fmla="val 20014"/>
                <a:gd name="adj2" fmla="val -99440"/>
                <a:gd name="adj3" fmla="val 16667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4000" dirty="0" err="1">
                  <a:solidFill>
                    <a:schemeClr val="bg1"/>
                  </a:solidFill>
                </a:rPr>
                <a:t>wronskiano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69821" y="4542013"/>
              <a:ext cx="299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 smtClean="0">
                  <a:solidFill>
                    <a:schemeClr val="bg1"/>
                  </a:solidFill>
                </a:rPr>
                <a:t>W (y</a:t>
              </a:r>
              <a:r>
                <a:rPr lang="es-ES" sz="3200" baseline="-25000" dirty="0" smtClean="0">
                  <a:solidFill>
                    <a:schemeClr val="bg1"/>
                  </a:solidFill>
                </a:rPr>
                <a:t>1</a:t>
              </a:r>
              <a:r>
                <a:rPr lang="es-ES" sz="3200" dirty="0" smtClean="0">
                  <a:solidFill>
                    <a:schemeClr val="bg1"/>
                  </a:solidFill>
                </a:rPr>
                <a:t>,y</a:t>
              </a:r>
              <a:r>
                <a:rPr lang="es-ES" sz="3200" baseline="-25000" dirty="0" smtClean="0">
                  <a:solidFill>
                    <a:schemeClr val="bg1"/>
                  </a:solidFill>
                </a:rPr>
                <a:t>2</a:t>
              </a:r>
              <a:r>
                <a:rPr lang="es-ES" sz="3200" dirty="0" smtClean="0">
                  <a:solidFill>
                    <a:schemeClr val="bg1"/>
                  </a:solidFill>
                </a:rPr>
                <a:t>,…,</a:t>
              </a:r>
              <a:r>
                <a:rPr lang="es-ES" sz="3200" dirty="0" err="1" smtClean="0">
                  <a:solidFill>
                    <a:schemeClr val="bg1"/>
                  </a:solidFill>
                </a:rPr>
                <a:t>y</a:t>
              </a:r>
              <a:r>
                <a:rPr lang="es-ES" sz="3200" baseline="-25000" dirty="0" err="1" smtClean="0">
                  <a:solidFill>
                    <a:schemeClr val="bg1"/>
                  </a:solidFill>
                </a:rPr>
                <a:t>n</a:t>
              </a:r>
              <a:r>
                <a:rPr lang="es-ES" sz="3200" dirty="0" smtClean="0">
                  <a:solidFill>
                    <a:schemeClr val="bg1"/>
                  </a:solidFill>
                </a:rPr>
                <a:t>)=</a:t>
              </a:r>
              <a:endParaRPr lang="es-ES" sz="3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09666" y="1828788"/>
            <a:ext cx="82445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Ecuaciones diferenciales lineales homogéneas con coeficientes constantes 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661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Caso 1: Raíces reales diferentes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36550" y="973138"/>
            <a:ext cx="393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m</a:t>
            </a:r>
            <a:r>
              <a:rPr lang="es-MX" sz="4400" baseline="-25000">
                <a:solidFill>
                  <a:schemeClr val="bg1"/>
                </a:solidFill>
              </a:rPr>
              <a:t>1 </a:t>
            </a:r>
            <a:r>
              <a:rPr lang="es-MX" sz="4400">
                <a:solidFill>
                  <a:schemeClr val="bg1"/>
                </a:solidFill>
              </a:rPr>
              <a:t>y m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 reales</a:t>
            </a:r>
            <a:endParaRPr lang="en-US" sz="4400">
              <a:solidFill>
                <a:srgbClr val="FFFF00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84288" y="1755775"/>
            <a:ext cx="5759450" cy="1195388"/>
            <a:chOff x="809" y="1106"/>
            <a:chExt cx="3628" cy="753"/>
          </a:xfrm>
        </p:grpSpPr>
        <p:graphicFrame>
          <p:nvGraphicFramePr>
            <p:cNvPr id="12291" name="Object 6"/>
            <p:cNvGraphicFramePr>
              <a:graphicFrameLocks noChangeAspect="1"/>
            </p:cNvGraphicFramePr>
            <p:nvPr/>
          </p:nvGraphicFramePr>
          <p:xfrm>
            <a:off x="809" y="1129"/>
            <a:ext cx="1651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name="Equation" r:id="rId3" imgW="469800" imgH="228600" progId="Equation.3">
                    <p:embed/>
                  </p:oleObj>
                </mc:Choice>
                <mc:Fallback>
                  <p:oleObj name="Equation" r:id="rId3" imgW="4698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1129"/>
                          <a:ext cx="1651" cy="7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11"/>
            <p:cNvGraphicFramePr>
              <a:graphicFrameLocks noChangeAspect="1"/>
            </p:cNvGraphicFramePr>
            <p:nvPr/>
          </p:nvGraphicFramePr>
          <p:xfrm>
            <a:off x="2741" y="1106"/>
            <a:ext cx="1696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name="Equation" r:id="rId5" imgW="482400" imgH="228600" progId="Equation.3">
                    <p:embed/>
                  </p:oleObj>
                </mc:Choice>
                <mc:Fallback>
                  <p:oleObj name="Equation" r:id="rId5" imgW="4824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1106"/>
                          <a:ext cx="1696" cy="7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296863" y="3040063"/>
            <a:ext cx="4891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son soluciones LI</a:t>
            </a:r>
            <a:endParaRPr lang="en-US" sz="4400">
              <a:solidFill>
                <a:srgbClr val="FFFF00"/>
              </a:solidFill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5600" y="3981450"/>
            <a:ext cx="8369300" cy="2305050"/>
            <a:chOff x="224" y="2508"/>
            <a:chExt cx="5272" cy="1452"/>
          </a:xfrm>
        </p:grpSpPr>
        <p:sp>
          <p:nvSpPr>
            <p:cNvPr id="12299" name="Text Box 14"/>
            <p:cNvSpPr txBox="1">
              <a:spLocks noChangeArrowheads="1"/>
            </p:cNvSpPr>
            <p:nvPr/>
          </p:nvSpPr>
          <p:spPr bwMode="auto">
            <a:xfrm>
              <a:off x="224" y="3480"/>
              <a:ext cx="527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es la solución general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grpSp>
          <p:nvGrpSpPr>
            <p:cNvPr id="12300" name="Group 16"/>
            <p:cNvGrpSpPr>
              <a:grpSpLocks/>
            </p:cNvGrpSpPr>
            <p:nvPr/>
          </p:nvGrpSpPr>
          <p:grpSpPr bwMode="auto">
            <a:xfrm>
              <a:off x="719" y="2508"/>
              <a:ext cx="4169" cy="831"/>
              <a:chOff x="927" y="2547"/>
              <a:chExt cx="4169" cy="831"/>
            </a:xfrm>
          </p:grpSpPr>
          <p:graphicFrame>
            <p:nvGraphicFramePr>
              <p:cNvPr id="12290" name="Object 13"/>
              <p:cNvGraphicFramePr>
                <a:graphicFrameLocks noChangeAspect="1"/>
              </p:cNvGraphicFramePr>
              <p:nvPr/>
            </p:nvGraphicFramePr>
            <p:xfrm>
              <a:off x="990" y="2547"/>
              <a:ext cx="388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7" name="Equation" r:id="rId7" imgW="1104840" imgH="228600" progId="Equation.3">
                      <p:embed/>
                    </p:oleObj>
                  </mc:Choice>
                  <mc:Fallback>
                    <p:oleObj name="Equation" r:id="rId7" imgW="110484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0" y="2547"/>
                            <a:ext cx="3882" cy="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1" name="Rectangle 15"/>
              <p:cNvSpPr>
                <a:spLocks noChangeArrowheads="1"/>
              </p:cNvSpPr>
              <p:nvPr/>
            </p:nvSpPr>
            <p:spPr bwMode="auto">
              <a:xfrm>
                <a:off x="927" y="2564"/>
                <a:ext cx="4169" cy="814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661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Caso 2: Raíces reales iguales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332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247650" y="3494592"/>
            <a:ext cx="8372695" cy="1161391"/>
            <a:chOff x="247650" y="3599522"/>
            <a:chExt cx="8372695" cy="1161391"/>
          </a:xfrm>
        </p:grpSpPr>
        <p:graphicFrame>
          <p:nvGraphicFramePr>
            <p:cNvPr id="78865" name="Object 17"/>
            <p:cNvGraphicFramePr>
              <a:graphicFrameLocks noChangeAspect="1"/>
            </p:cNvGraphicFramePr>
            <p:nvPr/>
          </p:nvGraphicFramePr>
          <p:xfrm>
            <a:off x="247650" y="3602038"/>
            <a:ext cx="4716463" cy="1158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Equation" r:id="rId3" imgW="1066680" imgH="228600" progId="Equation.3">
                    <p:embed/>
                  </p:oleObj>
                </mc:Choice>
                <mc:Fallback>
                  <p:oleObj name="Equation" r:id="rId3" imgW="106668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3602038"/>
                          <a:ext cx="4716463" cy="1158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6" name="Object 18"/>
            <p:cNvGraphicFramePr>
              <a:graphicFrameLocks noChangeAspect="1"/>
            </p:cNvGraphicFramePr>
            <p:nvPr/>
          </p:nvGraphicFramePr>
          <p:xfrm>
            <a:off x="4857970" y="3599522"/>
            <a:ext cx="3762375" cy="1158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Equation" r:id="rId5" imgW="850680" imgH="228600" progId="Equation.3">
                    <p:embed/>
                  </p:oleObj>
                </mc:Choice>
                <mc:Fallback>
                  <p:oleObj name="Equation" r:id="rId5" imgW="85068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970" y="3599522"/>
                          <a:ext cx="3762375" cy="1158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16 Grupo"/>
          <p:cNvGrpSpPr/>
          <p:nvPr/>
        </p:nvGrpSpPr>
        <p:grpSpPr>
          <a:xfrm>
            <a:off x="0" y="626947"/>
            <a:ext cx="9075747" cy="3170019"/>
            <a:chOff x="0" y="701897"/>
            <a:chExt cx="9075747" cy="3170019"/>
          </a:xfrm>
        </p:grpSpPr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336550" y="973138"/>
              <a:ext cx="453087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m: raíz real </a:t>
              </a:r>
              <a:r>
                <a:rPr lang="es-MX" sz="4400" dirty="0" smtClean="0">
                  <a:solidFill>
                    <a:schemeClr val="bg1"/>
                  </a:solidFill>
                </a:rPr>
                <a:t>doble   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  <p:grpSp>
          <p:nvGrpSpPr>
            <p:cNvPr id="16" name="15 Grupo"/>
            <p:cNvGrpSpPr/>
            <p:nvPr/>
          </p:nvGrpSpPr>
          <p:grpSpPr>
            <a:xfrm>
              <a:off x="1235075" y="1533525"/>
              <a:ext cx="7470775" cy="1158875"/>
              <a:chOff x="1235075" y="1533525"/>
              <a:chExt cx="7470775" cy="1158875"/>
            </a:xfrm>
          </p:grpSpPr>
          <p:graphicFrame>
            <p:nvGraphicFramePr>
              <p:cNvPr id="78854" name="Object 6"/>
              <p:cNvGraphicFramePr>
                <a:graphicFrameLocks noChangeAspect="1"/>
              </p:cNvGraphicFramePr>
              <p:nvPr/>
            </p:nvGraphicFramePr>
            <p:xfrm>
              <a:off x="1235075" y="1533525"/>
              <a:ext cx="2479675" cy="1158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1" name="Equation" r:id="rId7" imgW="444240" imgH="228600" progId="Equation.3">
                      <p:embed/>
                    </p:oleObj>
                  </mc:Choice>
                  <mc:Fallback>
                    <p:oleObj name="Equation" r:id="rId7" imgW="44424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5075" y="1533525"/>
                            <a:ext cx="2479675" cy="1158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56" name="Text Box 8"/>
              <p:cNvSpPr txBox="1">
                <a:spLocks noChangeArrowheads="1"/>
              </p:cNvSpPr>
              <p:nvPr/>
            </p:nvSpPr>
            <p:spPr bwMode="auto">
              <a:xfrm>
                <a:off x="3814763" y="1806575"/>
                <a:ext cx="4891087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 dirty="0">
                    <a:solidFill>
                      <a:schemeClr val="bg1"/>
                    </a:solidFill>
                  </a:rPr>
                  <a:t>es una solución </a:t>
                </a:r>
                <a:endParaRPr lang="en-US" sz="4400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0" y="2325689"/>
              <a:ext cx="9075747" cy="1546227"/>
              <a:chOff x="199" y="1465"/>
              <a:chExt cx="5518" cy="974"/>
            </a:xfrm>
          </p:grpSpPr>
          <p:sp>
            <p:nvSpPr>
              <p:cNvPr id="13325" name="Text Box 14"/>
              <p:cNvSpPr txBox="1">
                <a:spLocks noChangeArrowheads="1"/>
              </p:cNvSpPr>
              <p:nvPr/>
            </p:nvSpPr>
            <p:spPr bwMode="auto">
              <a:xfrm>
                <a:off x="199" y="1614"/>
                <a:ext cx="531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 dirty="0">
                    <a:solidFill>
                      <a:schemeClr val="bg1"/>
                    </a:solidFill>
                  </a:rPr>
                  <a:t>Hallemos </a:t>
                </a:r>
                <a:r>
                  <a:rPr lang="es-MX" sz="4400" dirty="0" smtClean="0">
                    <a:solidFill>
                      <a:schemeClr val="bg1"/>
                    </a:solidFill>
                  </a:rPr>
                  <a:t>u=u(x</a:t>
                </a:r>
                <a:r>
                  <a:rPr lang="es-MX" sz="4400" dirty="0">
                    <a:solidFill>
                      <a:schemeClr val="bg1"/>
                    </a:solidFill>
                  </a:rPr>
                  <a:t>) tal que:</a:t>
                </a:r>
                <a:endParaRPr lang="en-US" sz="4400" dirty="0">
                  <a:solidFill>
                    <a:srgbClr val="FFFF00"/>
                  </a:solidFill>
                </a:endParaRPr>
              </a:p>
            </p:txBody>
          </p:sp>
          <p:graphicFrame>
            <p:nvGraphicFramePr>
              <p:cNvPr id="13319" name="Object 15"/>
              <p:cNvGraphicFramePr>
                <a:graphicFrameLocks noChangeAspect="1"/>
              </p:cNvGraphicFramePr>
              <p:nvPr/>
            </p:nvGraphicFramePr>
            <p:xfrm>
              <a:off x="3932" y="1465"/>
              <a:ext cx="1785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52" name="Equation" r:id="rId9" imgW="507960" imgH="228600" progId="Equation.3">
                      <p:embed/>
                    </p:oleObj>
                  </mc:Choice>
                  <mc:Fallback>
                    <p:oleObj name="Equation" r:id="rId9" imgW="50796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2" y="1465"/>
                            <a:ext cx="1785" cy="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6" name="Text Box 16"/>
              <p:cNvSpPr txBox="1">
                <a:spLocks noChangeArrowheads="1"/>
              </p:cNvSpPr>
              <p:nvPr/>
            </p:nvSpPr>
            <p:spPr bwMode="auto">
              <a:xfrm>
                <a:off x="211" y="1959"/>
                <a:ext cx="377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 dirty="0">
                    <a:solidFill>
                      <a:schemeClr val="bg1"/>
                    </a:solidFill>
                  </a:rPr>
                  <a:t>sea otra solución.</a:t>
                </a:r>
                <a:endParaRPr lang="en-US" sz="4400" dirty="0">
                  <a:solidFill>
                    <a:srgbClr val="FFFF00"/>
                  </a:solidFill>
                </a:endParaRPr>
              </a:p>
            </p:txBody>
          </p:sp>
        </p:grpSp>
        <p:graphicFrame>
          <p:nvGraphicFramePr>
            <p:cNvPr id="3" name="Object 6"/>
            <p:cNvGraphicFramePr>
              <a:graphicFrameLocks noChangeAspect="1"/>
            </p:cNvGraphicFramePr>
            <p:nvPr/>
          </p:nvGraphicFramePr>
          <p:xfrm>
            <a:off x="5477278" y="701897"/>
            <a:ext cx="2125662" cy="128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name="Ecuación" r:id="rId11" imgW="380880" imgH="253800" progId="Equation.3">
                    <p:embed/>
                  </p:oleObj>
                </mc:Choice>
                <mc:Fallback>
                  <p:oleObj name="Ecuación" r:id="rId11" imgW="38088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7278" y="701897"/>
                          <a:ext cx="2125662" cy="1287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" name="Imagen 22"/>
          <p:cNvPicPr/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738444"/>
            <a:ext cx="8713470" cy="189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661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Caso 2: Raíces reales iguales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336550" y="973138"/>
            <a:ext cx="467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m: raíz real doble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235075" y="1533525"/>
          <a:ext cx="24796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1533525"/>
                        <a:ext cx="24796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3814763" y="1806575"/>
            <a:ext cx="4891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es una solución 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15363" name="Object 14"/>
          <p:cNvGraphicFramePr>
            <a:graphicFrameLocks noChangeAspect="1"/>
          </p:cNvGraphicFramePr>
          <p:nvPr/>
        </p:nvGraphicFramePr>
        <p:xfrm>
          <a:off x="1277938" y="2309813"/>
          <a:ext cx="28336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309813"/>
                        <a:ext cx="283368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4059238" y="2603500"/>
            <a:ext cx="4891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es otra solución 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282575" y="3314700"/>
            <a:ext cx="38576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Como son LI:</a:t>
            </a:r>
            <a:endParaRPr lang="en-US" sz="4400">
              <a:solidFill>
                <a:srgbClr val="FFFF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5600" y="4291013"/>
            <a:ext cx="8369300" cy="2305050"/>
            <a:chOff x="224" y="2508"/>
            <a:chExt cx="5272" cy="1452"/>
          </a:xfrm>
        </p:grpSpPr>
        <p:sp>
          <p:nvSpPr>
            <p:cNvPr id="15372" name="Text Box 18"/>
            <p:cNvSpPr txBox="1">
              <a:spLocks noChangeArrowheads="1"/>
            </p:cNvSpPr>
            <p:nvPr/>
          </p:nvSpPr>
          <p:spPr bwMode="auto">
            <a:xfrm>
              <a:off x="224" y="3480"/>
              <a:ext cx="527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es la solución general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grpSp>
          <p:nvGrpSpPr>
            <p:cNvPr id="15373" name="Group 19"/>
            <p:cNvGrpSpPr>
              <a:grpSpLocks/>
            </p:cNvGrpSpPr>
            <p:nvPr/>
          </p:nvGrpSpPr>
          <p:grpSpPr bwMode="auto">
            <a:xfrm>
              <a:off x="719" y="2508"/>
              <a:ext cx="4169" cy="831"/>
              <a:chOff x="927" y="2547"/>
              <a:chExt cx="4169" cy="831"/>
            </a:xfrm>
          </p:grpSpPr>
          <p:graphicFrame>
            <p:nvGraphicFramePr>
              <p:cNvPr id="15364" name="Object 20"/>
              <p:cNvGraphicFramePr>
                <a:graphicFrameLocks noChangeAspect="1"/>
              </p:cNvGraphicFramePr>
              <p:nvPr/>
            </p:nvGraphicFramePr>
            <p:xfrm>
              <a:off x="990" y="2547"/>
              <a:ext cx="3882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9" name="Equation" r:id="rId7" imgW="1104840" imgH="228600" progId="Equation.3">
                      <p:embed/>
                    </p:oleObj>
                  </mc:Choice>
                  <mc:Fallback>
                    <p:oleObj name="Equation" r:id="rId7" imgW="110484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0" y="2547"/>
                            <a:ext cx="3882" cy="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74" name="Rectangle 21"/>
              <p:cNvSpPr>
                <a:spLocks noChangeArrowheads="1"/>
              </p:cNvSpPr>
              <p:nvPr/>
            </p:nvSpPr>
            <p:spPr bwMode="auto">
              <a:xfrm>
                <a:off x="927" y="2564"/>
                <a:ext cx="4169" cy="814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661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Caso 3: Raíces imaginarias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639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36550" y="746125"/>
            <a:ext cx="467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m = a </a:t>
            </a:r>
            <a:r>
              <a:rPr lang="es-MX" sz="4400">
                <a:solidFill>
                  <a:schemeClr val="bg1"/>
                </a:solidFill>
                <a:sym typeface="Symbol" pitchFamily="18" charset="2"/>
              </a:rPr>
              <a:t> bi</a:t>
            </a:r>
            <a:endParaRPr lang="es-MX" sz="4400">
              <a:solidFill>
                <a:srgbClr val="FFFF00"/>
              </a:solidFill>
              <a:sym typeface="Symbol" pitchFamily="18" charset="2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76225" y="2943225"/>
            <a:ext cx="62023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La solución general es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68288" y="3511550"/>
          <a:ext cx="78628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1409400" imgH="228600" progId="Equation.3">
                  <p:embed/>
                </p:oleObj>
              </mc:Choice>
              <mc:Fallback>
                <p:oleObj name="Equation" r:id="rId3" imgW="1409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3511550"/>
                        <a:ext cx="786288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1938" y="1239838"/>
            <a:ext cx="7639050" cy="1797050"/>
            <a:chOff x="165" y="781"/>
            <a:chExt cx="4812" cy="1132"/>
          </a:xfrm>
        </p:grpSpPr>
        <p:sp>
          <p:nvSpPr>
            <p:cNvPr id="16401" name="Text Box 6"/>
            <p:cNvSpPr txBox="1">
              <a:spLocks noChangeArrowheads="1"/>
            </p:cNvSpPr>
            <p:nvPr/>
          </p:nvSpPr>
          <p:spPr bwMode="auto">
            <a:xfrm>
              <a:off x="178" y="1433"/>
              <a:ext cx="28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son soluciones LI 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grpSp>
          <p:nvGrpSpPr>
            <p:cNvPr id="16402" name="Group 21"/>
            <p:cNvGrpSpPr>
              <a:grpSpLocks/>
            </p:cNvGrpSpPr>
            <p:nvPr/>
          </p:nvGrpSpPr>
          <p:grpSpPr bwMode="auto">
            <a:xfrm>
              <a:off x="165" y="781"/>
              <a:ext cx="4812" cy="756"/>
              <a:chOff x="165" y="781"/>
              <a:chExt cx="4812" cy="756"/>
            </a:xfrm>
          </p:grpSpPr>
          <p:graphicFrame>
            <p:nvGraphicFramePr>
              <p:cNvPr id="16390" name="Object 5"/>
              <p:cNvGraphicFramePr>
                <a:graphicFrameLocks noChangeAspect="1"/>
              </p:cNvGraphicFramePr>
              <p:nvPr/>
            </p:nvGraphicFramePr>
            <p:xfrm>
              <a:off x="165" y="807"/>
              <a:ext cx="2231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7" name="Equation" r:id="rId5" imgW="634680" imgH="228600" progId="Equation.3">
                      <p:embed/>
                    </p:oleObj>
                  </mc:Choice>
                  <mc:Fallback>
                    <p:oleObj name="Equation" r:id="rId5" imgW="634680" imgH="2286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" y="807"/>
                            <a:ext cx="2231" cy="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1" name="Object 12"/>
              <p:cNvGraphicFramePr>
                <a:graphicFrameLocks noChangeAspect="1"/>
              </p:cNvGraphicFramePr>
              <p:nvPr/>
            </p:nvGraphicFramePr>
            <p:xfrm>
              <a:off x="2746" y="781"/>
              <a:ext cx="2231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18" name="Equation" r:id="rId7" imgW="634680" imgH="228600" progId="Equation.3">
                      <p:embed/>
                    </p:oleObj>
                  </mc:Choice>
                  <mc:Fallback>
                    <p:oleObj name="Equation" r:id="rId7" imgW="634680" imgH="228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6" y="781"/>
                            <a:ext cx="2231" cy="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277813" y="4522788"/>
          <a:ext cx="75088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1346040" imgH="228600" progId="Equation.3">
                  <p:embed/>
                </p:oleObj>
              </mc:Choice>
              <mc:Fallback>
                <p:oleObj name="Equation" r:id="rId9" imgW="13460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4522788"/>
                        <a:ext cx="7508875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71475" y="5922963"/>
            <a:ext cx="4135438" cy="935037"/>
            <a:chOff x="221" y="3731"/>
            <a:chExt cx="2605" cy="589"/>
          </a:xfrm>
        </p:grpSpPr>
        <p:sp>
          <p:nvSpPr>
            <p:cNvPr id="16400" name="AutoShape 15"/>
            <p:cNvSpPr>
              <a:spLocks noChangeArrowheads="1"/>
            </p:cNvSpPr>
            <p:nvPr/>
          </p:nvSpPr>
          <p:spPr bwMode="auto">
            <a:xfrm>
              <a:off x="221" y="3731"/>
              <a:ext cx="2605" cy="589"/>
            </a:xfrm>
            <a:prstGeom prst="wedgeRoundRectCallout">
              <a:avLst>
                <a:gd name="adj1" fmla="val 34032"/>
                <a:gd name="adj2" fmla="val -95671"/>
                <a:gd name="adj3" fmla="val 16667"/>
              </a:avLst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s-ES"/>
            </a:p>
          </p:txBody>
        </p:sp>
        <p:graphicFrame>
          <p:nvGraphicFramePr>
            <p:cNvPr id="16389" name="Object 16"/>
            <p:cNvGraphicFramePr>
              <a:graphicFrameLocks noChangeAspect="1"/>
            </p:cNvGraphicFramePr>
            <p:nvPr/>
          </p:nvGraphicFramePr>
          <p:xfrm>
            <a:off x="221" y="3777"/>
            <a:ext cx="250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Equation" r:id="rId11" imgW="901440" imgH="164880" progId="Equation.3">
                    <p:embed/>
                  </p:oleObj>
                </mc:Choice>
                <mc:Fallback>
                  <p:oleObj name="Equation" r:id="rId11" imgW="90144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3777"/>
                          <a:ext cx="2504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933950" y="5922963"/>
            <a:ext cx="4135438" cy="935037"/>
            <a:chOff x="3108" y="3731"/>
            <a:chExt cx="2605" cy="589"/>
          </a:xfrm>
        </p:grpSpPr>
        <p:sp>
          <p:nvSpPr>
            <p:cNvPr id="16399" name="AutoShape 19"/>
            <p:cNvSpPr>
              <a:spLocks noChangeArrowheads="1"/>
            </p:cNvSpPr>
            <p:nvPr/>
          </p:nvSpPr>
          <p:spPr bwMode="auto">
            <a:xfrm>
              <a:off x="3108" y="3731"/>
              <a:ext cx="2605" cy="589"/>
            </a:xfrm>
            <a:prstGeom prst="wedgeRoundRectCallout">
              <a:avLst>
                <a:gd name="adj1" fmla="val -16912"/>
                <a:gd name="adj2" fmla="val -89389"/>
                <a:gd name="adj3" fmla="val 16667"/>
              </a:avLst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s-ES"/>
            </a:p>
          </p:txBody>
        </p:sp>
        <p:graphicFrame>
          <p:nvGraphicFramePr>
            <p:cNvPr id="16388" name="Object 20"/>
            <p:cNvGraphicFramePr>
              <a:graphicFrameLocks noChangeAspect="1"/>
            </p:cNvGraphicFramePr>
            <p:nvPr/>
          </p:nvGraphicFramePr>
          <p:xfrm>
            <a:off x="3186" y="3777"/>
            <a:ext cx="250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1" name="Equation" r:id="rId13" imgW="901440" imgH="164880" progId="Equation.3">
                    <p:embed/>
                  </p:oleObj>
                </mc:Choice>
                <mc:Fallback>
                  <p:oleObj name="Equation" r:id="rId13" imgW="901440" imgH="164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" y="3777"/>
                          <a:ext cx="2504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8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661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Caso 3: Raíces imaginarias 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741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336550" y="746125"/>
            <a:ext cx="467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m = a </a:t>
            </a:r>
            <a:r>
              <a:rPr lang="es-MX" sz="4400">
                <a:solidFill>
                  <a:schemeClr val="bg1"/>
                </a:solidFill>
                <a:sym typeface="Symbol" pitchFamily="18" charset="2"/>
              </a:rPr>
              <a:t> bi</a:t>
            </a:r>
            <a:endParaRPr lang="es-MX" sz="4400">
              <a:solidFill>
                <a:srgbClr val="FFFF00"/>
              </a:solidFill>
              <a:sym typeface="Symbol" pitchFamily="18" charset="2"/>
            </a:endParaRPr>
          </a:p>
        </p:txBody>
      </p:sp>
      <p:sp>
        <p:nvSpPr>
          <p:cNvPr id="17417" name="Text Box 5"/>
          <p:cNvSpPr txBox="1">
            <a:spLocks noChangeArrowheads="1"/>
          </p:cNvSpPr>
          <p:nvPr/>
        </p:nvSpPr>
        <p:spPr bwMode="auto">
          <a:xfrm>
            <a:off x="276225" y="2943225"/>
            <a:ext cx="62023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La solución general es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68288" y="3511550"/>
          <a:ext cx="786288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1409400" imgH="228600" progId="Equation.3">
                  <p:embed/>
                </p:oleObj>
              </mc:Choice>
              <mc:Fallback>
                <p:oleObj name="Equation" r:id="rId3" imgW="1409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3511550"/>
                        <a:ext cx="7862887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8" name="Group 7"/>
          <p:cNvGrpSpPr>
            <a:grpSpLocks/>
          </p:cNvGrpSpPr>
          <p:nvPr/>
        </p:nvGrpSpPr>
        <p:grpSpPr bwMode="auto">
          <a:xfrm>
            <a:off x="261938" y="1239838"/>
            <a:ext cx="7639050" cy="1797050"/>
            <a:chOff x="165" y="781"/>
            <a:chExt cx="4812" cy="1132"/>
          </a:xfrm>
        </p:grpSpPr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178" y="1433"/>
              <a:ext cx="28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son soluciones LI 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grpSp>
          <p:nvGrpSpPr>
            <p:cNvPr id="17421" name="Group 9"/>
            <p:cNvGrpSpPr>
              <a:grpSpLocks/>
            </p:cNvGrpSpPr>
            <p:nvPr/>
          </p:nvGrpSpPr>
          <p:grpSpPr bwMode="auto">
            <a:xfrm>
              <a:off x="165" y="781"/>
              <a:ext cx="4812" cy="756"/>
              <a:chOff x="165" y="781"/>
              <a:chExt cx="4812" cy="756"/>
            </a:xfrm>
          </p:grpSpPr>
          <p:graphicFrame>
            <p:nvGraphicFramePr>
              <p:cNvPr id="17412" name="Object 10"/>
              <p:cNvGraphicFramePr>
                <a:graphicFrameLocks noChangeAspect="1"/>
              </p:cNvGraphicFramePr>
              <p:nvPr/>
            </p:nvGraphicFramePr>
            <p:xfrm>
              <a:off x="165" y="807"/>
              <a:ext cx="2231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1" name="Equation" r:id="rId5" imgW="634680" imgH="228600" progId="Equation.3">
                      <p:embed/>
                    </p:oleObj>
                  </mc:Choice>
                  <mc:Fallback>
                    <p:oleObj name="Equation" r:id="rId5" imgW="63468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" y="807"/>
                            <a:ext cx="2231" cy="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3" name="Object 11"/>
              <p:cNvGraphicFramePr>
                <a:graphicFrameLocks noChangeAspect="1"/>
              </p:cNvGraphicFramePr>
              <p:nvPr/>
            </p:nvGraphicFramePr>
            <p:xfrm>
              <a:off x="2746" y="781"/>
              <a:ext cx="2231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2" name="Equation" r:id="rId7" imgW="634680" imgH="228600" progId="Equation.3">
                      <p:embed/>
                    </p:oleObj>
                  </mc:Choice>
                  <mc:Fallback>
                    <p:oleObj name="Equation" r:id="rId7" imgW="63468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6" y="781"/>
                            <a:ext cx="2231" cy="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411" name="Object 19"/>
          <p:cNvGraphicFramePr>
            <a:graphicFrameLocks noChangeAspect="1"/>
          </p:cNvGraphicFramePr>
          <p:nvPr/>
        </p:nvGraphicFramePr>
        <p:xfrm>
          <a:off x="284163" y="4621213"/>
          <a:ext cx="85709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1536480" imgH="228600" progId="Equation.3">
                  <p:embed/>
                </p:oleObj>
              </mc:Choice>
              <mc:Fallback>
                <p:oleObj name="Equation" r:id="rId9" imgW="153648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4621213"/>
                        <a:ext cx="85709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155575" y="4689475"/>
            <a:ext cx="8885238" cy="11049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err="1" smtClean="0">
                <a:solidFill>
                  <a:srgbClr val="FFFF00"/>
                </a:solidFill>
              </a:rPr>
              <a:t>Autopreparación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68776" y="1097990"/>
            <a:ext cx="8599487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rgbClr val="FFFF00"/>
                </a:solidFill>
              </a:rPr>
              <a:t>ejercicios </a:t>
            </a:r>
            <a:r>
              <a:rPr lang="es-MX" sz="4400" dirty="0">
                <a:solidFill>
                  <a:srgbClr val="FFFF00"/>
                </a:solidFill>
              </a:rPr>
              <a:t>4.1, pp. </a:t>
            </a:r>
            <a:r>
              <a:rPr lang="es-MX" sz="4400" dirty="0" smtClean="0">
                <a:solidFill>
                  <a:srgbClr val="FFFF00"/>
                </a:solidFill>
              </a:rPr>
              <a:t>128-130: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rgbClr val="FFFF00"/>
                </a:solidFill>
              </a:rPr>
              <a:t>1, 2,13, 33 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rgbClr val="FFFF00"/>
                </a:solidFill>
              </a:rPr>
              <a:t>ejercicios </a:t>
            </a:r>
            <a:r>
              <a:rPr lang="es-MX" sz="4400" dirty="0">
                <a:solidFill>
                  <a:srgbClr val="FFFF00"/>
                </a:solidFill>
              </a:rPr>
              <a:t>4.3, pp. </a:t>
            </a:r>
            <a:r>
              <a:rPr lang="es-MX" sz="4400" dirty="0" smtClean="0">
                <a:solidFill>
                  <a:srgbClr val="FFFF00"/>
                </a:solidFill>
              </a:rPr>
              <a:t>143-144: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rgbClr val="FFFF00"/>
                </a:solidFill>
              </a:rPr>
              <a:t>6, 10, 20, 24, 29, 48, 55, 57, 59 y    61</a:t>
            </a:r>
            <a:endParaRPr lang="en-US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 1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9" name="28 Grupo"/>
          <p:cNvGrpSpPr/>
          <p:nvPr/>
        </p:nvGrpSpPr>
        <p:grpSpPr>
          <a:xfrm>
            <a:off x="1220788" y="1019396"/>
            <a:ext cx="4849812" cy="5556250"/>
            <a:chOff x="1220788" y="1019396"/>
            <a:chExt cx="4849812" cy="5556250"/>
          </a:xfrm>
        </p:grpSpPr>
        <p:grpSp>
          <p:nvGrpSpPr>
            <p:cNvPr id="27" name="26 Grupo"/>
            <p:cNvGrpSpPr/>
            <p:nvPr/>
          </p:nvGrpSpPr>
          <p:grpSpPr>
            <a:xfrm>
              <a:off x="1220788" y="1019396"/>
              <a:ext cx="4849812" cy="4910138"/>
              <a:chOff x="1220788" y="1019396"/>
              <a:chExt cx="4849812" cy="4910138"/>
            </a:xfrm>
          </p:grpSpPr>
          <p:grpSp>
            <p:nvGrpSpPr>
              <p:cNvPr id="2" name="Group 34"/>
              <p:cNvGrpSpPr>
                <a:grpSpLocks/>
              </p:cNvGrpSpPr>
              <p:nvPr/>
            </p:nvGrpSpPr>
            <p:grpSpPr bwMode="auto">
              <a:xfrm>
                <a:off x="1220788" y="1530350"/>
                <a:ext cx="4849812" cy="546100"/>
                <a:chOff x="769" y="964"/>
                <a:chExt cx="3055" cy="344"/>
              </a:xfrm>
            </p:grpSpPr>
            <p:sp>
              <p:nvSpPr>
                <p:cNvPr id="22546" name="Line 28"/>
                <p:cNvSpPr>
                  <a:spLocks noChangeShapeType="1"/>
                </p:cNvSpPr>
                <p:nvPr/>
              </p:nvSpPr>
              <p:spPr bwMode="auto">
                <a:xfrm>
                  <a:off x="789" y="964"/>
                  <a:ext cx="0" cy="338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547" name="Line 29"/>
                <p:cNvSpPr>
                  <a:spLocks noChangeShapeType="1"/>
                </p:cNvSpPr>
                <p:nvPr/>
              </p:nvSpPr>
              <p:spPr bwMode="auto">
                <a:xfrm rot="-5400000">
                  <a:off x="2297" y="-220"/>
                  <a:ext cx="0" cy="305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548" name="Freeform 30"/>
                <p:cNvSpPr>
                  <a:spLocks/>
                </p:cNvSpPr>
                <p:nvPr/>
              </p:nvSpPr>
              <p:spPr bwMode="auto">
                <a:xfrm>
                  <a:off x="1024" y="971"/>
                  <a:ext cx="989" cy="289"/>
                </a:xfrm>
                <a:custGeom>
                  <a:avLst/>
                  <a:gdLst>
                    <a:gd name="T0" fmla="*/ 0 w 989"/>
                    <a:gd name="T1" fmla="*/ 133 h 289"/>
                    <a:gd name="T2" fmla="*/ 33 w 989"/>
                    <a:gd name="T3" fmla="*/ 241 h 289"/>
                    <a:gd name="T4" fmla="*/ 114 w 989"/>
                    <a:gd name="T5" fmla="*/ 262 h 289"/>
                    <a:gd name="T6" fmla="*/ 195 w 989"/>
                    <a:gd name="T7" fmla="*/ 76 h 289"/>
                    <a:gd name="T8" fmla="*/ 159 w 989"/>
                    <a:gd name="T9" fmla="*/ 1 h 289"/>
                    <a:gd name="T10" fmla="*/ 132 w 989"/>
                    <a:gd name="T11" fmla="*/ 82 h 289"/>
                    <a:gd name="T12" fmla="*/ 168 w 989"/>
                    <a:gd name="T13" fmla="*/ 211 h 289"/>
                    <a:gd name="T14" fmla="*/ 240 w 989"/>
                    <a:gd name="T15" fmla="*/ 268 h 289"/>
                    <a:gd name="T16" fmla="*/ 303 w 989"/>
                    <a:gd name="T17" fmla="*/ 181 h 289"/>
                    <a:gd name="T18" fmla="*/ 330 w 989"/>
                    <a:gd name="T19" fmla="*/ 88 h 289"/>
                    <a:gd name="T20" fmla="*/ 300 w 989"/>
                    <a:gd name="T21" fmla="*/ 4 h 289"/>
                    <a:gd name="T22" fmla="*/ 270 w 989"/>
                    <a:gd name="T23" fmla="*/ 85 h 289"/>
                    <a:gd name="T24" fmla="*/ 348 w 989"/>
                    <a:gd name="T25" fmla="*/ 265 h 289"/>
                    <a:gd name="T26" fmla="*/ 429 w 989"/>
                    <a:gd name="T27" fmla="*/ 229 h 289"/>
                    <a:gd name="T28" fmla="*/ 477 w 989"/>
                    <a:gd name="T29" fmla="*/ 100 h 289"/>
                    <a:gd name="T30" fmla="*/ 438 w 989"/>
                    <a:gd name="T31" fmla="*/ 4 h 289"/>
                    <a:gd name="T32" fmla="*/ 408 w 989"/>
                    <a:gd name="T33" fmla="*/ 94 h 289"/>
                    <a:gd name="T34" fmla="*/ 471 w 989"/>
                    <a:gd name="T35" fmla="*/ 229 h 289"/>
                    <a:gd name="T36" fmla="*/ 528 w 989"/>
                    <a:gd name="T37" fmla="*/ 259 h 289"/>
                    <a:gd name="T38" fmla="*/ 609 w 989"/>
                    <a:gd name="T39" fmla="*/ 100 h 289"/>
                    <a:gd name="T40" fmla="*/ 570 w 989"/>
                    <a:gd name="T41" fmla="*/ 4 h 289"/>
                    <a:gd name="T42" fmla="*/ 537 w 989"/>
                    <a:gd name="T43" fmla="*/ 82 h 289"/>
                    <a:gd name="T44" fmla="*/ 594 w 989"/>
                    <a:gd name="T45" fmla="*/ 226 h 289"/>
                    <a:gd name="T46" fmla="*/ 651 w 989"/>
                    <a:gd name="T47" fmla="*/ 268 h 289"/>
                    <a:gd name="T48" fmla="*/ 729 w 989"/>
                    <a:gd name="T49" fmla="*/ 187 h 289"/>
                    <a:gd name="T50" fmla="*/ 762 w 989"/>
                    <a:gd name="T51" fmla="*/ 88 h 289"/>
                    <a:gd name="T52" fmla="*/ 714 w 989"/>
                    <a:gd name="T53" fmla="*/ 4 h 289"/>
                    <a:gd name="T54" fmla="*/ 681 w 989"/>
                    <a:gd name="T55" fmla="*/ 85 h 289"/>
                    <a:gd name="T56" fmla="*/ 765 w 989"/>
                    <a:gd name="T57" fmla="*/ 265 h 289"/>
                    <a:gd name="T58" fmla="*/ 843 w 989"/>
                    <a:gd name="T59" fmla="*/ 175 h 289"/>
                    <a:gd name="T60" fmla="*/ 879 w 989"/>
                    <a:gd name="T61" fmla="*/ 79 h 289"/>
                    <a:gd name="T62" fmla="*/ 846 w 989"/>
                    <a:gd name="T63" fmla="*/ 10 h 289"/>
                    <a:gd name="T64" fmla="*/ 816 w 989"/>
                    <a:gd name="T65" fmla="*/ 79 h 289"/>
                    <a:gd name="T66" fmla="*/ 843 w 989"/>
                    <a:gd name="T67" fmla="*/ 181 h 289"/>
                    <a:gd name="T68" fmla="*/ 918 w 989"/>
                    <a:gd name="T69" fmla="*/ 268 h 289"/>
                    <a:gd name="T70" fmla="*/ 978 w 989"/>
                    <a:gd name="T71" fmla="*/ 208 h 289"/>
                    <a:gd name="T72" fmla="*/ 987 w 989"/>
                    <a:gd name="T73" fmla="*/ 145 h 28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989"/>
                    <a:gd name="T112" fmla="*/ 0 h 289"/>
                    <a:gd name="T113" fmla="*/ 989 w 989"/>
                    <a:gd name="T114" fmla="*/ 289 h 289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989" h="289">
                      <a:moveTo>
                        <a:pt x="0" y="133"/>
                      </a:moveTo>
                      <a:cubicBezTo>
                        <a:pt x="5" y="150"/>
                        <a:pt x="14" y="220"/>
                        <a:pt x="33" y="241"/>
                      </a:cubicBezTo>
                      <a:cubicBezTo>
                        <a:pt x="52" y="262"/>
                        <a:pt x="87" y="289"/>
                        <a:pt x="114" y="262"/>
                      </a:cubicBezTo>
                      <a:cubicBezTo>
                        <a:pt x="141" y="235"/>
                        <a:pt x="188" y="119"/>
                        <a:pt x="195" y="76"/>
                      </a:cubicBezTo>
                      <a:cubicBezTo>
                        <a:pt x="202" y="33"/>
                        <a:pt x="169" y="0"/>
                        <a:pt x="159" y="1"/>
                      </a:cubicBezTo>
                      <a:cubicBezTo>
                        <a:pt x="149" y="2"/>
                        <a:pt x="131" y="47"/>
                        <a:pt x="132" y="82"/>
                      </a:cubicBezTo>
                      <a:cubicBezTo>
                        <a:pt x="133" y="117"/>
                        <a:pt x="150" y="180"/>
                        <a:pt x="168" y="211"/>
                      </a:cubicBezTo>
                      <a:cubicBezTo>
                        <a:pt x="186" y="242"/>
                        <a:pt x="218" y="273"/>
                        <a:pt x="240" y="268"/>
                      </a:cubicBezTo>
                      <a:cubicBezTo>
                        <a:pt x="262" y="263"/>
                        <a:pt x="288" y="211"/>
                        <a:pt x="303" y="181"/>
                      </a:cubicBezTo>
                      <a:cubicBezTo>
                        <a:pt x="318" y="151"/>
                        <a:pt x="330" y="117"/>
                        <a:pt x="330" y="88"/>
                      </a:cubicBezTo>
                      <a:cubicBezTo>
                        <a:pt x="330" y="59"/>
                        <a:pt x="310" y="5"/>
                        <a:pt x="300" y="4"/>
                      </a:cubicBezTo>
                      <a:cubicBezTo>
                        <a:pt x="290" y="3"/>
                        <a:pt x="262" y="42"/>
                        <a:pt x="270" y="85"/>
                      </a:cubicBezTo>
                      <a:cubicBezTo>
                        <a:pt x="278" y="128"/>
                        <a:pt x="322" y="241"/>
                        <a:pt x="348" y="265"/>
                      </a:cubicBezTo>
                      <a:cubicBezTo>
                        <a:pt x="374" y="289"/>
                        <a:pt x="407" y="257"/>
                        <a:pt x="429" y="229"/>
                      </a:cubicBezTo>
                      <a:cubicBezTo>
                        <a:pt x="451" y="201"/>
                        <a:pt x="476" y="137"/>
                        <a:pt x="477" y="100"/>
                      </a:cubicBezTo>
                      <a:cubicBezTo>
                        <a:pt x="478" y="63"/>
                        <a:pt x="449" y="5"/>
                        <a:pt x="438" y="4"/>
                      </a:cubicBezTo>
                      <a:cubicBezTo>
                        <a:pt x="427" y="3"/>
                        <a:pt x="403" y="57"/>
                        <a:pt x="408" y="94"/>
                      </a:cubicBezTo>
                      <a:cubicBezTo>
                        <a:pt x="413" y="131"/>
                        <a:pt x="451" y="201"/>
                        <a:pt x="471" y="229"/>
                      </a:cubicBezTo>
                      <a:cubicBezTo>
                        <a:pt x="491" y="257"/>
                        <a:pt x="505" y="281"/>
                        <a:pt x="528" y="259"/>
                      </a:cubicBezTo>
                      <a:cubicBezTo>
                        <a:pt x="551" y="237"/>
                        <a:pt x="602" y="142"/>
                        <a:pt x="609" y="100"/>
                      </a:cubicBezTo>
                      <a:cubicBezTo>
                        <a:pt x="616" y="58"/>
                        <a:pt x="582" y="7"/>
                        <a:pt x="570" y="4"/>
                      </a:cubicBezTo>
                      <a:cubicBezTo>
                        <a:pt x="558" y="1"/>
                        <a:pt x="533" y="45"/>
                        <a:pt x="537" y="82"/>
                      </a:cubicBezTo>
                      <a:cubicBezTo>
                        <a:pt x="541" y="119"/>
                        <a:pt x="575" y="195"/>
                        <a:pt x="594" y="226"/>
                      </a:cubicBezTo>
                      <a:cubicBezTo>
                        <a:pt x="613" y="257"/>
                        <a:pt x="629" y="274"/>
                        <a:pt x="651" y="268"/>
                      </a:cubicBezTo>
                      <a:cubicBezTo>
                        <a:pt x="673" y="262"/>
                        <a:pt x="711" y="217"/>
                        <a:pt x="729" y="187"/>
                      </a:cubicBezTo>
                      <a:cubicBezTo>
                        <a:pt x="747" y="157"/>
                        <a:pt x="764" y="118"/>
                        <a:pt x="762" y="88"/>
                      </a:cubicBezTo>
                      <a:cubicBezTo>
                        <a:pt x="760" y="58"/>
                        <a:pt x="727" y="4"/>
                        <a:pt x="714" y="4"/>
                      </a:cubicBezTo>
                      <a:cubicBezTo>
                        <a:pt x="701" y="4"/>
                        <a:pt x="673" y="42"/>
                        <a:pt x="681" y="85"/>
                      </a:cubicBezTo>
                      <a:cubicBezTo>
                        <a:pt x="689" y="128"/>
                        <a:pt x="738" y="250"/>
                        <a:pt x="765" y="265"/>
                      </a:cubicBezTo>
                      <a:cubicBezTo>
                        <a:pt x="792" y="280"/>
                        <a:pt x="824" y="206"/>
                        <a:pt x="843" y="175"/>
                      </a:cubicBezTo>
                      <a:cubicBezTo>
                        <a:pt x="862" y="144"/>
                        <a:pt x="879" y="106"/>
                        <a:pt x="879" y="79"/>
                      </a:cubicBezTo>
                      <a:cubicBezTo>
                        <a:pt x="879" y="52"/>
                        <a:pt x="856" y="10"/>
                        <a:pt x="846" y="10"/>
                      </a:cubicBezTo>
                      <a:cubicBezTo>
                        <a:pt x="836" y="10"/>
                        <a:pt x="816" y="51"/>
                        <a:pt x="816" y="79"/>
                      </a:cubicBezTo>
                      <a:cubicBezTo>
                        <a:pt x="816" y="107"/>
                        <a:pt x="826" y="150"/>
                        <a:pt x="843" y="181"/>
                      </a:cubicBezTo>
                      <a:cubicBezTo>
                        <a:pt x="860" y="212"/>
                        <a:pt x="896" y="264"/>
                        <a:pt x="918" y="268"/>
                      </a:cubicBezTo>
                      <a:cubicBezTo>
                        <a:pt x="940" y="272"/>
                        <a:pt x="967" y="228"/>
                        <a:pt x="978" y="208"/>
                      </a:cubicBezTo>
                      <a:cubicBezTo>
                        <a:pt x="989" y="188"/>
                        <a:pt x="985" y="158"/>
                        <a:pt x="987" y="145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549" name="Line 31"/>
                <p:cNvSpPr>
                  <a:spLocks noChangeShapeType="1"/>
                </p:cNvSpPr>
                <p:nvPr/>
              </p:nvSpPr>
              <p:spPr bwMode="auto">
                <a:xfrm>
                  <a:off x="2028" y="1127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550" name="Line 32"/>
                <p:cNvSpPr>
                  <a:spLocks noChangeShapeType="1"/>
                </p:cNvSpPr>
                <p:nvPr/>
              </p:nvSpPr>
              <p:spPr bwMode="auto">
                <a:xfrm>
                  <a:off x="788" y="1127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551" name="Rectangle 33"/>
                <p:cNvSpPr>
                  <a:spLocks noChangeArrowheads="1"/>
                </p:cNvSpPr>
                <p:nvPr/>
              </p:nvSpPr>
              <p:spPr bwMode="auto">
                <a:xfrm>
                  <a:off x="2260" y="977"/>
                  <a:ext cx="463" cy="30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  <p:sp>
            <p:nvSpPr>
              <p:cNvPr id="22544" name="Line 35"/>
              <p:cNvSpPr>
                <a:spLocks noChangeShapeType="1"/>
              </p:cNvSpPr>
              <p:nvPr/>
            </p:nvSpPr>
            <p:spPr bwMode="auto">
              <a:xfrm>
                <a:off x="3965136" y="1019396"/>
                <a:ext cx="0" cy="491013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2545" name="Text Box 36"/>
            <p:cNvSpPr txBox="1">
              <a:spLocks noChangeArrowheads="1"/>
            </p:cNvSpPr>
            <p:nvPr/>
          </p:nvSpPr>
          <p:spPr bwMode="auto">
            <a:xfrm>
              <a:off x="2623346" y="5813646"/>
              <a:ext cx="268446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rgbClr val="FFFF00"/>
                  </a:solidFill>
                </a:rPr>
                <a:t>Equilibrio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0" name="29 Grupo"/>
          <p:cNvGrpSpPr/>
          <p:nvPr/>
        </p:nvGrpSpPr>
        <p:grpSpPr>
          <a:xfrm>
            <a:off x="1260475" y="3479312"/>
            <a:ext cx="5291382" cy="2464288"/>
            <a:chOff x="1260475" y="3479312"/>
            <a:chExt cx="5291382" cy="2464288"/>
          </a:xfrm>
        </p:grpSpPr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1260475" y="4054475"/>
              <a:ext cx="4849813" cy="1889125"/>
              <a:chOff x="794" y="2554"/>
              <a:chExt cx="3055" cy="1190"/>
            </a:xfrm>
          </p:grpSpPr>
          <p:sp>
            <p:nvSpPr>
              <p:cNvPr id="22535" name="Line 13"/>
              <p:cNvSpPr>
                <a:spLocks noChangeShapeType="1"/>
              </p:cNvSpPr>
              <p:nvPr/>
            </p:nvSpPr>
            <p:spPr bwMode="auto">
              <a:xfrm>
                <a:off x="814" y="2554"/>
                <a:ext cx="0" cy="33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36" name="Line 14"/>
              <p:cNvSpPr>
                <a:spLocks noChangeShapeType="1"/>
              </p:cNvSpPr>
              <p:nvPr/>
            </p:nvSpPr>
            <p:spPr bwMode="auto">
              <a:xfrm rot="-5400000">
                <a:off x="2322" y="1370"/>
                <a:ext cx="0" cy="305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37" name="Freeform 23"/>
              <p:cNvSpPr>
                <a:spLocks/>
              </p:cNvSpPr>
              <p:nvPr/>
            </p:nvSpPr>
            <p:spPr bwMode="auto">
              <a:xfrm>
                <a:off x="1049" y="2561"/>
                <a:ext cx="1703" cy="289"/>
              </a:xfrm>
              <a:custGeom>
                <a:avLst/>
                <a:gdLst>
                  <a:gd name="T0" fmla="*/ 0 w 989"/>
                  <a:gd name="T1" fmla="*/ 133 h 289"/>
                  <a:gd name="T2" fmla="*/ 33 w 989"/>
                  <a:gd name="T3" fmla="*/ 241 h 289"/>
                  <a:gd name="T4" fmla="*/ 114 w 989"/>
                  <a:gd name="T5" fmla="*/ 262 h 289"/>
                  <a:gd name="T6" fmla="*/ 195 w 989"/>
                  <a:gd name="T7" fmla="*/ 76 h 289"/>
                  <a:gd name="T8" fmla="*/ 159 w 989"/>
                  <a:gd name="T9" fmla="*/ 1 h 289"/>
                  <a:gd name="T10" fmla="*/ 132 w 989"/>
                  <a:gd name="T11" fmla="*/ 82 h 289"/>
                  <a:gd name="T12" fmla="*/ 168 w 989"/>
                  <a:gd name="T13" fmla="*/ 211 h 289"/>
                  <a:gd name="T14" fmla="*/ 240 w 989"/>
                  <a:gd name="T15" fmla="*/ 268 h 289"/>
                  <a:gd name="T16" fmla="*/ 303 w 989"/>
                  <a:gd name="T17" fmla="*/ 181 h 289"/>
                  <a:gd name="T18" fmla="*/ 330 w 989"/>
                  <a:gd name="T19" fmla="*/ 88 h 289"/>
                  <a:gd name="T20" fmla="*/ 300 w 989"/>
                  <a:gd name="T21" fmla="*/ 4 h 289"/>
                  <a:gd name="T22" fmla="*/ 270 w 989"/>
                  <a:gd name="T23" fmla="*/ 85 h 289"/>
                  <a:gd name="T24" fmla="*/ 348 w 989"/>
                  <a:gd name="T25" fmla="*/ 265 h 289"/>
                  <a:gd name="T26" fmla="*/ 429 w 989"/>
                  <a:gd name="T27" fmla="*/ 229 h 289"/>
                  <a:gd name="T28" fmla="*/ 477 w 989"/>
                  <a:gd name="T29" fmla="*/ 100 h 289"/>
                  <a:gd name="T30" fmla="*/ 438 w 989"/>
                  <a:gd name="T31" fmla="*/ 4 h 289"/>
                  <a:gd name="T32" fmla="*/ 408 w 989"/>
                  <a:gd name="T33" fmla="*/ 94 h 289"/>
                  <a:gd name="T34" fmla="*/ 471 w 989"/>
                  <a:gd name="T35" fmla="*/ 229 h 289"/>
                  <a:gd name="T36" fmla="*/ 528 w 989"/>
                  <a:gd name="T37" fmla="*/ 259 h 289"/>
                  <a:gd name="T38" fmla="*/ 609 w 989"/>
                  <a:gd name="T39" fmla="*/ 100 h 289"/>
                  <a:gd name="T40" fmla="*/ 570 w 989"/>
                  <a:gd name="T41" fmla="*/ 4 h 289"/>
                  <a:gd name="T42" fmla="*/ 537 w 989"/>
                  <a:gd name="T43" fmla="*/ 82 h 289"/>
                  <a:gd name="T44" fmla="*/ 594 w 989"/>
                  <a:gd name="T45" fmla="*/ 226 h 289"/>
                  <a:gd name="T46" fmla="*/ 651 w 989"/>
                  <a:gd name="T47" fmla="*/ 268 h 289"/>
                  <a:gd name="T48" fmla="*/ 729 w 989"/>
                  <a:gd name="T49" fmla="*/ 187 h 289"/>
                  <a:gd name="T50" fmla="*/ 762 w 989"/>
                  <a:gd name="T51" fmla="*/ 88 h 289"/>
                  <a:gd name="T52" fmla="*/ 714 w 989"/>
                  <a:gd name="T53" fmla="*/ 4 h 289"/>
                  <a:gd name="T54" fmla="*/ 681 w 989"/>
                  <a:gd name="T55" fmla="*/ 85 h 289"/>
                  <a:gd name="T56" fmla="*/ 765 w 989"/>
                  <a:gd name="T57" fmla="*/ 265 h 289"/>
                  <a:gd name="T58" fmla="*/ 843 w 989"/>
                  <a:gd name="T59" fmla="*/ 175 h 289"/>
                  <a:gd name="T60" fmla="*/ 879 w 989"/>
                  <a:gd name="T61" fmla="*/ 79 h 289"/>
                  <a:gd name="T62" fmla="*/ 846 w 989"/>
                  <a:gd name="T63" fmla="*/ 10 h 289"/>
                  <a:gd name="T64" fmla="*/ 816 w 989"/>
                  <a:gd name="T65" fmla="*/ 79 h 289"/>
                  <a:gd name="T66" fmla="*/ 843 w 989"/>
                  <a:gd name="T67" fmla="*/ 181 h 289"/>
                  <a:gd name="T68" fmla="*/ 918 w 989"/>
                  <a:gd name="T69" fmla="*/ 268 h 289"/>
                  <a:gd name="T70" fmla="*/ 978 w 989"/>
                  <a:gd name="T71" fmla="*/ 208 h 289"/>
                  <a:gd name="T72" fmla="*/ 987 w 989"/>
                  <a:gd name="T73" fmla="*/ 145 h 2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89"/>
                  <a:gd name="T112" fmla="*/ 0 h 289"/>
                  <a:gd name="T113" fmla="*/ 989 w 989"/>
                  <a:gd name="T114" fmla="*/ 289 h 2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89" h="289">
                    <a:moveTo>
                      <a:pt x="0" y="133"/>
                    </a:moveTo>
                    <a:cubicBezTo>
                      <a:pt x="5" y="150"/>
                      <a:pt x="14" y="220"/>
                      <a:pt x="33" y="241"/>
                    </a:cubicBezTo>
                    <a:cubicBezTo>
                      <a:pt x="52" y="262"/>
                      <a:pt x="87" y="289"/>
                      <a:pt x="114" y="262"/>
                    </a:cubicBezTo>
                    <a:cubicBezTo>
                      <a:pt x="141" y="235"/>
                      <a:pt x="188" y="119"/>
                      <a:pt x="195" y="76"/>
                    </a:cubicBezTo>
                    <a:cubicBezTo>
                      <a:pt x="202" y="33"/>
                      <a:pt x="169" y="0"/>
                      <a:pt x="159" y="1"/>
                    </a:cubicBezTo>
                    <a:cubicBezTo>
                      <a:pt x="149" y="2"/>
                      <a:pt x="131" y="47"/>
                      <a:pt x="132" y="82"/>
                    </a:cubicBezTo>
                    <a:cubicBezTo>
                      <a:pt x="133" y="117"/>
                      <a:pt x="150" y="180"/>
                      <a:pt x="168" y="211"/>
                    </a:cubicBezTo>
                    <a:cubicBezTo>
                      <a:pt x="186" y="242"/>
                      <a:pt x="218" y="273"/>
                      <a:pt x="240" y="268"/>
                    </a:cubicBezTo>
                    <a:cubicBezTo>
                      <a:pt x="262" y="263"/>
                      <a:pt x="288" y="211"/>
                      <a:pt x="303" y="181"/>
                    </a:cubicBezTo>
                    <a:cubicBezTo>
                      <a:pt x="318" y="151"/>
                      <a:pt x="330" y="117"/>
                      <a:pt x="330" y="88"/>
                    </a:cubicBezTo>
                    <a:cubicBezTo>
                      <a:pt x="330" y="59"/>
                      <a:pt x="310" y="5"/>
                      <a:pt x="300" y="4"/>
                    </a:cubicBezTo>
                    <a:cubicBezTo>
                      <a:pt x="290" y="3"/>
                      <a:pt x="262" y="42"/>
                      <a:pt x="270" y="85"/>
                    </a:cubicBezTo>
                    <a:cubicBezTo>
                      <a:pt x="278" y="128"/>
                      <a:pt x="322" y="241"/>
                      <a:pt x="348" y="265"/>
                    </a:cubicBezTo>
                    <a:cubicBezTo>
                      <a:pt x="374" y="289"/>
                      <a:pt x="407" y="257"/>
                      <a:pt x="429" y="229"/>
                    </a:cubicBezTo>
                    <a:cubicBezTo>
                      <a:pt x="451" y="201"/>
                      <a:pt x="476" y="137"/>
                      <a:pt x="477" y="100"/>
                    </a:cubicBezTo>
                    <a:cubicBezTo>
                      <a:pt x="478" y="63"/>
                      <a:pt x="449" y="5"/>
                      <a:pt x="438" y="4"/>
                    </a:cubicBezTo>
                    <a:cubicBezTo>
                      <a:pt x="427" y="3"/>
                      <a:pt x="403" y="57"/>
                      <a:pt x="408" y="94"/>
                    </a:cubicBezTo>
                    <a:cubicBezTo>
                      <a:pt x="413" y="131"/>
                      <a:pt x="451" y="201"/>
                      <a:pt x="471" y="229"/>
                    </a:cubicBezTo>
                    <a:cubicBezTo>
                      <a:pt x="491" y="257"/>
                      <a:pt x="505" y="281"/>
                      <a:pt x="528" y="259"/>
                    </a:cubicBezTo>
                    <a:cubicBezTo>
                      <a:pt x="551" y="237"/>
                      <a:pt x="602" y="142"/>
                      <a:pt x="609" y="100"/>
                    </a:cubicBezTo>
                    <a:cubicBezTo>
                      <a:pt x="616" y="58"/>
                      <a:pt x="582" y="7"/>
                      <a:pt x="570" y="4"/>
                    </a:cubicBezTo>
                    <a:cubicBezTo>
                      <a:pt x="558" y="1"/>
                      <a:pt x="533" y="45"/>
                      <a:pt x="537" y="82"/>
                    </a:cubicBezTo>
                    <a:cubicBezTo>
                      <a:pt x="541" y="119"/>
                      <a:pt x="575" y="195"/>
                      <a:pt x="594" y="226"/>
                    </a:cubicBezTo>
                    <a:cubicBezTo>
                      <a:pt x="613" y="257"/>
                      <a:pt x="629" y="274"/>
                      <a:pt x="651" y="268"/>
                    </a:cubicBezTo>
                    <a:cubicBezTo>
                      <a:pt x="673" y="262"/>
                      <a:pt x="711" y="217"/>
                      <a:pt x="729" y="187"/>
                    </a:cubicBezTo>
                    <a:cubicBezTo>
                      <a:pt x="747" y="157"/>
                      <a:pt x="764" y="118"/>
                      <a:pt x="762" y="88"/>
                    </a:cubicBezTo>
                    <a:cubicBezTo>
                      <a:pt x="760" y="58"/>
                      <a:pt x="727" y="4"/>
                      <a:pt x="714" y="4"/>
                    </a:cubicBezTo>
                    <a:cubicBezTo>
                      <a:pt x="701" y="4"/>
                      <a:pt x="673" y="42"/>
                      <a:pt x="681" y="85"/>
                    </a:cubicBezTo>
                    <a:cubicBezTo>
                      <a:pt x="689" y="128"/>
                      <a:pt x="738" y="250"/>
                      <a:pt x="765" y="265"/>
                    </a:cubicBezTo>
                    <a:cubicBezTo>
                      <a:pt x="792" y="280"/>
                      <a:pt x="824" y="206"/>
                      <a:pt x="843" y="175"/>
                    </a:cubicBezTo>
                    <a:cubicBezTo>
                      <a:pt x="862" y="144"/>
                      <a:pt x="879" y="106"/>
                      <a:pt x="879" y="79"/>
                    </a:cubicBezTo>
                    <a:cubicBezTo>
                      <a:pt x="879" y="52"/>
                      <a:pt x="856" y="10"/>
                      <a:pt x="846" y="10"/>
                    </a:cubicBezTo>
                    <a:cubicBezTo>
                      <a:pt x="836" y="10"/>
                      <a:pt x="816" y="51"/>
                      <a:pt x="816" y="79"/>
                    </a:cubicBezTo>
                    <a:cubicBezTo>
                      <a:pt x="816" y="107"/>
                      <a:pt x="826" y="150"/>
                      <a:pt x="843" y="181"/>
                    </a:cubicBezTo>
                    <a:cubicBezTo>
                      <a:pt x="860" y="212"/>
                      <a:pt x="896" y="264"/>
                      <a:pt x="918" y="268"/>
                    </a:cubicBezTo>
                    <a:cubicBezTo>
                      <a:pt x="940" y="272"/>
                      <a:pt x="967" y="228"/>
                      <a:pt x="978" y="208"/>
                    </a:cubicBezTo>
                    <a:cubicBezTo>
                      <a:pt x="989" y="188"/>
                      <a:pt x="985" y="158"/>
                      <a:pt x="987" y="145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38" name="Line 25"/>
              <p:cNvSpPr>
                <a:spLocks noChangeShapeType="1"/>
              </p:cNvSpPr>
              <p:nvPr/>
            </p:nvSpPr>
            <p:spPr bwMode="auto">
              <a:xfrm>
                <a:off x="2742" y="2717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39" name="Line 26"/>
              <p:cNvSpPr>
                <a:spLocks noChangeShapeType="1"/>
              </p:cNvSpPr>
              <p:nvPr/>
            </p:nvSpPr>
            <p:spPr bwMode="auto">
              <a:xfrm>
                <a:off x="813" y="2717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0" name="Rectangle 27"/>
              <p:cNvSpPr>
                <a:spLocks noChangeArrowheads="1"/>
              </p:cNvSpPr>
              <p:nvPr/>
            </p:nvSpPr>
            <p:spPr bwMode="auto">
              <a:xfrm>
                <a:off x="2987" y="2567"/>
                <a:ext cx="463" cy="30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541" name="Line 37"/>
              <p:cNvSpPr>
                <a:spLocks noChangeShapeType="1"/>
              </p:cNvSpPr>
              <p:nvPr/>
            </p:nvSpPr>
            <p:spPr bwMode="auto">
              <a:xfrm>
                <a:off x="3194" y="2866"/>
                <a:ext cx="0" cy="87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2" name="Line 38"/>
              <p:cNvSpPr>
                <a:spLocks noChangeShapeType="1"/>
              </p:cNvSpPr>
              <p:nvPr/>
            </p:nvSpPr>
            <p:spPr bwMode="auto">
              <a:xfrm>
                <a:off x="2492" y="3356"/>
                <a:ext cx="714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3" name="Text Box 39"/>
              <p:cNvSpPr txBox="1">
                <a:spLocks noChangeArrowheads="1"/>
              </p:cNvSpPr>
              <p:nvPr/>
            </p:nvSpPr>
            <p:spPr bwMode="auto">
              <a:xfrm>
                <a:off x="2687" y="2940"/>
                <a:ext cx="42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chemeClr val="bg1"/>
                    </a:solidFill>
                  </a:rPr>
                  <a:t>x</a:t>
                </a:r>
                <a:endParaRPr lang="en-US" sz="4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35"/>
            <p:cNvGrpSpPr>
              <a:grpSpLocks/>
            </p:cNvGrpSpPr>
            <p:nvPr/>
          </p:nvGrpSpPr>
          <p:grpSpPr bwMode="auto">
            <a:xfrm>
              <a:off x="5307257" y="3479312"/>
              <a:ext cx="1244600" cy="862013"/>
              <a:chOff x="3443" y="2175"/>
              <a:chExt cx="784" cy="543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3443" y="2718"/>
                <a:ext cx="714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626" y="2175"/>
                <a:ext cx="601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rgbClr val="FFFF00"/>
                    </a:solidFill>
                  </a:rPr>
                  <a:t>f(t)</a:t>
                </a:r>
                <a:endParaRPr lang="en-US" sz="4400">
                  <a:solidFill>
                    <a:srgbClr val="FFFF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 1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2262188" y="3257550"/>
            <a:ext cx="735012" cy="476250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30" name="Line 17"/>
          <p:cNvSpPr>
            <a:spLocks noChangeShapeType="1"/>
          </p:cNvSpPr>
          <p:nvPr/>
        </p:nvSpPr>
        <p:spPr bwMode="auto">
          <a:xfrm>
            <a:off x="1411288" y="996950"/>
            <a:ext cx="46037" cy="4129088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31" name="Text Box 18"/>
          <p:cNvSpPr txBox="1">
            <a:spLocks noChangeArrowheads="1"/>
          </p:cNvSpPr>
          <p:nvPr/>
        </p:nvSpPr>
        <p:spPr bwMode="auto">
          <a:xfrm>
            <a:off x="-4763" y="5453063"/>
            <a:ext cx="2684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Equilibrio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1032" name="Line 19"/>
          <p:cNvSpPr>
            <a:spLocks noChangeShapeType="1"/>
          </p:cNvSpPr>
          <p:nvPr/>
        </p:nvSpPr>
        <p:spPr bwMode="auto">
          <a:xfrm>
            <a:off x="2590800" y="3732213"/>
            <a:ext cx="0" cy="1393825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33" name="Line 20"/>
          <p:cNvSpPr>
            <a:spLocks noChangeShapeType="1"/>
          </p:cNvSpPr>
          <p:nvPr/>
        </p:nvSpPr>
        <p:spPr bwMode="auto">
          <a:xfrm>
            <a:off x="1476375" y="4510088"/>
            <a:ext cx="113347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s-ES"/>
          </a:p>
        </p:txBody>
      </p:sp>
      <p:sp>
        <p:nvSpPr>
          <p:cNvPr id="1034" name="Text Box 21"/>
          <p:cNvSpPr txBox="1">
            <a:spLocks noChangeArrowheads="1"/>
          </p:cNvSpPr>
          <p:nvPr/>
        </p:nvSpPr>
        <p:spPr bwMode="auto">
          <a:xfrm>
            <a:off x="1785938" y="3849688"/>
            <a:ext cx="676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x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1035" name="Text Box 22"/>
          <p:cNvSpPr txBox="1">
            <a:spLocks noChangeArrowheads="1"/>
          </p:cNvSpPr>
          <p:nvPr/>
        </p:nvSpPr>
        <p:spPr bwMode="auto">
          <a:xfrm>
            <a:off x="1785938" y="3849688"/>
            <a:ext cx="676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x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86088" y="2635250"/>
            <a:ext cx="1244600" cy="862013"/>
            <a:chOff x="3443" y="2175"/>
            <a:chExt cx="784" cy="543"/>
          </a:xfrm>
        </p:grpSpPr>
        <p:sp>
          <p:nvSpPr>
            <p:cNvPr id="1049" name="Line 23"/>
            <p:cNvSpPr>
              <a:spLocks noChangeShapeType="1"/>
            </p:cNvSpPr>
            <p:nvPr/>
          </p:nvSpPr>
          <p:spPr bwMode="auto">
            <a:xfrm>
              <a:off x="3443" y="2718"/>
              <a:ext cx="71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50" name="Text Box 24"/>
            <p:cNvSpPr txBox="1">
              <a:spLocks noChangeArrowheads="1"/>
            </p:cNvSpPr>
            <p:nvPr/>
          </p:nvSpPr>
          <p:spPr bwMode="auto">
            <a:xfrm>
              <a:off x="3626" y="2175"/>
              <a:ext cx="60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rgbClr val="FFFF00"/>
                  </a:solidFill>
                </a:rPr>
                <a:t>f(t)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960688" y="3703638"/>
            <a:ext cx="1211262" cy="1133475"/>
            <a:chOff x="3427" y="2848"/>
            <a:chExt cx="763" cy="714"/>
          </a:xfrm>
        </p:grpSpPr>
        <p:sp>
          <p:nvSpPr>
            <p:cNvPr id="1047" name="Line 25"/>
            <p:cNvSpPr>
              <a:spLocks noChangeShapeType="1"/>
            </p:cNvSpPr>
            <p:nvPr/>
          </p:nvSpPr>
          <p:spPr bwMode="auto">
            <a:xfrm rot="5400000">
              <a:off x="3070" y="3205"/>
              <a:ext cx="71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8" name="Text Box 26"/>
            <p:cNvSpPr txBox="1">
              <a:spLocks noChangeArrowheads="1"/>
            </p:cNvSpPr>
            <p:nvPr/>
          </p:nvSpPr>
          <p:spPr bwMode="auto">
            <a:xfrm>
              <a:off x="3463" y="2984"/>
              <a:ext cx="72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rgbClr val="FFFF00"/>
                  </a:solidFill>
                </a:rPr>
                <a:t>mg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486025" y="3762375"/>
            <a:ext cx="795338" cy="1806575"/>
            <a:chOff x="3128" y="2885"/>
            <a:chExt cx="501" cy="1138"/>
          </a:xfrm>
        </p:grpSpPr>
        <p:sp>
          <p:nvSpPr>
            <p:cNvPr id="1045" name="Line 27"/>
            <p:cNvSpPr>
              <a:spLocks noChangeShapeType="1"/>
            </p:cNvSpPr>
            <p:nvPr/>
          </p:nvSpPr>
          <p:spPr bwMode="auto">
            <a:xfrm rot="5400000">
              <a:off x="2957" y="3242"/>
              <a:ext cx="71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6" name="Text Box 28"/>
            <p:cNvSpPr txBox="1">
              <a:spLocks noChangeArrowheads="1"/>
            </p:cNvSpPr>
            <p:nvPr/>
          </p:nvSpPr>
          <p:spPr bwMode="auto">
            <a:xfrm>
              <a:off x="3128" y="3543"/>
              <a:ext cx="50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N</a:t>
              </a:r>
              <a:endParaRPr lang="en-US" sz="440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33375" y="2608263"/>
            <a:ext cx="1897063" cy="762000"/>
            <a:chOff x="1772" y="2158"/>
            <a:chExt cx="1195" cy="480"/>
          </a:xfrm>
        </p:grpSpPr>
        <p:sp>
          <p:nvSpPr>
            <p:cNvPr id="1043" name="Line 29"/>
            <p:cNvSpPr>
              <a:spLocks noChangeShapeType="1"/>
            </p:cNvSpPr>
            <p:nvPr/>
          </p:nvSpPr>
          <p:spPr bwMode="auto">
            <a:xfrm flipH="1">
              <a:off x="2253" y="2618"/>
              <a:ext cx="71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4" name="Text Box 30"/>
            <p:cNvSpPr txBox="1">
              <a:spLocks noChangeArrowheads="1"/>
            </p:cNvSpPr>
            <p:nvPr/>
          </p:nvSpPr>
          <p:spPr bwMode="auto">
            <a:xfrm>
              <a:off x="1772" y="2158"/>
              <a:ext cx="76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rgbClr val="FFFF00"/>
                  </a:solidFill>
                </a:rPr>
                <a:t>-</a:t>
              </a:r>
              <a:r>
                <a:rPr lang="es-MX" sz="4400" dirty="0" err="1">
                  <a:solidFill>
                    <a:srgbClr val="FFFF00"/>
                  </a:solidFill>
                </a:rPr>
                <a:t>Kx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80975" y="3257550"/>
            <a:ext cx="2068513" cy="762000"/>
            <a:chOff x="1676" y="2567"/>
            <a:chExt cx="1303" cy="480"/>
          </a:xfrm>
        </p:grpSpPr>
        <p:sp>
          <p:nvSpPr>
            <p:cNvPr id="1041" name="Line 31"/>
            <p:cNvSpPr>
              <a:spLocks noChangeShapeType="1"/>
            </p:cNvSpPr>
            <p:nvPr/>
          </p:nvSpPr>
          <p:spPr bwMode="auto">
            <a:xfrm flipH="1">
              <a:off x="2265" y="2818"/>
              <a:ext cx="71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42" name="Text Box 32"/>
            <p:cNvSpPr txBox="1">
              <a:spLocks noChangeArrowheads="1"/>
            </p:cNvSpPr>
            <p:nvPr/>
          </p:nvSpPr>
          <p:spPr bwMode="auto">
            <a:xfrm>
              <a:off x="1676" y="2567"/>
              <a:ext cx="76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rgbClr val="FFFF00"/>
                  </a:solidFill>
                </a:rPr>
                <a:t>-</a:t>
              </a:r>
              <a:r>
                <a:rPr lang="es-MX" sz="4400" dirty="0">
                  <a:solidFill>
                    <a:srgbClr val="FFFF00"/>
                  </a:solidFill>
                  <a:sym typeface="Symbol" pitchFamily="18" charset="2"/>
                </a:rPr>
                <a:t></a:t>
              </a:r>
              <a:r>
                <a:rPr lang="es-MX" sz="4400" dirty="0">
                  <a:solidFill>
                    <a:srgbClr val="FFFF00"/>
                  </a:solidFill>
                </a:rPr>
                <a:t>v</a:t>
              </a:r>
              <a:endParaRPr lang="en-US" sz="4400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63528" name="Object 40"/>
          <p:cNvGraphicFramePr>
            <a:graphicFrameLocks noChangeAspect="1"/>
          </p:cNvGraphicFramePr>
          <p:nvPr/>
        </p:nvGraphicFramePr>
        <p:xfrm>
          <a:off x="4698072" y="3689643"/>
          <a:ext cx="40735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cuación" r:id="rId3" imgW="1333440" imgH="203040" progId="Equation.3">
                  <p:embed/>
                </p:oleObj>
              </mc:Choice>
              <mc:Fallback>
                <p:oleObj name="Ecuación" r:id="rId3" imgW="1333440" imgH="2030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072" y="3689643"/>
                        <a:ext cx="40735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0"/>
          <p:cNvGraphicFramePr>
            <a:graphicFrameLocks noChangeAspect="1"/>
          </p:cNvGraphicFramePr>
          <p:nvPr/>
        </p:nvGraphicFramePr>
        <p:xfrm>
          <a:off x="4410075" y="4519517"/>
          <a:ext cx="4733925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cuación" r:id="rId5" imgW="1549080" imgH="660240" progId="Equation.3">
                  <p:embed/>
                </p:oleObj>
              </mc:Choice>
              <mc:Fallback>
                <p:oleObj name="Ecuación" r:id="rId5" imgW="154908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4519517"/>
                        <a:ext cx="4733925" cy="220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0"/>
            <a:ext cx="8686800" cy="1081088"/>
          </a:xfrm>
          <a:noFill/>
        </p:spPr>
        <p:txBody>
          <a:bodyPr/>
          <a:lstStyle/>
          <a:p>
            <a:pPr algn="l" eaLnBrk="1" hangingPunct="1"/>
            <a:r>
              <a:rPr lang="es-MX" sz="3600" smtClean="0">
                <a:solidFill>
                  <a:schemeClr val="bg1"/>
                </a:solidFill>
              </a:rPr>
              <a:t>Problema de valor inicial de una ecuación diferencial lineal (EDL)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1084263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49238" y="2475788"/>
          <a:ext cx="8575675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cuación" r:id="rId3" imgW="2806560" imgH="914400" progId="Equation.3">
                  <p:embed/>
                </p:oleObj>
              </mc:Choice>
              <mc:Fallback>
                <p:oleObj name="Ecuación" r:id="rId3" imgW="28065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2475788"/>
                        <a:ext cx="8575675" cy="304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0" y="133412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Una  EDL de orden n tiene la forma: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86800" cy="765175"/>
          </a:xfrm>
          <a:noFill/>
        </p:spPr>
        <p:txBody>
          <a:bodyPr/>
          <a:lstStyle/>
          <a:p>
            <a:pPr algn="l" eaLnBrk="1" hangingPunct="1"/>
            <a:r>
              <a:rPr lang="es-MX" dirty="0" smtClean="0">
                <a:solidFill>
                  <a:schemeClr val="bg1"/>
                </a:solidFill>
              </a:rPr>
              <a:t>Ecuación diferencial lineal (EDL)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17" name="16 Grupo"/>
          <p:cNvGrpSpPr/>
          <p:nvPr/>
        </p:nvGrpSpPr>
        <p:grpSpPr>
          <a:xfrm>
            <a:off x="58738" y="895350"/>
            <a:ext cx="8999537" cy="2881313"/>
            <a:chOff x="58738" y="895350"/>
            <a:chExt cx="8999537" cy="2881313"/>
          </a:xfrm>
        </p:grpSpPr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58738" y="895350"/>
            <a:ext cx="8999537" cy="151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3" imgW="2641320" imgH="406080" progId="Equation.3">
                    <p:embed/>
                  </p:oleObj>
                </mc:Choice>
                <mc:Fallback>
                  <p:oleObj name="Equation" r:id="rId3" imgW="2641320" imgH="406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38" y="895350"/>
                          <a:ext cx="8999537" cy="151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250825" y="1949450"/>
              <a:ext cx="6111875" cy="1827213"/>
              <a:chOff x="158" y="1228"/>
              <a:chExt cx="3850" cy="1151"/>
            </a:xfrm>
          </p:grpSpPr>
          <p:sp>
            <p:nvSpPr>
              <p:cNvPr id="3085" name="Text Box 7"/>
              <p:cNvSpPr txBox="1">
                <a:spLocks noChangeArrowheads="1"/>
              </p:cNvSpPr>
              <p:nvPr/>
            </p:nvSpPr>
            <p:spPr bwMode="auto">
              <a:xfrm>
                <a:off x="158" y="1893"/>
                <a:ext cx="2104" cy="48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rgbClr val="FFFF00"/>
                    </a:solidFill>
                  </a:rPr>
                  <a:t>Coeficientes</a:t>
                </a:r>
                <a:endParaRPr lang="en-US" sz="4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086" name="Line 8"/>
              <p:cNvSpPr>
                <a:spLocks noChangeShapeType="1"/>
              </p:cNvSpPr>
              <p:nvPr/>
            </p:nvSpPr>
            <p:spPr bwMode="auto">
              <a:xfrm flipH="1" flipV="1">
                <a:off x="351" y="1315"/>
                <a:ext cx="62" cy="57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7" name="Line 9"/>
              <p:cNvSpPr>
                <a:spLocks noChangeShapeType="1"/>
              </p:cNvSpPr>
              <p:nvPr/>
            </p:nvSpPr>
            <p:spPr bwMode="auto">
              <a:xfrm flipV="1">
                <a:off x="977" y="1228"/>
                <a:ext cx="727" cy="66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88" name="Line 10"/>
              <p:cNvSpPr>
                <a:spLocks noChangeShapeType="1"/>
              </p:cNvSpPr>
              <p:nvPr/>
            </p:nvSpPr>
            <p:spPr bwMode="auto">
              <a:xfrm flipV="1">
                <a:off x="1578" y="1253"/>
                <a:ext cx="2430" cy="65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98875" y="2587625"/>
            <a:ext cx="3590925" cy="1835150"/>
            <a:chOff x="2330" y="1630"/>
            <a:chExt cx="2262" cy="1156"/>
          </a:xfrm>
        </p:grpSpPr>
        <p:sp>
          <p:nvSpPr>
            <p:cNvPr id="3082" name="AutoShape 11"/>
            <p:cNvSpPr>
              <a:spLocks/>
            </p:cNvSpPr>
            <p:nvPr/>
          </p:nvSpPr>
          <p:spPr bwMode="auto">
            <a:xfrm>
              <a:off x="2330" y="1716"/>
              <a:ext cx="263" cy="1039"/>
            </a:xfrm>
            <a:prstGeom prst="leftBrace">
              <a:avLst>
                <a:gd name="adj1" fmla="val 32921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83" name="Text Box 12"/>
            <p:cNvSpPr txBox="1">
              <a:spLocks noChangeArrowheads="1"/>
            </p:cNvSpPr>
            <p:nvPr/>
          </p:nvSpPr>
          <p:spPr bwMode="auto">
            <a:xfrm>
              <a:off x="2488" y="1630"/>
              <a:ext cx="210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Constantes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3084" name="Text Box 13"/>
            <p:cNvSpPr txBox="1">
              <a:spLocks noChangeArrowheads="1"/>
            </p:cNvSpPr>
            <p:nvPr/>
          </p:nvSpPr>
          <p:spPr bwMode="auto">
            <a:xfrm>
              <a:off x="2488" y="2306"/>
              <a:ext cx="210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Variables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470025" y="5013325"/>
            <a:ext cx="6072188" cy="771525"/>
            <a:chOff x="926" y="3158"/>
            <a:chExt cx="3825" cy="486"/>
          </a:xfrm>
        </p:grpSpPr>
        <p:sp>
          <p:nvSpPr>
            <p:cNvPr id="3080" name="Text Box 14"/>
            <p:cNvSpPr txBox="1">
              <a:spLocks noChangeArrowheads="1"/>
            </p:cNvSpPr>
            <p:nvPr/>
          </p:nvSpPr>
          <p:spPr bwMode="auto">
            <a:xfrm>
              <a:off x="926" y="3158"/>
              <a:ext cx="1340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f(x) </a:t>
              </a:r>
              <a:r>
                <a:rPr lang="es-MX" sz="4400">
                  <a:solidFill>
                    <a:srgbClr val="FFFF00"/>
                  </a:solidFill>
                  <a:sym typeface="Symbol" pitchFamily="18" charset="2"/>
                </a:rPr>
                <a:t> 0</a:t>
              </a:r>
            </a:p>
          </p:txBody>
        </p:sp>
        <p:sp>
          <p:nvSpPr>
            <p:cNvPr id="3081" name="Text Box 15"/>
            <p:cNvSpPr txBox="1">
              <a:spLocks noChangeArrowheads="1"/>
            </p:cNvSpPr>
            <p:nvPr/>
          </p:nvSpPr>
          <p:spPr bwMode="auto">
            <a:xfrm>
              <a:off x="2522" y="3158"/>
              <a:ext cx="22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Homogénea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28622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64537" name="Object 25"/>
          <p:cNvGraphicFramePr>
            <a:graphicFrameLocks noChangeAspect="1"/>
          </p:cNvGraphicFramePr>
          <p:nvPr/>
        </p:nvGraphicFramePr>
        <p:xfrm>
          <a:off x="795338" y="1009650"/>
          <a:ext cx="71342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282680" imgH="406080" progId="Equation.3">
                  <p:embed/>
                </p:oleObj>
              </mc:Choice>
              <mc:Fallback>
                <p:oleObj name="Equation" r:id="rId3" imgW="128268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009650"/>
                        <a:ext cx="713422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214563" y="3382963"/>
            <a:ext cx="188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Lineal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2211388" y="3952875"/>
            <a:ext cx="3379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rgbClr val="FFFF00"/>
                </a:solidFill>
              </a:rPr>
              <a:t>Orden 2</a:t>
            </a:r>
            <a:endParaRPr lang="en-US" sz="4400" dirty="0">
              <a:solidFill>
                <a:srgbClr val="FFFF00"/>
              </a:solidFill>
            </a:endParaRP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2211388" y="4543425"/>
            <a:ext cx="52498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No homogénea 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193925" y="5156200"/>
            <a:ext cx="604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Coeficientes variables</a:t>
            </a:r>
            <a:endParaRPr 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8" grpId="0"/>
      <p:bldP spid="64539" grpId="0"/>
      <p:bldP spid="64540" grpId="0"/>
      <p:bldP spid="645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2862263" cy="765175"/>
          </a:xfrm>
          <a:noFill/>
        </p:spPr>
        <p:txBody>
          <a:bodyPr/>
          <a:lstStyle/>
          <a:p>
            <a:pPr algn="l" eaLnBrk="1" hangingPunct="1"/>
            <a:r>
              <a:rPr lang="es-MX" smtClean="0">
                <a:solidFill>
                  <a:schemeClr val="bg1"/>
                </a:solidFill>
              </a:rPr>
              <a:t>Ejemplos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254125" y="1481138"/>
          <a:ext cx="6215063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117440" imgH="228600" progId="Equation.3">
                  <p:embed/>
                </p:oleObj>
              </mc:Choice>
              <mc:Fallback>
                <p:oleObj name="Equation" r:id="rId3" imgW="11174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481138"/>
                        <a:ext cx="6215063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214563" y="3382963"/>
            <a:ext cx="188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Lineal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211388" y="3952875"/>
            <a:ext cx="3379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Orden 3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211388" y="4543425"/>
            <a:ext cx="52498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No homogénea </a:t>
            </a:r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193925" y="51562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rgbClr val="FFFF00"/>
                </a:solidFill>
              </a:rPr>
              <a:t>Coeficientes constantes</a:t>
            </a:r>
            <a:endParaRPr lang="en-US" sz="4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2" grpId="0"/>
      <p:bldP spid="65543" grpId="0"/>
      <p:bldP spid="6554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701</Words>
  <Application>Microsoft Office PowerPoint</Application>
  <PresentationFormat>Presentación en pantalla (4:3)</PresentationFormat>
  <Paragraphs>113</Paragraphs>
  <Slides>27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Symbol</vt:lpstr>
      <vt:lpstr>Default Design</vt:lpstr>
      <vt:lpstr>Equation</vt:lpstr>
      <vt:lpstr>Ecuación</vt:lpstr>
      <vt:lpstr>Microsoft Editor de ecuaciones 3.0</vt:lpstr>
      <vt:lpstr>Conferencia 11</vt:lpstr>
      <vt:lpstr>Bibilografía</vt:lpstr>
      <vt:lpstr>Autopreparación</vt:lpstr>
      <vt:lpstr>Ejemplo 1</vt:lpstr>
      <vt:lpstr>Ejemplo 1</vt:lpstr>
      <vt:lpstr>Problema de valor inicial de una ecuación diferencial lineal (EDL)</vt:lpstr>
      <vt:lpstr>Ecuación diferencial lineal (EDL)</vt:lpstr>
      <vt:lpstr>Ejemplos</vt:lpstr>
      <vt:lpstr>Ejemplos</vt:lpstr>
      <vt:lpstr>Ejemplos</vt:lpstr>
      <vt:lpstr>Ejemplos</vt:lpstr>
      <vt:lpstr>Ejemplos</vt:lpstr>
      <vt:lpstr>Notación operacional. Operador D</vt:lpstr>
      <vt:lpstr>La EDL en forma operacional </vt:lpstr>
      <vt:lpstr>Teorema de existencia y unicidad (teor.4.1,p.112)</vt:lpstr>
      <vt:lpstr>Presentación de PowerPoint</vt:lpstr>
      <vt:lpstr>Principio de superposición (teor.4.3,p.121)</vt:lpstr>
      <vt:lpstr>Conjunto fundamental de soluciones (def.4.3, p.123)</vt:lpstr>
      <vt:lpstr>Solución general de una EDLH  (def. 4.4, p. 125)</vt:lpstr>
      <vt:lpstr>En resumen </vt:lpstr>
      <vt:lpstr>Independencia de las soluciones  (teor. 4.4, p. 123) </vt:lpstr>
      <vt:lpstr>Presentación de PowerPoint</vt:lpstr>
      <vt:lpstr>Caso 1: Raíces reales diferentes </vt:lpstr>
      <vt:lpstr>Caso 2: Raíces reales iguales </vt:lpstr>
      <vt:lpstr>Caso 2: Raíces reales iguales </vt:lpstr>
      <vt:lpstr>Caso 3: Raíces imaginarias </vt:lpstr>
      <vt:lpstr>Caso 3: Raíces imaginarias 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</dc:title>
  <dc:creator>Sofia Alvarez</dc:creator>
  <cp:lastModifiedBy>Secretaría General</cp:lastModifiedBy>
  <cp:revision>79</cp:revision>
  <dcterms:created xsi:type="dcterms:W3CDTF">2004-01-24T21:28:55Z</dcterms:created>
  <dcterms:modified xsi:type="dcterms:W3CDTF">2024-03-31T23:17:19Z</dcterms:modified>
</cp:coreProperties>
</file>