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1" r:id="rId3"/>
    <p:sldId id="332" r:id="rId4"/>
    <p:sldId id="318" r:id="rId5"/>
    <p:sldId id="319" r:id="rId6"/>
    <p:sldId id="321" r:id="rId7"/>
    <p:sldId id="320" r:id="rId8"/>
    <p:sldId id="299" r:id="rId9"/>
    <p:sldId id="323" r:id="rId10"/>
    <p:sldId id="324" r:id="rId11"/>
    <p:sldId id="326" r:id="rId12"/>
    <p:sldId id="327" r:id="rId13"/>
    <p:sldId id="328" r:id="rId14"/>
    <p:sldId id="329" r:id="rId15"/>
    <p:sldId id="330" r:id="rId16"/>
    <p:sldId id="33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9"/>
    <a:srgbClr val="0033CC"/>
    <a:srgbClr val="0000FF"/>
    <a:srgbClr val="FF3300"/>
    <a:srgbClr val="00CCFF"/>
    <a:srgbClr val="FFFF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50FCF-5B1C-4E4B-828C-797CD6C4891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12B8F-02C5-44B1-9B63-67752367C65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7CA0B-6DD3-4426-82B0-DC371E541F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06512-D3DB-4A43-941B-94D1EF9EF49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5ABB-7009-4807-AB8A-366A9FB1BCE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5C4BC-BC5F-4F88-AA54-61C7BBC72A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5E319-052D-4970-A233-9CD771423C7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49B9B-7813-472D-9258-C280D684959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B3C68-43C4-4A69-B9ED-FAF68B224A2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01F71-DC3A-46BD-87E5-AF6EF04EFBE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BEF3B-BD85-49D6-99BC-8A313AA67D5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7DDCD8-E1D5-4224-B2EC-40EDAA105168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Conferencia </a:t>
            </a:r>
            <a:r>
              <a:rPr lang="es-MX" dirty="0" smtClean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017588" y="2792581"/>
            <a:ext cx="68008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Ecuaciones diferenciales lineales no homogéneas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Operador anulador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50838" y="863600"/>
            <a:ext cx="76374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Sea f(x) derivable n veces.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67480" y="1927225"/>
            <a:ext cx="5302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Si   P(D)f(x) = 0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91157" name="Group 21"/>
          <p:cNvGrpSpPr>
            <a:grpSpLocks/>
          </p:cNvGrpSpPr>
          <p:nvPr/>
        </p:nvGrpSpPr>
        <p:grpSpPr bwMode="auto">
          <a:xfrm>
            <a:off x="347663" y="2998789"/>
            <a:ext cx="8542337" cy="1481138"/>
            <a:chOff x="219" y="1889"/>
            <a:chExt cx="5381" cy="933"/>
          </a:xfrm>
        </p:grpSpPr>
        <p:sp>
          <p:nvSpPr>
            <p:cNvPr id="91155" name="Text Box 19"/>
            <p:cNvSpPr txBox="1">
              <a:spLocks noChangeArrowheads="1"/>
            </p:cNvSpPr>
            <p:nvPr/>
          </p:nvSpPr>
          <p:spPr bwMode="auto">
            <a:xfrm>
              <a:off x="219" y="1889"/>
              <a:ext cx="538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se dice que P(D) es un </a:t>
              </a:r>
              <a:r>
                <a:rPr lang="es-MX" sz="4400">
                  <a:solidFill>
                    <a:srgbClr val="FFFF00"/>
                  </a:solidFill>
                </a:rPr>
                <a:t>anulador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91156" name="Text Box 20"/>
            <p:cNvSpPr txBox="1">
              <a:spLocks noChangeArrowheads="1"/>
            </p:cNvSpPr>
            <p:nvPr/>
          </p:nvSpPr>
          <p:spPr bwMode="auto">
            <a:xfrm>
              <a:off x="219" y="2337"/>
              <a:ext cx="5381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 smtClean="0">
                  <a:solidFill>
                    <a:schemeClr val="bg1"/>
                  </a:solidFill>
                </a:rPr>
                <a:t>de </a:t>
              </a:r>
              <a:r>
                <a:rPr lang="es-MX" sz="4400" dirty="0">
                  <a:solidFill>
                    <a:schemeClr val="bg1"/>
                  </a:solidFill>
                </a:rPr>
                <a:t>f(x)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Anulador de polinomios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563938" y="1003300"/>
            <a:ext cx="101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D</a:t>
            </a:r>
            <a:r>
              <a:rPr lang="es-MX" sz="4400" baseline="30000">
                <a:solidFill>
                  <a:schemeClr val="bg1"/>
                </a:solidFill>
              </a:rPr>
              <a:t>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670050" y="2725738"/>
            <a:ext cx="498396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1, x, x</a:t>
            </a:r>
            <a:r>
              <a:rPr lang="es-MX" sz="4400" baseline="30000" dirty="0" smtClean="0">
                <a:solidFill>
                  <a:schemeClr val="bg1"/>
                </a:solidFill>
              </a:rPr>
              <a:t>2</a:t>
            </a:r>
            <a:r>
              <a:rPr lang="es-MX" sz="4400" dirty="0" smtClean="0">
                <a:solidFill>
                  <a:schemeClr val="bg1"/>
                </a:solidFill>
              </a:rPr>
              <a:t>, ... , x</a:t>
            </a:r>
            <a:r>
              <a:rPr lang="es-MX" sz="4400" baseline="30000" dirty="0" smtClean="0">
                <a:solidFill>
                  <a:schemeClr val="bg1"/>
                </a:solidFill>
              </a:rPr>
              <a:t>n-1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28600" y="1679575"/>
            <a:ext cx="2339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anula 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1073150" y="4703763"/>
            <a:ext cx="741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c</a:t>
            </a:r>
            <a:r>
              <a:rPr lang="es-MX" sz="4400" baseline="-25000">
                <a:solidFill>
                  <a:schemeClr val="bg1"/>
                </a:solidFill>
              </a:rPr>
              <a:t>0</a:t>
            </a:r>
            <a:r>
              <a:rPr lang="es-MX" sz="4400">
                <a:solidFill>
                  <a:schemeClr val="bg1"/>
                </a:solidFill>
              </a:rPr>
              <a:t> + c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x + c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x</a:t>
            </a:r>
            <a:r>
              <a:rPr lang="es-MX" sz="4400" baseline="30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 + ... + c</a:t>
            </a:r>
            <a:r>
              <a:rPr lang="es-MX" sz="4400" baseline="-25000">
                <a:solidFill>
                  <a:schemeClr val="bg1"/>
                </a:solidFill>
              </a:rPr>
              <a:t>n-1</a:t>
            </a:r>
            <a:r>
              <a:rPr lang="es-MX" sz="4400">
                <a:solidFill>
                  <a:schemeClr val="bg1"/>
                </a:solidFill>
              </a:rPr>
              <a:t>x</a:t>
            </a:r>
            <a:r>
              <a:rPr lang="es-MX" sz="4400" baseline="30000">
                <a:solidFill>
                  <a:schemeClr val="bg1"/>
                </a:solidFill>
              </a:rPr>
              <a:t>n-1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247650" y="3587750"/>
            <a:ext cx="34940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y también a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Anulador de exponenciales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4211" name="Line 3"/>
          <p:cNvSpPr>
            <a:spLocks noChangeShapeType="1"/>
          </p:cNvSpPr>
          <p:nvPr/>
        </p:nvSpPr>
        <p:spPr bwMode="auto">
          <a:xfrm>
            <a:off x="0" y="9302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98475" y="3735388"/>
            <a:ext cx="2427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(D - 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)</a:t>
            </a:r>
            <a:r>
              <a:rPr lang="es-MX" sz="4400" baseline="30000">
                <a:solidFill>
                  <a:schemeClr val="bg1"/>
                </a:solidFill>
              </a:rPr>
              <a:t>n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33424" y="5132388"/>
            <a:ext cx="74961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err="1">
                <a:solidFill>
                  <a:schemeClr val="bg1"/>
                </a:solidFill>
              </a:rPr>
              <a:t>e</a:t>
            </a:r>
            <a:r>
              <a:rPr lang="es-MX" sz="4400" baseline="30000" dirty="0" err="1">
                <a:solidFill>
                  <a:schemeClr val="bg1"/>
                </a:solidFill>
                <a:sym typeface="Symbol" pitchFamily="18" charset="2"/>
              </a:rPr>
              <a:t></a:t>
            </a:r>
            <a:r>
              <a:rPr lang="es-MX" sz="4400" baseline="30000" dirty="0" err="1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s-MX" sz="44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400" dirty="0" err="1" smtClean="0">
                <a:solidFill>
                  <a:schemeClr val="bg1"/>
                </a:solidFill>
              </a:rPr>
              <a:t>xe</a:t>
            </a:r>
            <a:r>
              <a:rPr lang="es-MX" sz="4400" baseline="30000" dirty="0" err="1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4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400" dirty="0" smtClean="0">
                <a:solidFill>
                  <a:schemeClr val="bg1"/>
                </a:solidFill>
              </a:rPr>
              <a:t>x</a:t>
            </a:r>
            <a:r>
              <a:rPr lang="es-MX" sz="4400" baseline="30000" dirty="0" smtClean="0">
                <a:solidFill>
                  <a:schemeClr val="bg1"/>
                </a:solidFill>
              </a:rPr>
              <a:t>2</a:t>
            </a:r>
            <a:r>
              <a:rPr lang="es-MX" sz="4400" dirty="0" smtClean="0">
                <a:solidFill>
                  <a:schemeClr val="bg1"/>
                </a:solidFill>
              </a:rPr>
              <a:t>e</a:t>
            </a:r>
            <a:r>
              <a:rPr lang="es-MX" sz="4400" baseline="30000" dirty="0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4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400" dirty="0" smtClean="0">
                <a:solidFill>
                  <a:schemeClr val="bg1"/>
                </a:solidFill>
              </a:rPr>
              <a:t>…, x</a:t>
            </a:r>
            <a:r>
              <a:rPr lang="es-MX" sz="4400" baseline="30000" dirty="0" smtClean="0">
                <a:solidFill>
                  <a:schemeClr val="bg1"/>
                </a:solidFill>
              </a:rPr>
              <a:t>n-1</a:t>
            </a:r>
            <a:r>
              <a:rPr lang="es-MX" sz="4400" dirty="0" smtClean="0">
                <a:solidFill>
                  <a:schemeClr val="bg1"/>
                </a:solidFill>
              </a:rPr>
              <a:t>e</a:t>
            </a:r>
            <a:r>
              <a:rPr lang="es-MX" sz="4400" baseline="30000" dirty="0" smtClean="0">
                <a:solidFill>
                  <a:schemeClr val="bg1"/>
                </a:solidFill>
                <a:sym typeface="Symbol" pitchFamily="18" charset="2"/>
              </a:rPr>
              <a:t>x</a:t>
            </a:r>
            <a:endParaRPr lang="en-US" sz="4400" baseline="30000" dirty="0" smtClean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765550" y="3686175"/>
            <a:ext cx="2339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anula 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457200" y="1692275"/>
            <a:ext cx="2427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(D - 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)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3725863" y="1673225"/>
            <a:ext cx="2339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anula a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6788150" y="1709738"/>
            <a:ext cx="1425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e</a:t>
            </a:r>
            <a:r>
              <a:rPr lang="es-MX" sz="4400" baseline="30000">
                <a:solidFill>
                  <a:schemeClr val="bg1"/>
                </a:solidFill>
                <a:sym typeface="Symbol" pitchFamily="18" charset="2"/>
              </a:rPr>
              <a:t>x</a:t>
            </a:r>
            <a:endParaRPr lang="en-US" sz="4400" baseline="30000">
              <a:solidFill>
                <a:schemeClr val="bg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Anulador de senos y cosenos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835150" y="1003300"/>
            <a:ext cx="65008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[D</a:t>
            </a:r>
            <a:r>
              <a:rPr lang="es-MX" sz="4400" baseline="30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 - 2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D + (</a:t>
            </a:r>
            <a:r>
              <a:rPr lang="es-MX" sz="4400" baseline="30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 + </a:t>
            </a:r>
            <a:r>
              <a:rPr lang="es-MX" sz="4400" baseline="3000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s-MX" sz="4400">
                <a:solidFill>
                  <a:schemeClr val="bg1"/>
                </a:solidFill>
                <a:sym typeface="Symbol" pitchFamily="18" charset="2"/>
              </a:rPr>
              <a:t>)]</a:t>
            </a:r>
            <a:r>
              <a:rPr lang="es-MX" sz="4400" baseline="30000">
                <a:solidFill>
                  <a:schemeClr val="bg1"/>
                </a:solidFill>
              </a:rPr>
              <a:t>n</a:t>
            </a:r>
            <a:endParaRPr lang="en-US" sz="4400" baseline="30000">
              <a:solidFill>
                <a:schemeClr val="bg1"/>
              </a:solidFill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1113" y="3303894"/>
            <a:ext cx="913288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200" dirty="0" err="1">
                <a:solidFill>
                  <a:schemeClr val="bg1"/>
                </a:solidFill>
              </a:rPr>
              <a:t>e</a:t>
            </a:r>
            <a:r>
              <a:rPr lang="es-MX" sz="4200" baseline="30000" dirty="0" err="1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err="1">
                <a:solidFill>
                  <a:schemeClr val="bg1"/>
                </a:solidFill>
                <a:sym typeface="Symbol" pitchFamily="18" charset="2"/>
              </a:rPr>
              <a:t>cos</a:t>
            </a:r>
            <a:r>
              <a:rPr lang="es-MX" sz="4200" dirty="0" err="1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200" dirty="0" err="1" smtClean="0">
                <a:solidFill>
                  <a:schemeClr val="bg1"/>
                </a:solidFill>
              </a:rPr>
              <a:t>xe</a:t>
            </a:r>
            <a:r>
              <a:rPr lang="es-MX" sz="4200" baseline="30000" dirty="0" err="1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err="1" smtClean="0">
                <a:solidFill>
                  <a:schemeClr val="bg1"/>
                </a:solidFill>
                <a:sym typeface="Symbol" pitchFamily="18" charset="2"/>
              </a:rPr>
              <a:t>cosx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200" dirty="0" smtClean="0">
                <a:solidFill>
                  <a:schemeClr val="bg1"/>
                </a:solidFill>
              </a:rPr>
              <a:t>..., x</a:t>
            </a:r>
            <a:r>
              <a:rPr lang="es-MX" sz="4200" baseline="30000" dirty="0" smtClean="0">
                <a:solidFill>
                  <a:schemeClr val="bg1"/>
                </a:solidFill>
              </a:rPr>
              <a:t>n-1</a:t>
            </a:r>
            <a:r>
              <a:rPr lang="es-MX" sz="4200" dirty="0" smtClean="0">
                <a:solidFill>
                  <a:schemeClr val="bg1"/>
                </a:solidFill>
              </a:rPr>
              <a:t>e</a:t>
            </a:r>
            <a:r>
              <a:rPr lang="es-MX" sz="4200" baseline="30000" dirty="0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cosx</a:t>
            </a:r>
            <a:endParaRPr lang="es-MX" sz="4200" baseline="300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28600" y="2198233"/>
            <a:ext cx="2339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anula 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0" y="472676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200" dirty="0" err="1">
                <a:solidFill>
                  <a:schemeClr val="bg1"/>
                </a:solidFill>
              </a:rPr>
              <a:t>e</a:t>
            </a:r>
            <a:r>
              <a:rPr lang="es-MX" sz="4200" baseline="30000" dirty="0" err="1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err="1">
                <a:solidFill>
                  <a:schemeClr val="bg1"/>
                </a:solidFill>
                <a:sym typeface="Symbol" pitchFamily="18" charset="2"/>
              </a:rPr>
              <a:t>sen</a:t>
            </a:r>
            <a:r>
              <a:rPr lang="es-MX" sz="4200" dirty="0" err="1" smtClean="0">
                <a:solidFill>
                  <a:schemeClr val="bg1"/>
                </a:solidFill>
                <a:sym typeface="Symbol" pitchFamily="18" charset="2"/>
              </a:rPr>
              <a:t>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200" dirty="0" err="1" smtClean="0">
                <a:solidFill>
                  <a:schemeClr val="bg1"/>
                </a:solidFill>
              </a:rPr>
              <a:t>xe</a:t>
            </a:r>
            <a:r>
              <a:rPr lang="es-MX" sz="4200" baseline="30000" dirty="0" err="1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err="1" smtClean="0">
                <a:solidFill>
                  <a:schemeClr val="bg1"/>
                </a:solidFill>
                <a:sym typeface="Symbol" pitchFamily="18" charset="2"/>
              </a:rPr>
              <a:t>senx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200" dirty="0" smtClean="0">
                <a:solidFill>
                  <a:schemeClr val="bg1"/>
                </a:solidFill>
              </a:rPr>
              <a:t>…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, </a:t>
            </a:r>
            <a:r>
              <a:rPr lang="es-MX" sz="4200" dirty="0" smtClean="0">
                <a:solidFill>
                  <a:schemeClr val="bg1"/>
                </a:solidFill>
              </a:rPr>
              <a:t>x</a:t>
            </a:r>
            <a:r>
              <a:rPr lang="es-MX" sz="4200" baseline="30000" dirty="0" smtClean="0">
                <a:solidFill>
                  <a:schemeClr val="bg1"/>
                </a:solidFill>
              </a:rPr>
              <a:t>n-1</a:t>
            </a:r>
            <a:r>
              <a:rPr lang="es-MX" sz="4200" dirty="0" smtClean="0">
                <a:solidFill>
                  <a:schemeClr val="bg1"/>
                </a:solidFill>
              </a:rPr>
              <a:t>e</a:t>
            </a:r>
            <a:r>
              <a:rPr lang="es-MX" sz="4200" baseline="30000" dirty="0" smtClean="0">
                <a:solidFill>
                  <a:schemeClr val="bg1"/>
                </a:solidFill>
                <a:sym typeface="Symbol" pitchFamily="18" charset="2"/>
              </a:rPr>
              <a:t>x</a:t>
            </a:r>
            <a:r>
              <a:rPr lang="es-MX" sz="4200" dirty="0" smtClean="0">
                <a:solidFill>
                  <a:schemeClr val="bg1"/>
                </a:solidFill>
                <a:sym typeface="Symbol" pitchFamily="18" charset="2"/>
              </a:rPr>
              <a:t>senx</a:t>
            </a:r>
            <a:endParaRPr lang="es-MX" sz="4200" baseline="300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 general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84175" y="1003300"/>
            <a:ext cx="837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 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 anula a f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(x)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633413" y="1752600"/>
            <a:ext cx="7118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y 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 anula a f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(x)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065338" y="2706688"/>
            <a:ext cx="3460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entonces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396875" y="4183063"/>
            <a:ext cx="8370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 anula a   f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(x) + f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(x) 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42306"/>
            <a:ext cx="8647113" cy="765175"/>
          </a:xfrm>
          <a:noFill/>
          <a:ln/>
        </p:spPr>
        <p:txBody>
          <a:bodyPr/>
          <a:lstStyle/>
          <a:p>
            <a:pPr algn="l"/>
            <a:r>
              <a:rPr lang="es-MX" sz="4200">
                <a:solidFill>
                  <a:schemeClr val="bg1"/>
                </a:solidFill>
              </a:rPr>
              <a:t>Solución de EDL no homogéneas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0" y="722869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4200"/>
          </a:p>
        </p:txBody>
      </p:sp>
      <p:sp>
        <p:nvSpPr>
          <p:cNvPr id="97294" name="Text Box 14"/>
          <p:cNvSpPr txBox="1">
            <a:spLocks noChangeArrowheads="1"/>
          </p:cNvSpPr>
          <p:nvPr/>
        </p:nvSpPr>
        <p:spPr bwMode="auto">
          <a:xfrm>
            <a:off x="185738" y="1549957"/>
            <a:ext cx="32432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200" dirty="0">
              <a:solidFill>
                <a:schemeClr val="bg1"/>
              </a:solidFill>
            </a:endParaRPr>
          </a:p>
        </p:txBody>
      </p:sp>
      <p:grpSp>
        <p:nvGrpSpPr>
          <p:cNvPr id="97317" name="Group 37"/>
          <p:cNvGrpSpPr>
            <a:grpSpLocks/>
          </p:cNvGrpSpPr>
          <p:nvPr/>
        </p:nvGrpSpPr>
        <p:grpSpPr bwMode="auto">
          <a:xfrm>
            <a:off x="5066788" y="1692929"/>
            <a:ext cx="1968500" cy="762000"/>
            <a:chOff x="2979" y="969"/>
            <a:chExt cx="1240" cy="480"/>
          </a:xfrm>
        </p:grpSpPr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3667" y="969"/>
              <a:ext cx="5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200">
                  <a:solidFill>
                    <a:schemeClr val="bg1"/>
                  </a:solidFill>
                </a:rPr>
                <a:t>y</a:t>
              </a:r>
              <a:r>
                <a:rPr lang="es-MX" sz="4200" baseline="-25000">
                  <a:solidFill>
                    <a:schemeClr val="bg1"/>
                  </a:solidFill>
                </a:rPr>
                <a:t>c</a:t>
              </a:r>
              <a:endParaRPr lang="en-US" sz="4200">
                <a:solidFill>
                  <a:schemeClr val="bg1"/>
                </a:solidFill>
              </a:endParaRPr>
            </a:p>
          </p:txBody>
        </p:sp>
        <p:sp>
          <p:nvSpPr>
            <p:cNvPr id="97298" name="AutoShape 18"/>
            <p:cNvSpPr>
              <a:spLocks noChangeArrowheads="1"/>
            </p:cNvSpPr>
            <p:nvPr/>
          </p:nvSpPr>
          <p:spPr bwMode="auto">
            <a:xfrm>
              <a:off x="2979" y="1165"/>
              <a:ext cx="614" cy="200"/>
            </a:xfrm>
            <a:prstGeom prst="rightArrow">
              <a:avLst>
                <a:gd name="adj1" fmla="val 50000"/>
                <a:gd name="adj2" fmla="val 76750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 sz="4200"/>
            </a:p>
          </p:txBody>
        </p:sp>
      </p:grpSp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0" y="2927764"/>
            <a:ext cx="660102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742950">
              <a:spcBef>
                <a:spcPct val="50000"/>
              </a:spcBef>
              <a:buFont typeface="+mj-lt"/>
              <a:buAutoNum type="arabicPeriod" startAt="2"/>
            </a:pPr>
            <a:r>
              <a:rPr lang="es-MX" sz="4200" dirty="0" smtClean="0">
                <a:solidFill>
                  <a:schemeClr val="bg1"/>
                </a:solidFill>
              </a:rPr>
              <a:t>P</a:t>
            </a:r>
            <a:r>
              <a:rPr lang="es-MX" sz="4200" baseline="-25000" dirty="0" smtClean="0">
                <a:solidFill>
                  <a:schemeClr val="bg1"/>
                </a:solidFill>
              </a:rPr>
              <a:t>a</a:t>
            </a:r>
            <a:r>
              <a:rPr lang="es-MX" sz="4200" dirty="0" smtClean="0">
                <a:solidFill>
                  <a:schemeClr val="bg1"/>
                </a:solidFill>
              </a:rPr>
              <a:t>(D</a:t>
            </a:r>
            <a:r>
              <a:rPr lang="es-MX" sz="4200" dirty="0">
                <a:solidFill>
                  <a:schemeClr val="bg1"/>
                </a:solidFill>
              </a:rPr>
              <a:t>) anulador de f(x)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97301" name="Text Box 21"/>
          <p:cNvSpPr txBox="1">
            <a:spLocks noChangeArrowheads="1"/>
          </p:cNvSpPr>
          <p:nvPr/>
        </p:nvSpPr>
        <p:spPr bwMode="auto">
          <a:xfrm>
            <a:off x="0" y="4051369"/>
            <a:ext cx="65547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742950">
              <a:spcBef>
                <a:spcPct val="50000"/>
              </a:spcBef>
              <a:buFont typeface="+mj-lt"/>
              <a:buAutoNum type="arabicPeriod" startAt="3"/>
            </a:pPr>
            <a:r>
              <a:rPr lang="es-MX" sz="4200" dirty="0">
                <a:solidFill>
                  <a:schemeClr val="bg1"/>
                </a:solidFill>
              </a:rPr>
              <a:t>P</a:t>
            </a:r>
            <a:r>
              <a:rPr lang="es-MX" sz="4200" baseline="-25000" dirty="0">
                <a:solidFill>
                  <a:schemeClr val="bg1"/>
                </a:solidFill>
              </a:rPr>
              <a:t>a</a:t>
            </a:r>
            <a:r>
              <a:rPr lang="es-MX" sz="4200" dirty="0">
                <a:solidFill>
                  <a:schemeClr val="bg1"/>
                </a:solidFill>
              </a:rPr>
              <a:t>(D)P(D)y = P</a:t>
            </a:r>
            <a:r>
              <a:rPr lang="es-MX" sz="4200" baseline="-25000" dirty="0">
                <a:solidFill>
                  <a:schemeClr val="bg1"/>
                </a:solidFill>
              </a:rPr>
              <a:t>a</a:t>
            </a:r>
            <a:r>
              <a:rPr lang="es-MX" sz="4200" dirty="0">
                <a:solidFill>
                  <a:schemeClr val="bg1"/>
                </a:solidFill>
              </a:rPr>
              <a:t>(D)f(x) </a:t>
            </a:r>
            <a:endParaRPr lang="en-US" sz="4200" dirty="0">
              <a:solidFill>
                <a:schemeClr val="bg1"/>
              </a:solidFill>
            </a:endParaRPr>
          </a:p>
        </p:txBody>
      </p:sp>
      <p:grpSp>
        <p:nvGrpSpPr>
          <p:cNvPr id="44" name="43 Grupo"/>
          <p:cNvGrpSpPr/>
          <p:nvPr/>
        </p:nvGrpSpPr>
        <p:grpSpPr>
          <a:xfrm>
            <a:off x="5484813" y="3893955"/>
            <a:ext cx="3659187" cy="2202357"/>
            <a:chOff x="5484813" y="2557525"/>
            <a:chExt cx="3659187" cy="2202357"/>
          </a:xfrm>
        </p:grpSpPr>
        <p:grpSp>
          <p:nvGrpSpPr>
            <p:cNvPr id="97318" name="Group 38"/>
            <p:cNvGrpSpPr>
              <a:grpSpLocks/>
            </p:cNvGrpSpPr>
            <p:nvPr/>
          </p:nvGrpSpPr>
          <p:grpSpPr bwMode="auto">
            <a:xfrm>
              <a:off x="5484813" y="3997882"/>
              <a:ext cx="2011362" cy="762000"/>
              <a:chOff x="3455" y="2545"/>
              <a:chExt cx="1267" cy="480"/>
            </a:xfrm>
          </p:grpSpPr>
          <p:sp>
            <p:nvSpPr>
              <p:cNvPr id="97311" name="AutoShape 31"/>
              <p:cNvSpPr>
                <a:spLocks noChangeArrowheads="1"/>
              </p:cNvSpPr>
              <p:nvPr/>
            </p:nvSpPr>
            <p:spPr bwMode="auto">
              <a:xfrm>
                <a:off x="3455" y="2755"/>
                <a:ext cx="614" cy="200"/>
              </a:xfrm>
              <a:prstGeom prst="rightArrow">
                <a:avLst>
                  <a:gd name="adj1" fmla="val 50000"/>
                  <a:gd name="adj2" fmla="val 76750"/>
                </a:avLst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 sz="4200"/>
              </a:p>
            </p:txBody>
          </p:sp>
          <p:sp>
            <p:nvSpPr>
              <p:cNvPr id="97312" name="Text Box 32"/>
              <p:cNvSpPr txBox="1">
                <a:spLocks noChangeArrowheads="1"/>
              </p:cNvSpPr>
              <p:nvPr/>
            </p:nvSpPr>
            <p:spPr bwMode="auto">
              <a:xfrm>
                <a:off x="4170" y="2545"/>
                <a:ext cx="55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200" dirty="0">
                    <a:solidFill>
                      <a:schemeClr val="bg1"/>
                    </a:solidFill>
                  </a:rPr>
                  <a:t>y</a:t>
                </a:r>
                <a:r>
                  <a:rPr lang="es-MX" sz="4200" baseline="-25000" dirty="0">
                    <a:solidFill>
                      <a:schemeClr val="bg1"/>
                    </a:solidFill>
                  </a:rPr>
                  <a:t>a</a:t>
                </a:r>
                <a:endParaRPr lang="en-US" sz="4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7313" name="AutoShape 33"/>
            <p:cNvSpPr>
              <a:spLocks noChangeArrowheads="1"/>
            </p:cNvSpPr>
            <p:nvPr/>
          </p:nvSpPr>
          <p:spPr bwMode="auto">
            <a:xfrm>
              <a:off x="7201985" y="2557525"/>
              <a:ext cx="1942015" cy="1381908"/>
            </a:xfrm>
            <a:prstGeom prst="wedgeRoundRectCallout">
              <a:avLst>
                <a:gd name="adj1" fmla="val -45327"/>
                <a:gd name="adj2" fmla="val 83069"/>
                <a:gd name="adj3" fmla="val 16667"/>
              </a:avLst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s-MX" sz="3000" dirty="0">
                  <a:solidFill>
                    <a:schemeClr val="bg1"/>
                  </a:solidFill>
                </a:rPr>
                <a:t>incluye  a    </a:t>
              </a:r>
              <a:r>
                <a:rPr lang="es-MX" sz="3000" dirty="0" err="1">
                  <a:solidFill>
                    <a:schemeClr val="bg1"/>
                  </a:solidFill>
                </a:rPr>
                <a:t>y</a:t>
              </a:r>
              <a:r>
                <a:rPr lang="es-MX" sz="3000" baseline="-25000" dirty="0" err="1">
                  <a:solidFill>
                    <a:schemeClr val="bg1"/>
                  </a:solidFill>
                </a:rPr>
                <a:t>c</a:t>
              </a:r>
              <a:r>
                <a:rPr lang="es-MX" sz="3000" dirty="0">
                  <a:solidFill>
                    <a:schemeClr val="bg1"/>
                  </a:solidFill>
                </a:rPr>
                <a:t> + </a:t>
              </a:r>
              <a:r>
                <a:rPr lang="es-MX" sz="3000" dirty="0" err="1">
                  <a:solidFill>
                    <a:schemeClr val="bg1"/>
                  </a:solidFill>
                </a:rPr>
                <a:t>y</a:t>
              </a:r>
              <a:r>
                <a:rPr lang="es-MX" sz="3000" baseline="-25000" dirty="0" err="1">
                  <a:solidFill>
                    <a:schemeClr val="bg1"/>
                  </a:solidFill>
                </a:rPr>
                <a:t>p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206375" y="800657"/>
            <a:ext cx="5296495" cy="1708160"/>
            <a:chOff x="206375" y="800657"/>
            <a:chExt cx="5296495" cy="1708160"/>
          </a:xfrm>
        </p:grpSpPr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206375" y="800657"/>
              <a:ext cx="5296495" cy="1708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742950" indent="-742950">
                <a:spcBef>
                  <a:spcPct val="50000"/>
                </a:spcBef>
                <a:buAutoNum type="arabicPeriod"/>
              </a:pPr>
              <a:r>
                <a:rPr lang="es-MX" sz="4200" dirty="0" smtClean="0">
                  <a:solidFill>
                    <a:schemeClr val="bg1"/>
                  </a:solidFill>
                </a:rPr>
                <a:t>P(D)y </a:t>
              </a:r>
              <a:r>
                <a:rPr lang="es-MX" sz="4200" dirty="0">
                  <a:solidFill>
                    <a:schemeClr val="bg1"/>
                  </a:solidFill>
                </a:rPr>
                <a:t>= f(x</a:t>
              </a:r>
              <a:r>
                <a:rPr lang="es-MX" sz="4200" dirty="0" smtClean="0">
                  <a:solidFill>
                    <a:schemeClr val="bg1"/>
                  </a:solidFill>
                </a:rPr>
                <a:t>)    </a:t>
              </a:r>
            </a:p>
            <a:p>
              <a:pPr marL="742950" indent="-742950">
                <a:spcBef>
                  <a:spcPct val="50000"/>
                </a:spcBef>
              </a:pPr>
              <a:r>
                <a:rPr lang="es-MX" sz="4200" dirty="0" smtClean="0">
                  <a:solidFill>
                    <a:schemeClr val="bg1"/>
                  </a:solidFill>
                </a:rPr>
                <a:t>     P(D)y = 0     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4084416" y="840344"/>
              <a:ext cx="684511" cy="674687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 sz="4200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4194089" y="802244"/>
              <a:ext cx="53263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200" dirty="0">
                  <a:solidFill>
                    <a:schemeClr val="bg1"/>
                  </a:solidFill>
                </a:rPr>
                <a:t>1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4070014" y="1771160"/>
              <a:ext cx="674688" cy="67468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 sz="4200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185719" y="1733060"/>
              <a:ext cx="63976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200" dirty="0">
                  <a:solidFill>
                    <a:schemeClr val="bg1"/>
                  </a:solidFill>
                </a:rPr>
                <a:t>2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49 Grupo"/>
          <p:cNvGrpSpPr/>
          <p:nvPr/>
        </p:nvGrpSpPr>
        <p:grpSpPr>
          <a:xfrm>
            <a:off x="643401" y="5423457"/>
            <a:ext cx="4828931" cy="773466"/>
            <a:chOff x="643401" y="5212441"/>
            <a:chExt cx="4828931" cy="773466"/>
          </a:xfrm>
        </p:grpSpPr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643401" y="5247243"/>
              <a:ext cx="4828931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200" dirty="0">
                  <a:solidFill>
                    <a:schemeClr val="bg1"/>
                  </a:solidFill>
                </a:rPr>
                <a:t>P</a:t>
              </a:r>
              <a:r>
                <a:rPr lang="es-MX" sz="4200" baseline="-25000" dirty="0">
                  <a:solidFill>
                    <a:schemeClr val="bg1"/>
                  </a:solidFill>
                </a:rPr>
                <a:t>a</a:t>
              </a:r>
              <a:r>
                <a:rPr lang="es-MX" sz="4200" dirty="0">
                  <a:solidFill>
                    <a:schemeClr val="bg1"/>
                  </a:solidFill>
                </a:rPr>
                <a:t>(D)P(D)y = </a:t>
              </a:r>
              <a:r>
                <a:rPr lang="es-MX" sz="4200" dirty="0" smtClean="0">
                  <a:solidFill>
                    <a:schemeClr val="bg1"/>
                  </a:solidFill>
                </a:rPr>
                <a:t>0        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  <p:sp>
          <p:nvSpPr>
            <p:cNvPr id="48" name="Oval 29"/>
            <p:cNvSpPr>
              <a:spLocks noChangeArrowheads="1"/>
            </p:cNvSpPr>
            <p:nvPr/>
          </p:nvSpPr>
          <p:spPr bwMode="auto">
            <a:xfrm>
              <a:off x="4599529" y="5250541"/>
              <a:ext cx="674688" cy="674688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 sz="4200"/>
            </a:p>
          </p:txBody>
        </p: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4685254" y="5212441"/>
              <a:ext cx="63976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200" dirty="0">
                  <a:solidFill>
                    <a:schemeClr val="bg1"/>
                  </a:solidFill>
                </a:rPr>
                <a:t>3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-42306"/>
            <a:ext cx="864711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Solución de EDL no homogéneas</a:t>
            </a:r>
            <a:endParaRPr kumimoji="0" lang="en-US" sz="4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0" y="722869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sz="4200" dirty="0"/>
          </a:p>
        </p:txBody>
      </p:sp>
      <p:sp>
        <p:nvSpPr>
          <p:cNvPr id="6" name="5 Rectángulo"/>
          <p:cNvSpPr/>
          <p:nvPr/>
        </p:nvSpPr>
        <p:spPr>
          <a:xfrm>
            <a:off x="0" y="1234832"/>
            <a:ext cx="88907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spcBef>
                <a:spcPct val="50000"/>
              </a:spcBef>
              <a:buFont typeface="+mj-lt"/>
              <a:buAutoNum type="arabicPeriod" startAt="4"/>
            </a:pPr>
            <a:r>
              <a:rPr lang="es-ES_tradnl" sz="4400" dirty="0" smtClean="0">
                <a:solidFill>
                  <a:schemeClr val="bg1"/>
                </a:solidFill>
              </a:rPr>
              <a:t>Comparando </a:t>
            </a:r>
            <a:r>
              <a:rPr lang="es-ES_tradnl" sz="4400" dirty="0" err="1" smtClean="0">
                <a:solidFill>
                  <a:schemeClr val="bg1"/>
                </a:solidFill>
              </a:rPr>
              <a:t>y</a:t>
            </a:r>
            <a:r>
              <a:rPr lang="es-ES_tradnl" sz="4400" baseline="-25000" dirty="0" err="1" smtClean="0">
                <a:solidFill>
                  <a:schemeClr val="bg1"/>
                </a:solidFill>
              </a:rPr>
              <a:t>c</a:t>
            </a:r>
            <a:r>
              <a:rPr lang="es-ES_tradnl" sz="4400" dirty="0" smtClean="0">
                <a:solidFill>
                  <a:schemeClr val="bg1"/>
                </a:solidFill>
              </a:rPr>
              <a:t> con y</a:t>
            </a:r>
            <a:r>
              <a:rPr lang="es-ES_tradnl" sz="4400" baseline="-25000" dirty="0" smtClean="0">
                <a:solidFill>
                  <a:schemeClr val="bg1"/>
                </a:solidFill>
              </a:rPr>
              <a:t>a</a:t>
            </a:r>
            <a:r>
              <a:rPr lang="es-ES_tradnl" sz="4400" dirty="0" smtClean="0">
                <a:solidFill>
                  <a:schemeClr val="bg1"/>
                </a:solidFill>
              </a:rPr>
              <a:t> se tiene la forma de </a:t>
            </a:r>
            <a:r>
              <a:rPr lang="es-ES_tradnl" sz="4400" dirty="0" err="1" smtClean="0">
                <a:solidFill>
                  <a:schemeClr val="bg1"/>
                </a:solidFill>
              </a:rPr>
              <a:t>y</a:t>
            </a:r>
            <a:r>
              <a:rPr lang="es-ES_tradnl" sz="4400" baseline="-25000" dirty="0" err="1" smtClean="0">
                <a:solidFill>
                  <a:schemeClr val="bg1"/>
                </a:solidFill>
              </a:rPr>
              <a:t>p</a:t>
            </a:r>
            <a:endParaRPr lang="es-ES_tradnl" sz="4400" baseline="-25000" dirty="0" smtClean="0">
              <a:solidFill>
                <a:schemeClr val="bg1"/>
              </a:solidFill>
            </a:endParaRPr>
          </a:p>
          <a:p>
            <a:pPr marL="742950" indent="-742950">
              <a:spcBef>
                <a:spcPct val="50000"/>
              </a:spcBef>
              <a:buFont typeface="+mj-lt"/>
              <a:buAutoNum type="arabicPeriod" startAt="4"/>
            </a:pPr>
            <a:r>
              <a:rPr lang="es-ES_tradnl" sz="4400" dirty="0" smtClean="0">
                <a:solidFill>
                  <a:schemeClr val="bg1"/>
                </a:solidFill>
              </a:rPr>
              <a:t>Hallar los coeficientes</a:t>
            </a:r>
          </a:p>
          <a:p>
            <a:pPr marL="742950" indent="-742950">
              <a:spcBef>
                <a:spcPct val="50000"/>
              </a:spcBef>
              <a:buFont typeface="+mj-lt"/>
              <a:buAutoNum type="arabicPeriod" startAt="4"/>
            </a:pPr>
            <a:r>
              <a:rPr lang="es-ES_tradnl" sz="4400" dirty="0" smtClean="0">
                <a:solidFill>
                  <a:schemeClr val="bg1"/>
                </a:solidFill>
              </a:rPr>
              <a:t>Plantear la solución general</a:t>
            </a:r>
            <a:endParaRPr lang="es-ES_tradnl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Bibliografía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00206" y="1085346"/>
            <a:ext cx="8229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err="1" smtClean="0">
                <a:solidFill>
                  <a:schemeClr val="bg1"/>
                </a:solidFill>
              </a:rPr>
              <a:t>Zill</a:t>
            </a:r>
            <a:r>
              <a:rPr lang="es-MX" sz="4400" dirty="0" smtClean="0">
                <a:solidFill>
                  <a:schemeClr val="bg1"/>
                </a:solidFill>
              </a:rPr>
              <a:t>. </a:t>
            </a:r>
            <a:r>
              <a:rPr lang="es-MX" sz="4400" dirty="0" err="1" smtClean="0">
                <a:solidFill>
                  <a:schemeClr val="bg1"/>
                </a:solidFill>
              </a:rPr>
              <a:t>ep</a:t>
            </a:r>
            <a:r>
              <a:rPr lang="es-MX" sz="4400" dirty="0" smtClean="0">
                <a:solidFill>
                  <a:schemeClr val="bg1"/>
                </a:solidFill>
              </a:rPr>
              <a:t>. 4.1.3, pp. 126-128</a:t>
            </a:r>
          </a:p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	</a:t>
            </a:r>
            <a:r>
              <a:rPr lang="es-MX" sz="4400" dirty="0" smtClean="0">
                <a:solidFill>
                  <a:schemeClr val="bg1"/>
                </a:solidFill>
              </a:rPr>
              <a:t> </a:t>
            </a:r>
            <a:r>
              <a:rPr lang="es-MX" sz="4400" dirty="0" err="1" smtClean="0">
                <a:solidFill>
                  <a:schemeClr val="bg1"/>
                </a:solidFill>
              </a:rPr>
              <a:t>ep</a:t>
            </a:r>
            <a:r>
              <a:rPr lang="es-MX" sz="4400" dirty="0" smtClean="0">
                <a:solidFill>
                  <a:schemeClr val="bg1"/>
                </a:solidFill>
              </a:rPr>
              <a:t>. 4.4, pp. 145-154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       </a:t>
            </a:r>
            <a:r>
              <a:rPr lang="es-MX" sz="4400" dirty="0" err="1" smtClean="0">
                <a:solidFill>
                  <a:schemeClr val="bg1"/>
                </a:solidFill>
              </a:rPr>
              <a:t>ep</a:t>
            </a:r>
            <a:r>
              <a:rPr lang="es-MX" sz="4400" dirty="0" smtClean="0">
                <a:solidFill>
                  <a:schemeClr val="bg1"/>
                </a:solidFill>
              </a:rPr>
              <a:t>. 4.5, pp. 155-161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       Resumen Capítulo 4.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       pp. 162-163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0" y="1406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 smtClean="0">
                <a:solidFill>
                  <a:schemeClr val="bg1"/>
                </a:solidFill>
              </a:rPr>
              <a:t>Autopreparación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65760" y="1336431"/>
            <a:ext cx="84546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>
                <a:solidFill>
                  <a:schemeClr val="bg1"/>
                </a:solidFill>
              </a:rPr>
              <a:t>Estudiar </a:t>
            </a:r>
            <a:r>
              <a:rPr lang="es-MX" sz="4400" dirty="0" smtClean="0">
                <a:solidFill>
                  <a:srgbClr val="FFFF00"/>
                </a:solidFill>
              </a:rPr>
              <a:t>4.1.3, </a:t>
            </a:r>
            <a:r>
              <a:rPr lang="es-MX" sz="4400" dirty="0" smtClean="0">
                <a:solidFill>
                  <a:schemeClr val="bg1"/>
                </a:solidFill>
              </a:rPr>
              <a:t>p. 126 a 128</a:t>
            </a:r>
            <a:endParaRPr lang="en-US" sz="4400" dirty="0" smtClean="0">
              <a:solidFill>
                <a:schemeClr val="bg1"/>
              </a:solidFill>
            </a:endParaRPr>
          </a:p>
          <a:p>
            <a:endParaRPr lang="es-ES" sz="4400" dirty="0" smtClean="0">
              <a:solidFill>
                <a:schemeClr val="bg1"/>
              </a:solidFill>
            </a:endParaRPr>
          </a:p>
          <a:p>
            <a:r>
              <a:rPr lang="es-ES" sz="4400" dirty="0" smtClean="0">
                <a:solidFill>
                  <a:schemeClr val="bg1"/>
                </a:solidFill>
              </a:rPr>
              <a:t>ejercicios 4.4, pp. 153-154</a:t>
            </a:r>
          </a:p>
          <a:p>
            <a:pPr lvl="2"/>
            <a:r>
              <a:rPr lang="es-ES" sz="4400" dirty="0" smtClean="0">
                <a:solidFill>
                  <a:schemeClr val="bg1"/>
                </a:solidFill>
              </a:rPr>
              <a:t>1, 4, 7, 9, 11, 12, 13, 14, 15, 16, 17, 18, 31, 33, 35, 55, 56, 57, 61 y 62</a:t>
            </a:r>
            <a:endParaRPr lang="es-ES" sz="4400" dirty="0">
              <a:solidFill>
                <a:schemeClr val="bg1"/>
              </a:solidFill>
            </a:endParaRPr>
          </a:p>
          <a:p>
            <a:r>
              <a:rPr lang="es-ES" sz="4400" dirty="0" smtClean="0">
                <a:solidFill>
                  <a:schemeClr val="bg1"/>
                </a:solidFill>
              </a:rPr>
              <a:t>Ejercicios 4.5, p.161: 1, 3 5 y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6868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Ecuación homogénea asociada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3962400" y="1152525"/>
            <a:ext cx="4313238" cy="763588"/>
            <a:chOff x="2496" y="726"/>
            <a:chExt cx="2717" cy="481"/>
          </a:xfrm>
        </p:grpSpPr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2496" y="726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f(x)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5000" name="Group 8"/>
            <p:cNvGrpSpPr>
              <a:grpSpLocks/>
            </p:cNvGrpSpPr>
            <p:nvPr/>
          </p:nvGrpSpPr>
          <p:grpSpPr bwMode="auto">
            <a:xfrm>
              <a:off x="4756" y="727"/>
              <a:ext cx="457" cy="480"/>
              <a:chOff x="3143" y="928"/>
              <a:chExt cx="457" cy="480"/>
            </a:xfrm>
          </p:grpSpPr>
          <p:sp>
            <p:nvSpPr>
              <p:cNvPr id="84998" name="Oval 6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4999" name="Text Box 7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1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3956050" y="2119313"/>
            <a:ext cx="4384675" cy="776287"/>
            <a:chOff x="2492" y="1335"/>
            <a:chExt cx="2762" cy="489"/>
          </a:xfrm>
        </p:grpSpPr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492" y="1335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0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5002" name="Group 10"/>
            <p:cNvGrpSpPr>
              <a:grpSpLocks/>
            </p:cNvGrpSpPr>
            <p:nvPr/>
          </p:nvGrpSpPr>
          <p:grpSpPr bwMode="auto">
            <a:xfrm>
              <a:off x="4797" y="1344"/>
              <a:ext cx="457" cy="480"/>
              <a:chOff x="3143" y="928"/>
              <a:chExt cx="457" cy="480"/>
            </a:xfrm>
          </p:grpSpPr>
          <p:sp>
            <p:nvSpPr>
              <p:cNvPr id="85003" name="Oval 11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5004" name="Text Box 12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2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5005" name="AutoShape 13"/>
          <p:cNvSpPr>
            <a:spLocks noChangeArrowheads="1"/>
          </p:cNvSpPr>
          <p:nvPr/>
        </p:nvSpPr>
        <p:spPr bwMode="auto">
          <a:xfrm>
            <a:off x="317500" y="4214813"/>
            <a:ext cx="4294188" cy="2305050"/>
          </a:xfrm>
          <a:prstGeom prst="wedgeRoundRectCallout">
            <a:avLst>
              <a:gd name="adj1" fmla="val 59426"/>
              <a:gd name="adj2" fmla="val -104338"/>
              <a:gd name="adj3" fmla="val 16667"/>
            </a:avLst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MX" sz="4400">
                <a:solidFill>
                  <a:schemeClr val="bg1"/>
                </a:solidFill>
              </a:rPr>
              <a:t>Ecuación homogénea asociada a (1)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84810" y="2046288"/>
            <a:ext cx="3421063" cy="1609725"/>
          </a:xfrm>
          <a:prstGeom prst="wedgeRoundRectCallout">
            <a:avLst>
              <a:gd name="adj1" fmla="val 57891"/>
              <a:gd name="adj2" fmla="val -71787"/>
              <a:gd name="adj3" fmla="val 16667"/>
            </a:avLst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MX" sz="4400">
                <a:solidFill>
                  <a:schemeClr val="bg1"/>
                </a:solidFill>
              </a:rPr>
              <a:t>Ecuación a resolver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 animBg="1"/>
      <p:bldP spid="850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Teorema (4.7, p. 126)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241300" y="2644775"/>
            <a:ext cx="8410575" cy="2260600"/>
            <a:chOff x="152" y="2251"/>
            <a:chExt cx="5298" cy="1424"/>
          </a:xfrm>
        </p:grpSpPr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152" y="2251"/>
              <a:ext cx="528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Si y</a:t>
              </a:r>
              <a:r>
                <a:rPr lang="es-MX" sz="4400" baseline="-25000">
                  <a:solidFill>
                    <a:schemeClr val="bg1"/>
                  </a:solidFill>
                </a:rPr>
                <a:t>p</a:t>
              </a:r>
              <a:r>
                <a:rPr lang="es-MX" sz="4400">
                  <a:solidFill>
                    <a:schemeClr val="bg1"/>
                  </a:solidFill>
                </a:rPr>
                <a:t> es una solución de (1) y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64" y="2722"/>
              <a:ext cx="528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y</a:t>
              </a:r>
              <a:r>
                <a:rPr lang="es-MX" sz="4400" baseline="-25000">
                  <a:solidFill>
                    <a:schemeClr val="bg1"/>
                  </a:solidFill>
                </a:rPr>
                <a:t>2</a:t>
              </a:r>
              <a:r>
                <a:rPr lang="es-MX" sz="4400">
                  <a:solidFill>
                    <a:schemeClr val="bg1"/>
                  </a:solidFill>
                </a:rPr>
                <a:t> es una solución de (2),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189" y="3195"/>
              <a:ext cx="46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entonces 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273175" y="5141913"/>
            <a:ext cx="6702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y</a:t>
            </a:r>
            <a:r>
              <a:rPr lang="es-MX" sz="4400" baseline="-25000">
                <a:solidFill>
                  <a:schemeClr val="bg1"/>
                </a:solidFill>
              </a:rPr>
              <a:t>p</a:t>
            </a:r>
            <a:r>
              <a:rPr lang="es-MX" sz="4400">
                <a:solidFill>
                  <a:schemeClr val="bg1"/>
                </a:solidFill>
              </a:rPr>
              <a:t> + y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 es solución de (1)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206375" y="904875"/>
            <a:ext cx="4313238" cy="763588"/>
            <a:chOff x="2496" y="726"/>
            <a:chExt cx="2717" cy="481"/>
          </a:xfrm>
        </p:grpSpPr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2496" y="726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f(x)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6026" name="Group 10"/>
            <p:cNvGrpSpPr>
              <a:grpSpLocks/>
            </p:cNvGrpSpPr>
            <p:nvPr/>
          </p:nvGrpSpPr>
          <p:grpSpPr bwMode="auto">
            <a:xfrm>
              <a:off x="4756" y="727"/>
              <a:ext cx="457" cy="480"/>
              <a:chOff x="3143" y="928"/>
              <a:chExt cx="457" cy="480"/>
            </a:xfrm>
          </p:grpSpPr>
          <p:sp>
            <p:nvSpPr>
              <p:cNvPr id="86027" name="Oval 11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028" name="Text Box 12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1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206375" y="1695450"/>
            <a:ext cx="4340225" cy="776288"/>
            <a:chOff x="2492" y="1335"/>
            <a:chExt cx="2734" cy="489"/>
          </a:xfrm>
        </p:grpSpPr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2492" y="1335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0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6031" name="Group 15"/>
            <p:cNvGrpSpPr>
              <a:grpSpLocks/>
            </p:cNvGrpSpPr>
            <p:nvPr/>
          </p:nvGrpSpPr>
          <p:grpSpPr bwMode="auto">
            <a:xfrm>
              <a:off x="4759" y="1344"/>
              <a:ext cx="467" cy="480"/>
              <a:chOff x="3105" y="928"/>
              <a:chExt cx="467" cy="480"/>
            </a:xfrm>
          </p:grpSpPr>
          <p:sp>
            <p:nvSpPr>
              <p:cNvPr id="86032" name="Oval 16"/>
              <p:cNvSpPr>
                <a:spLocks noChangeArrowheads="1"/>
              </p:cNvSpPr>
              <p:nvPr/>
            </p:nvSpPr>
            <p:spPr bwMode="auto">
              <a:xfrm>
                <a:off x="3105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6033" name="Text Box 17"/>
              <p:cNvSpPr txBox="1">
                <a:spLocks noChangeArrowheads="1"/>
              </p:cNvSpPr>
              <p:nvPr/>
            </p:nvSpPr>
            <p:spPr bwMode="auto">
              <a:xfrm>
                <a:off x="3169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>
                    <a:solidFill>
                      <a:schemeClr val="bg1"/>
                    </a:solidFill>
                  </a:rPr>
                  <a:t>2</a:t>
                </a: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Teorema (4.8, p. 127)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001963" y="4764088"/>
            <a:ext cx="21701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y</a:t>
            </a:r>
            <a:r>
              <a:rPr lang="es-MX" sz="4400" baseline="-25000">
                <a:solidFill>
                  <a:schemeClr val="bg1"/>
                </a:solidFill>
              </a:rPr>
              <a:t>p</a:t>
            </a:r>
            <a:r>
              <a:rPr lang="es-MX" sz="4400">
                <a:solidFill>
                  <a:schemeClr val="bg1"/>
                </a:solidFill>
              </a:rPr>
              <a:t> + y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88073" name="Group 9"/>
          <p:cNvGrpSpPr>
            <a:grpSpLocks/>
          </p:cNvGrpSpPr>
          <p:nvPr/>
        </p:nvGrpSpPr>
        <p:grpSpPr bwMode="auto">
          <a:xfrm>
            <a:off x="206375" y="904875"/>
            <a:ext cx="4313238" cy="763588"/>
            <a:chOff x="2496" y="726"/>
            <a:chExt cx="2717" cy="481"/>
          </a:xfrm>
        </p:grpSpPr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2496" y="726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f(x)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8075" name="Group 11"/>
            <p:cNvGrpSpPr>
              <a:grpSpLocks/>
            </p:cNvGrpSpPr>
            <p:nvPr/>
          </p:nvGrpSpPr>
          <p:grpSpPr bwMode="auto">
            <a:xfrm>
              <a:off x="4756" y="727"/>
              <a:ext cx="457" cy="480"/>
              <a:chOff x="3143" y="928"/>
              <a:chExt cx="457" cy="480"/>
            </a:xfrm>
          </p:grpSpPr>
          <p:sp>
            <p:nvSpPr>
              <p:cNvPr id="88076" name="Oval 12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8077" name="Text Box 13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1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8078" name="Group 14"/>
          <p:cNvGrpSpPr>
            <a:grpSpLocks/>
          </p:cNvGrpSpPr>
          <p:nvPr/>
        </p:nvGrpSpPr>
        <p:grpSpPr bwMode="auto">
          <a:xfrm>
            <a:off x="206375" y="1695450"/>
            <a:ext cx="4340225" cy="776288"/>
            <a:chOff x="2492" y="1335"/>
            <a:chExt cx="2734" cy="489"/>
          </a:xfrm>
        </p:grpSpPr>
        <p:sp>
          <p:nvSpPr>
            <p:cNvPr id="88079" name="Text Box 15"/>
            <p:cNvSpPr txBox="1">
              <a:spLocks noChangeArrowheads="1"/>
            </p:cNvSpPr>
            <p:nvPr/>
          </p:nvSpPr>
          <p:spPr bwMode="auto">
            <a:xfrm>
              <a:off x="2492" y="1335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0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8080" name="Group 16"/>
            <p:cNvGrpSpPr>
              <a:grpSpLocks/>
            </p:cNvGrpSpPr>
            <p:nvPr/>
          </p:nvGrpSpPr>
          <p:grpSpPr bwMode="auto">
            <a:xfrm>
              <a:off x="4759" y="1344"/>
              <a:ext cx="467" cy="480"/>
              <a:chOff x="3105" y="928"/>
              <a:chExt cx="467" cy="480"/>
            </a:xfrm>
          </p:grpSpPr>
          <p:sp>
            <p:nvSpPr>
              <p:cNvPr id="88081" name="Oval 17"/>
              <p:cNvSpPr>
                <a:spLocks noChangeArrowheads="1"/>
              </p:cNvSpPr>
              <p:nvPr/>
            </p:nvSpPr>
            <p:spPr bwMode="auto">
              <a:xfrm>
                <a:off x="3105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8082" name="Text Box 18"/>
              <p:cNvSpPr txBox="1">
                <a:spLocks noChangeArrowheads="1"/>
              </p:cNvSpPr>
              <p:nvPr/>
            </p:nvSpPr>
            <p:spPr bwMode="auto">
              <a:xfrm>
                <a:off x="3169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 dirty="0">
                    <a:solidFill>
                      <a:schemeClr val="bg1"/>
                    </a:solidFill>
                  </a:rPr>
                  <a:t>2</a:t>
                </a:r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8086" name="Group 22"/>
          <p:cNvGrpSpPr>
            <a:grpSpLocks/>
          </p:cNvGrpSpPr>
          <p:nvPr/>
        </p:nvGrpSpPr>
        <p:grpSpPr bwMode="auto">
          <a:xfrm>
            <a:off x="236538" y="2479675"/>
            <a:ext cx="8866187" cy="2274888"/>
            <a:chOff x="149" y="1562"/>
            <a:chExt cx="5585" cy="1433"/>
          </a:xfrm>
        </p:grpSpPr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152" y="1562"/>
              <a:ext cx="5286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Si </a:t>
              </a:r>
              <a:r>
                <a:rPr lang="es-MX" sz="4400" dirty="0" err="1">
                  <a:solidFill>
                    <a:schemeClr val="bg1"/>
                  </a:solidFill>
                </a:rPr>
                <a:t>y</a:t>
              </a:r>
              <a:r>
                <a:rPr lang="es-MX" sz="4400" baseline="-25000" dirty="0" err="1">
                  <a:solidFill>
                    <a:schemeClr val="bg1"/>
                  </a:solidFill>
                </a:rPr>
                <a:t>p</a:t>
              </a:r>
              <a:r>
                <a:rPr lang="es-MX" sz="4400" dirty="0">
                  <a:solidFill>
                    <a:schemeClr val="bg1"/>
                  </a:solidFill>
                </a:rPr>
                <a:t> es una solución </a:t>
              </a:r>
              <a:r>
                <a:rPr lang="es-MX" sz="4400" dirty="0" smtClean="0">
                  <a:solidFill>
                    <a:schemeClr val="bg1"/>
                  </a:solidFill>
                </a:rPr>
                <a:t>particular de </a:t>
              </a:r>
              <a:r>
                <a:rPr lang="es-MX" sz="4400" dirty="0">
                  <a:solidFill>
                    <a:schemeClr val="bg1"/>
                  </a:solidFill>
                </a:rPr>
                <a:t>(1)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150" y="2025"/>
              <a:ext cx="5584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 smtClean="0">
                  <a:solidFill>
                    <a:schemeClr val="bg1"/>
                  </a:solidFill>
                </a:rPr>
                <a:t>          entonces</a:t>
              </a:r>
              <a:r>
                <a:rPr lang="es-MX" sz="4400" dirty="0">
                  <a:solidFill>
                    <a:schemeClr val="bg1"/>
                  </a:solidFill>
                </a:rPr>
                <a:t>, cualquier solución de (1)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149" y="2510"/>
              <a:ext cx="519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 smtClean="0">
                  <a:solidFill>
                    <a:schemeClr val="bg1"/>
                  </a:solidFill>
                </a:rPr>
                <a:t>           se </a:t>
              </a:r>
              <a:r>
                <a:rPr lang="es-MX" sz="4400" dirty="0">
                  <a:solidFill>
                    <a:schemeClr val="bg1"/>
                  </a:solidFill>
                </a:rPr>
                <a:t>puede expresar como: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257175" y="5575300"/>
            <a:ext cx="888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donde y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 es alguna solución de (2)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012874"/>
          </a:xfrm>
          <a:noFill/>
          <a:ln/>
        </p:spPr>
        <p:txBody>
          <a:bodyPr/>
          <a:lstStyle/>
          <a:p>
            <a:pPr algn="l"/>
            <a:r>
              <a:rPr lang="es-MX" sz="3600" dirty="0" smtClean="0">
                <a:solidFill>
                  <a:schemeClr val="bg1"/>
                </a:solidFill>
              </a:rPr>
              <a:t>Conclusión: (Teorema fundamental, definición 4.5, p.127)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7043" name="Line 3"/>
          <p:cNvSpPr>
            <a:spLocks noChangeShapeType="1"/>
          </p:cNvSpPr>
          <p:nvPr/>
        </p:nvSpPr>
        <p:spPr bwMode="auto">
          <a:xfrm>
            <a:off x="0" y="1074671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65100" y="1088688"/>
            <a:ext cx="4313238" cy="763588"/>
            <a:chOff x="2496" y="726"/>
            <a:chExt cx="2717" cy="481"/>
          </a:xfrm>
        </p:grpSpPr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2496" y="726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f(x)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7047" name="Group 7"/>
            <p:cNvGrpSpPr>
              <a:grpSpLocks/>
            </p:cNvGrpSpPr>
            <p:nvPr/>
          </p:nvGrpSpPr>
          <p:grpSpPr bwMode="auto">
            <a:xfrm>
              <a:off x="4756" y="727"/>
              <a:ext cx="457" cy="480"/>
              <a:chOff x="3143" y="928"/>
              <a:chExt cx="457" cy="480"/>
            </a:xfrm>
          </p:grpSpPr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7049" name="Text Box 9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1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050" name="Group 10"/>
          <p:cNvGrpSpPr>
            <a:grpSpLocks/>
          </p:cNvGrpSpPr>
          <p:nvPr/>
        </p:nvGrpSpPr>
        <p:grpSpPr bwMode="auto">
          <a:xfrm>
            <a:off x="158750" y="2055476"/>
            <a:ext cx="4384675" cy="776287"/>
            <a:chOff x="2492" y="1335"/>
            <a:chExt cx="2762" cy="489"/>
          </a:xfrm>
        </p:grpSpPr>
        <p:sp>
          <p:nvSpPr>
            <p:cNvPr id="87051" name="Text Box 11"/>
            <p:cNvSpPr txBox="1">
              <a:spLocks noChangeArrowheads="1"/>
            </p:cNvSpPr>
            <p:nvPr/>
          </p:nvSpPr>
          <p:spPr bwMode="auto">
            <a:xfrm>
              <a:off x="2492" y="1335"/>
              <a:ext cx="204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P(D)y = 0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pSp>
          <p:nvGrpSpPr>
            <p:cNvPr id="87052" name="Group 12"/>
            <p:cNvGrpSpPr>
              <a:grpSpLocks/>
            </p:cNvGrpSpPr>
            <p:nvPr/>
          </p:nvGrpSpPr>
          <p:grpSpPr bwMode="auto">
            <a:xfrm>
              <a:off x="4797" y="1344"/>
              <a:ext cx="457" cy="480"/>
              <a:chOff x="3143" y="928"/>
              <a:chExt cx="457" cy="480"/>
            </a:xfrm>
          </p:grpSpPr>
          <p:sp>
            <p:nvSpPr>
              <p:cNvPr id="87053" name="Oval 13"/>
              <p:cNvSpPr>
                <a:spLocks noChangeArrowheads="1"/>
              </p:cNvSpPr>
              <p:nvPr/>
            </p:nvSpPr>
            <p:spPr bwMode="auto">
              <a:xfrm>
                <a:off x="3143" y="95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3197" y="928"/>
                <a:ext cx="40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4400">
                    <a:solidFill>
                      <a:schemeClr val="bg1"/>
                    </a:solidFill>
                  </a:rPr>
                  <a:t>2</a:t>
                </a:r>
                <a:endParaRPr lang="en-US" sz="44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144463" y="2801938"/>
            <a:ext cx="8999537" cy="2160587"/>
            <a:chOff x="91" y="1765"/>
            <a:chExt cx="5669" cy="1361"/>
          </a:xfrm>
        </p:grpSpPr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91" y="1765"/>
              <a:ext cx="5669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000" dirty="0">
                  <a:solidFill>
                    <a:schemeClr val="bg1"/>
                  </a:solidFill>
                </a:rPr>
                <a:t>Si </a:t>
              </a:r>
              <a:r>
                <a:rPr lang="es-MX" sz="4000" dirty="0" err="1">
                  <a:solidFill>
                    <a:schemeClr val="bg1"/>
                  </a:solidFill>
                </a:rPr>
                <a:t>y</a:t>
              </a:r>
              <a:r>
                <a:rPr lang="es-MX" sz="4000" baseline="-25000" dirty="0" err="1">
                  <a:solidFill>
                    <a:schemeClr val="bg1"/>
                  </a:solidFill>
                </a:rPr>
                <a:t>p</a:t>
              </a:r>
              <a:r>
                <a:rPr lang="es-MX" sz="4000" dirty="0">
                  <a:solidFill>
                    <a:schemeClr val="bg1"/>
                  </a:solidFill>
                </a:rPr>
                <a:t> es solución particular de (1) y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87055" name="Text Box 15"/>
            <p:cNvSpPr txBox="1">
              <a:spLocks noChangeArrowheads="1"/>
            </p:cNvSpPr>
            <p:nvPr/>
          </p:nvSpPr>
          <p:spPr bwMode="auto">
            <a:xfrm>
              <a:off x="143" y="2228"/>
              <a:ext cx="521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000">
                  <a:solidFill>
                    <a:schemeClr val="bg1"/>
                  </a:solidFill>
                </a:rPr>
                <a:t>y</a:t>
              </a:r>
              <a:r>
                <a:rPr lang="es-MX" sz="4000" baseline="-25000">
                  <a:solidFill>
                    <a:schemeClr val="bg1"/>
                  </a:solidFill>
                </a:rPr>
                <a:t>c</a:t>
              </a:r>
              <a:r>
                <a:rPr lang="es-MX" sz="4000">
                  <a:solidFill>
                    <a:schemeClr val="bg1"/>
                  </a:solidFill>
                </a:rPr>
                <a:t> es la solución general de (2)</a:t>
              </a:r>
              <a:endParaRPr lang="en-US" sz="4000">
                <a:solidFill>
                  <a:schemeClr val="bg1"/>
                </a:solidFill>
              </a:endParaRPr>
            </a:p>
          </p:txBody>
        </p:sp>
        <p:sp>
          <p:nvSpPr>
            <p:cNvPr id="87056" name="Text Box 16"/>
            <p:cNvSpPr txBox="1">
              <a:spLocks noChangeArrowheads="1"/>
            </p:cNvSpPr>
            <p:nvPr/>
          </p:nvSpPr>
          <p:spPr bwMode="auto">
            <a:xfrm>
              <a:off x="142" y="2680"/>
              <a:ext cx="521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000">
                  <a:solidFill>
                    <a:schemeClr val="bg1"/>
                  </a:solidFill>
                </a:rPr>
                <a:t>entonces</a:t>
              </a:r>
              <a:endParaRPr lang="en-US" sz="4000">
                <a:solidFill>
                  <a:schemeClr val="bg1"/>
                </a:solidFill>
              </a:endParaRPr>
            </a:p>
          </p:txBody>
        </p:sp>
      </p:grp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3228975" y="4180910"/>
            <a:ext cx="23002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err="1">
                <a:solidFill>
                  <a:schemeClr val="bg1"/>
                </a:solidFill>
              </a:rPr>
              <a:t>y</a:t>
            </a:r>
            <a:r>
              <a:rPr lang="es-MX" sz="4400" baseline="-25000" dirty="0" err="1">
                <a:solidFill>
                  <a:schemeClr val="bg1"/>
                </a:solidFill>
              </a:rPr>
              <a:t>c</a:t>
            </a:r>
            <a:r>
              <a:rPr lang="es-MX" sz="4400" dirty="0">
                <a:solidFill>
                  <a:schemeClr val="bg1"/>
                </a:solidFill>
              </a:rPr>
              <a:t> + </a:t>
            </a:r>
            <a:r>
              <a:rPr lang="es-MX" sz="4400" dirty="0" err="1">
                <a:solidFill>
                  <a:schemeClr val="bg1"/>
                </a:solidFill>
              </a:rPr>
              <a:t>y</a:t>
            </a:r>
            <a:r>
              <a:rPr lang="es-MX" sz="4400" baseline="-25000" dirty="0" err="1">
                <a:solidFill>
                  <a:schemeClr val="bg1"/>
                </a:solidFill>
              </a:rPr>
              <a:t>p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87338" y="5178015"/>
            <a:ext cx="828357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s-MX" sz="4400" dirty="0">
                <a:solidFill>
                  <a:schemeClr val="bg1"/>
                </a:solidFill>
              </a:rPr>
              <a:t>es la solución general de (1</a:t>
            </a:r>
            <a:r>
              <a:rPr lang="es-MX" sz="4400" dirty="0" smtClean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s-MX" sz="4400" dirty="0" err="1" smtClean="0">
                <a:solidFill>
                  <a:schemeClr val="bg1"/>
                </a:solidFill>
              </a:rPr>
              <a:t>y</a:t>
            </a:r>
            <a:r>
              <a:rPr lang="es-MX" sz="4400" baseline="-25000" dirty="0" err="1" smtClean="0">
                <a:solidFill>
                  <a:schemeClr val="bg1"/>
                </a:solidFill>
              </a:rPr>
              <a:t>g</a:t>
            </a:r>
            <a:r>
              <a:rPr lang="es-MX" sz="4400" dirty="0" smtClean="0">
                <a:solidFill>
                  <a:schemeClr val="bg1"/>
                </a:solidFill>
              </a:rPr>
              <a:t>= </a:t>
            </a:r>
            <a:r>
              <a:rPr lang="es-MX" sz="4400" dirty="0" err="1" smtClean="0">
                <a:solidFill>
                  <a:schemeClr val="bg1"/>
                </a:solidFill>
              </a:rPr>
              <a:t>y</a:t>
            </a:r>
            <a:r>
              <a:rPr lang="es-MX" sz="4400" baseline="-25000" dirty="0" err="1" smtClean="0">
                <a:solidFill>
                  <a:schemeClr val="bg1"/>
                </a:solidFill>
              </a:rPr>
              <a:t>c</a:t>
            </a:r>
            <a:r>
              <a:rPr lang="es-MX" sz="4400" dirty="0" smtClean="0">
                <a:solidFill>
                  <a:schemeClr val="bg1"/>
                </a:solidFill>
              </a:rPr>
              <a:t> + </a:t>
            </a:r>
            <a:r>
              <a:rPr lang="es-MX" sz="4400" dirty="0" err="1" smtClean="0">
                <a:solidFill>
                  <a:schemeClr val="bg1"/>
                </a:solidFill>
              </a:rPr>
              <a:t>y</a:t>
            </a:r>
            <a:r>
              <a:rPr lang="es-MX" sz="4400" baseline="-25000" dirty="0" err="1" smtClean="0">
                <a:solidFill>
                  <a:schemeClr val="bg1"/>
                </a:solidFill>
              </a:rPr>
              <a:t>p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0585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Propiedades de P(D)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0" y="94773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P(D) = a</a:t>
            </a:r>
            <a:r>
              <a:rPr lang="es-MX" sz="4400" baseline="-25000">
                <a:solidFill>
                  <a:schemeClr val="bg1"/>
                </a:solidFill>
              </a:rPr>
              <a:t>n</a:t>
            </a:r>
            <a:r>
              <a:rPr lang="es-MX" sz="4400">
                <a:solidFill>
                  <a:schemeClr val="bg1"/>
                </a:solidFill>
              </a:rPr>
              <a:t>D</a:t>
            </a:r>
            <a:r>
              <a:rPr lang="es-MX" sz="4400" baseline="30000">
                <a:solidFill>
                  <a:schemeClr val="bg1"/>
                </a:solidFill>
              </a:rPr>
              <a:t>n</a:t>
            </a:r>
            <a:r>
              <a:rPr lang="es-MX" sz="4400">
                <a:solidFill>
                  <a:schemeClr val="bg1"/>
                </a:solidFill>
              </a:rPr>
              <a:t> + a</a:t>
            </a:r>
            <a:r>
              <a:rPr lang="es-MX" sz="4400" baseline="-25000">
                <a:solidFill>
                  <a:schemeClr val="bg1"/>
                </a:solidFill>
              </a:rPr>
              <a:t>n-1</a:t>
            </a:r>
            <a:r>
              <a:rPr lang="es-MX" sz="4400">
                <a:solidFill>
                  <a:schemeClr val="bg1"/>
                </a:solidFill>
              </a:rPr>
              <a:t>D</a:t>
            </a:r>
            <a:r>
              <a:rPr lang="es-MX" sz="4400" baseline="30000">
                <a:solidFill>
                  <a:schemeClr val="bg1"/>
                </a:solidFill>
              </a:rPr>
              <a:t>n-1</a:t>
            </a:r>
            <a:r>
              <a:rPr lang="es-MX" sz="4400">
                <a:solidFill>
                  <a:schemeClr val="bg1"/>
                </a:solidFill>
              </a:rPr>
              <a:t> +...+ a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D + a</a:t>
            </a:r>
            <a:r>
              <a:rPr lang="es-MX" sz="4400" baseline="-25000">
                <a:solidFill>
                  <a:schemeClr val="bg1"/>
                </a:solidFill>
              </a:rPr>
              <a:t>0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64554" name="Group 42"/>
          <p:cNvGrpSpPr>
            <a:grpSpLocks/>
          </p:cNvGrpSpPr>
          <p:nvPr/>
        </p:nvGrpSpPr>
        <p:grpSpPr bwMode="auto">
          <a:xfrm>
            <a:off x="125413" y="3330575"/>
            <a:ext cx="8805862" cy="2205038"/>
            <a:chOff x="79" y="2098"/>
            <a:chExt cx="5547" cy="1389"/>
          </a:xfrm>
        </p:grpSpPr>
        <p:sp>
          <p:nvSpPr>
            <p:cNvPr id="64540" name="Text Box 28"/>
            <p:cNvSpPr txBox="1">
              <a:spLocks noChangeArrowheads="1"/>
            </p:cNvSpPr>
            <p:nvPr/>
          </p:nvSpPr>
          <p:spPr bwMode="auto">
            <a:xfrm>
              <a:off x="79" y="2098"/>
              <a:ext cx="554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Si P(D) puede factorizarse como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64549" name="Text Box 37"/>
            <p:cNvSpPr txBox="1">
              <a:spLocks noChangeArrowheads="1"/>
            </p:cNvSpPr>
            <p:nvPr/>
          </p:nvSpPr>
          <p:spPr bwMode="auto">
            <a:xfrm>
              <a:off x="1581" y="2584"/>
              <a:ext cx="26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 P</a:t>
              </a:r>
              <a:r>
                <a:rPr lang="es-MX" sz="4400" baseline="-25000">
                  <a:solidFill>
                    <a:schemeClr val="bg1"/>
                  </a:solidFill>
                </a:rPr>
                <a:t>1</a:t>
              </a:r>
              <a:r>
                <a:rPr lang="es-MX" sz="4400">
                  <a:solidFill>
                    <a:schemeClr val="bg1"/>
                  </a:solidFill>
                </a:rPr>
                <a:t>(D) P</a:t>
              </a:r>
              <a:r>
                <a:rPr lang="es-MX" sz="4400" baseline="-25000">
                  <a:solidFill>
                    <a:schemeClr val="bg1"/>
                  </a:solidFill>
                </a:rPr>
                <a:t>2</a:t>
              </a:r>
              <a:r>
                <a:rPr lang="es-MX" sz="4400">
                  <a:solidFill>
                    <a:schemeClr val="bg1"/>
                  </a:solidFill>
                </a:rPr>
                <a:t>(D)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64550" name="Text Box 38"/>
            <p:cNvSpPr txBox="1">
              <a:spLocks noChangeArrowheads="1"/>
            </p:cNvSpPr>
            <p:nvPr/>
          </p:nvSpPr>
          <p:spPr bwMode="auto">
            <a:xfrm>
              <a:off x="129" y="3007"/>
              <a:ext cx="18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entonces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147763" y="5629275"/>
            <a:ext cx="4173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 P(D)f(x) =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3762375" y="5648325"/>
            <a:ext cx="4173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 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(D)f(x) 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17" name="16 Grupo"/>
          <p:cNvGrpSpPr/>
          <p:nvPr/>
        </p:nvGrpSpPr>
        <p:grpSpPr>
          <a:xfrm>
            <a:off x="401638" y="1590675"/>
            <a:ext cx="7927976" cy="1601788"/>
            <a:chOff x="401638" y="1590675"/>
            <a:chExt cx="7927976" cy="1601788"/>
          </a:xfrm>
        </p:grpSpPr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401638" y="2401888"/>
              <a:ext cx="6183313" cy="790575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Coeficientes constantes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64544" name="Freeform 32"/>
            <p:cNvSpPr>
              <a:spLocks/>
            </p:cNvSpPr>
            <p:nvPr/>
          </p:nvSpPr>
          <p:spPr bwMode="auto">
            <a:xfrm>
              <a:off x="969078" y="1600383"/>
              <a:ext cx="1014413" cy="795338"/>
            </a:xfrm>
            <a:custGeom>
              <a:avLst/>
              <a:gdLst/>
              <a:ahLst/>
              <a:cxnLst>
                <a:cxn ang="0">
                  <a:pos x="0" y="501"/>
                </a:cxn>
                <a:cxn ang="0">
                  <a:pos x="639" y="0"/>
                </a:cxn>
                <a:cxn ang="0">
                  <a:pos x="213" y="501"/>
                </a:cxn>
              </a:cxnLst>
              <a:rect l="0" t="0" r="r" b="b"/>
              <a:pathLst>
                <a:path w="639" h="501">
                  <a:moveTo>
                    <a:pt x="0" y="501"/>
                  </a:moveTo>
                  <a:lnTo>
                    <a:pt x="639" y="0"/>
                  </a:lnTo>
                  <a:lnTo>
                    <a:pt x="213" y="501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4547" name="Freeform 35"/>
            <p:cNvSpPr>
              <a:spLocks/>
            </p:cNvSpPr>
            <p:nvPr/>
          </p:nvSpPr>
          <p:spPr bwMode="auto">
            <a:xfrm>
              <a:off x="4830763" y="1594735"/>
              <a:ext cx="1947863" cy="815975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1227" y="0"/>
                </a:cxn>
                <a:cxn ang="0">
                  <a:pos x="213" y="514"/>
                </a:cxn>
              </a:cxnLst>
              <a:rect l="0" t="0" r="r" b="b"/>
              <a:pathLst>
                <a:path w="1227" h="514">
                  <a:moveTo>
                    <a:pt x="0" y="514"/>
                  </a:moveTo>
                  <a:lnTo>
                    <a:pt x="1227" y="0"/>
                  </a:lnTo>
                  <a:lnTo>
                    <a:pt x="213" y="514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4545" name="Freeform 33"/>
            <p:cNvSpPr>
              <a:spLocks/>
            </p:cNvSpPr>
            <p:nvPr/>
          </p:nvSpPr>
          <p:spPr bwMode="auto">
            <a:xfrm>
              <a:off x="2684463" y="1594735"/>
              <a:ext cx="1014413" cy="795338"/>
            </a:xfrm>
            <a:custGeom>
              <a:avLst/>
              <a:gdLst/>
              <a:ahLst/>
              <a:cxnLst>
                <a:cxn ang="0">
                  <a:pos x="0" y="501"/>
                </a:cxn>
                <a:cxn ang="0">
                  <a:pos x="639" y="0"/>
                </a:cxn>
                <a:cxn ang="0">
                  <a:pos x="213" y="501"/>
                </a:cxn>
              </a:cxnLst>
              <a:rect l="0" t="0" r="r" b="b"/>
              <a:pathLst>
                <a:path w="639" h="501">
                  <a:moveTo>
                    <a:pt x="0" y="501"/>
                  </a:moveTo>
                  <a:lnTo>
                    <a:pt x="639" y="0"/>
                  </a:lnTo>
                  <a:lnTo>
                    <a:pt x="213" y="501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64546" name="Freeform 34"/>
            <p:cNvSpPr>
              <a:spLocks/>
            </p:cNvSpPr>
            <p:nvPr/>
          </p:nvSpPr>
          <p:spPr bwMode="auto">
            <a:xfrm>
              <a:off x="5784851" y="1590675"/>
              <a:ext cx="2544763" cy="814388"/>
            </a:xfrm>
            <a:custGeom>
              <a:avLst/>
              <a:gdLst/>
              <a:ahLst/>
              <a:cxnLst>
                <a:cxn ang="0">
                  <a:pos x="0" y="513"/>
                </a:cxn>
                <a:cxn ang="0">
                  <a:pos x="1603" y="0"/>
                </a:cxn>
                <a:cxn ang="0">
                  <a:pos x="213" y="513"/>
                </a:cxn>
              </a:cxnLst>
              <a:rect l="0" t="0" r="r" b="b"/>
              <a:pathLst>
                <a:path w="1603" h="513">
                  <a:moveTo>
                    <a:pt x="0" y="513"/>
                  </a:moveTo>
                  <a:lnTo>
                    <a:pt x="1603" y="0"/>
                  </a:lnTo>
                  <a:lnTo>
                    <a:pt x="213" y="513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8" grpId="0"/>
      <p:bldP spid="64551" grpId="0"/>
      <p:bldP spid="645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0585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Propiedades de P(D)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0" y="947738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P(D) = a</a:t>
            </a:r>
            <a:r>
              <a:rPr lang="es-MX" sz="4400" baseline="-25000">
                <a:solidFill>
                  <a:schemeClr val="bg1"/>
                </a:solidFill>
              </a:rPr>
              <a:t>n</a:t>
            </a:r>
            <a:r>
              <a:rPr lang="es-MX" sz="4400">
                <a:solidFill>
                  <a:schemeClr val="bg1"/>
                </a:solidFill>
              </a:rPr>
              <a:t>D</a:t>
            </a:r>
            <a:r>
              <a:rPr lang="es-MX" sz="4400" baseline="30000">
                <a:solidFill>
                  <a:schemeClr val="bg1"/>
                </a:solidFill>
              </a:rPr>
              <a:t>n</a:t>
            </a:r>
            <a:r>
              <a:rPr lang="es-MX" sz="4400">
                <a:solidFill>
                  <a:schemeClr val="bg1"/>
                </a:solidFill>
              </a:rPr>
              <a:t> + a</a:t>
            </a:r>
            <a:r>
              <a:rPr lang="es-MX" sz="4400" baseline="-25000">
                <a:solidFill>
                  <a:schemeClr val="bg1"/>
                </a:solidFill>
              </a:rPr>
              <a:t>n-1</a:t>
            </a:r>
            <a:r>
              <a:rPr lang="es-MX" sz="4400">
                <a:solidFill>
                  <a:schemeClr val="bg1"/>
                </a:solidFill>
              </a:rPr>
              <a:t>D</a:t>
            </a:r>
            <a:r>
              <a:rPr lang="es-MX" sz="4400" baseline="30000">
                <a:solidFill>
                  <a:schemeClr val="bg1"/>
                </a:solidFill>
              </a:rPr>
              <a:t>n-1</a:t>
            </a:r>
            <a:r>
              <a:rPr lang="es-MX" sz="4400">
                <a:solidFill>
                  <a:schemeClr val="bg1"/>
                </a:solidFill>
              </a:rPr>
              <a:t> +...+ a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D + a</a:t>
            </a:r>
            <a:r>
              <a:rPr lang="es-MX" sz="4400" baseline="-25000">
                <a:solidFill>
                  <a:schemeClr val="bg1"/>
                </a:solidFill>
              </a:rPr>
              <a:t>0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401638" y="1590675"/>
            <a:ext cx="7927975" cy="1601788"/>
            <a:chOff x="253" y="1002"/>
            <a:chExt cx="4994" cy="1009"/>
          </a:xfrm>
        </p:grpSpPr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253" y="1513"/>
              <a:ext cx="3895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Coeficientes constantes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90119" name="Freeform 7"/>
            <p:cNvSpPr>
              <a:spLocks/>
            </p:cNvSpPr>
            <p:nvPr/>
          </p:nvSpPr>
          <p:spPr bwMode="auto">
            <a:xfrm>
              <a:off x="601" y="1027"/>
              <a:ext cx="639" cy="501"/>
            </a:xfrm>
            <a:custGeom>
              <a:avLst/>
              <a:gdLst/>
              <a:ahLst/>
              <a:cxnLst>
                <a:cxn ang="0">
                  <a:pos x="0" y="501"/>
                </a:cxn>
                <a:cxn ang="0">
                  <a:pos x="639" y="0"/>
                </a:cxn>
                <a:cxn ang="0">
                  <a:pos x="213" y="501"/>
                </a:cxn>
              </a:cxnLst>
              <a:rect l="0" t="0" r="r" b="b"/>
              <a:pathLst>
                <a:path w="639" h="501">
                  <a:moveTo>
                    <a:pt x="0" y="501"/>
                  </a:moveTo>
                  <a:lnTo>
                    <a:pt x="639" y="0"/>
                  </a:lnTo>
                  <a:lnTo>
                    <a:pt x="213" y="501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0120" name="Freeform 8"/>
            <p:cNvSpPr>
              <a:spLocks/>
            </p:cNvSpPr>
            <p:nvPr/>
          </p:nvSpPr>
          <p:spPr bwMode="auto">
            <a:xfrm>
              <a:off x="1691" y="1014"/>
              <a:ext cx="639" cy="501"/>
            </a:xfrm>
            <a:custGeom>
              <a:avLst/>
              <a:gdLst/>
              <a:ahLst/>
              <a:cxnLst>
                <a:cxn ang="0">
                  <a:pos x="0" y="501"/>
                </a:cxn>
                <a:cxn ang="0">
                  <a:pos x="639" y="0"/>
                </a:cxn>
                <a:cxn ang="0">
                  <a:pos x="213" y="501"/>
                </a:cxn>
              </a:cxnLst>
              <a:rect l="0" t="0" r="r" b="b"/>
              <a:pathLst>
                <a:path w="639" h="501">
                  <a:moveTo>
                    <a:pt x="0" y="501"/>
                  </a:moveTo>
                  <a:lnTo>
                    <a:pt x="639" y="0"/>
                  </a:lnTo>
                  <a:lnTo>
                    <a:pt x="213" y="501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0121" name="Freeform 9"/>
            <p:cNvSpPr>
              <a:spLocks/>
            </p:cNvSpPr>
            <p:nvPr/>
          </p:nvSpPr>
          <p:spPr bwMode="auto">
            <a:xfrm>
              <a:off x="3644" y="1002"/>
              <a:ext cx="1603" cy="513"/>
            </a:xfrm>
            <a:custGeom>
              <a:avLst/>
              <a:gdLst/>
              <a:ahLst/>
              <a:cxnLst>
                <a:cxn ang="0">
                  <a:pos x="0" y="513"/>
                </a:cxn>
                <a:cxn ang="0">
                  <a:pos x="1603" y="0"/>
                </a:cxn>
                <a:cxn ang="0">
                  <a:pos x="213" y="513"/>
                </a:cxn>
              </a:cxnLst>
              <a:rect l="0" t="0" r="r" b="b"/>
              <a:pathLst>
                <a:path w="1603" h="513">
                  <a:moveTo>
                    <a:pt x="0" y="513"/>
                  </a:moveTo>
                  <a:lnTo>
                    <a:pt x="1603" y="0"/>
                  </a:lnTo>
                  <a:lnTo>
                    <a:pt x="213" y="513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90122" name="Freeform 10"/>
            <p:cNvSpPr>
              <a:spLocks/>
            </p:cNvSpPr>
            <p:nvPr/>
          </p:nvSpPr>
          <p:spPr bwMode="auto">
            <a:xfrm>
              <a:off x="3043" y="1014"/>
              <a:ext cx="1227" cy="514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1227" y="0"/>
                </a:cxn>
                <a:cxn ang="0">
                  <a:pos x="213" y="514"/>
                </a:cxn>
              </a:cxnLst>
              <a:rect l="0" t="0" r="r" b="b"/>
              <a:pathLst>
                <a:path w="1227" h="514">
                  <a:moveTo>
                    <a:pt x="0" y="514"/>
                  </a:moveTo>
                  <a:lnTo>
                    <a:pt x="1227" y="0"/>
                  </a:lnTo>
                  <a:lnTo>
                    <a:pt x="213" y="514"/>
                  </a:lnTo>
                </a:path>
              </a:pathLst>
            </a:custGeom>
            <a:solidFill>
              <a:srgbClr val="000099"/>
            </a:solidFill>
            <a:ln w="28575" cmpd="sng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25413" y="3330575"/>
            <a:ext cx="88058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 P(D) puede factorizarse como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2509838" y="4081463"/>
            <a:ext cx="4173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 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 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 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204788" y="4773613"/>
            <a:ext cx="2882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entonces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4171950" y="5607050"/>
            <a:ext cx="4375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= 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(D)f(x) 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363538" y="5561013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 P</a:t>
            </a:r>
            <a:r>
              <a:rPr lang="es-MX" sz="4400" baseline="-25000">
                <a:solidFill>
                  <a:schemeClr val="bg1"/>
                </a:solidFill>
              </a:rPr>
              <a:t>1</a:t>
            </a:r>
            <a:r>
              <a:rPr lang="es-MX" sz="4400">
                <a:solidFill>
                  <a:schemeClr val="bg1"/>
                </a:solidFill>
              </a:rPr>
              <a:t>(D)P</a:t>
            </a:r>
            <a:r>
              <a:rPr lang="es-MX" sz="4400" baseline="-25000">
                <a:solidFill>
                  <a:schemeClr val="bg1"/>
                </a:solidFill>
              </a:rPr>
              <a:t>2</a:t>
            </a:r>
            <a:r>
              <a:rPr lang="es-MX" sz="4400">
                <a:solidFill>
                  <a:schemeClr val="bg1"/>
                </a:solidFill>
              </a:rPr>
              <a:t>(D)f(x) 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/>
      <p:bldP spid="9012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559</Words>
  <Application>Microsoft Office PowerPoint</Application>
  <PresentationFormat>Presentación en pantalla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Symbol</vt:lpstr>
      <vt:lpstr>Default Design</vt:lpstr>
      <vt:lpstr>Conferencia 13</vt:lpstr>
      <vt:lpstr>Bibliografía</vt:lpstr>
      <vt:lpstr>Presentación de PowerPoint</vt:lpstr>
      <vt:lpstr>Ecuación homogénea asociada</vt:lpstr>
      <vt:lpstr>Teorema (4.7, p. 126)</vt:lpstr>
      <vt:lpstr>Teorema (4.8, p. 127)</vt:lpstr>
      <vt:lpstr>Conclusión: (Teorema fundamental, definición 4.5, p.127)</vt:lpstr>
      <vt:lpstr>Propiedades de P(D)</vt:lpstr>
      <vt:lpstr>Propiedades de P(D)</vt:lpstr>
      <vt:lpstr>Operador anulador</vt:lpstr>
      <vt:lpstr>Anulador de polinomios</vt:lpstr>
      <vt:lpstr>Anulador de exponenciales</vt:lpstr>
      <vt:lpstr>Anulador de senos y cosenos</vt:lpstr>
      <vt:lpstr>Propiedad general</vt:lpstr>
      <vt:lpstr>Solución de EDL no homogéneas</vt:lpstr>
      <vt:lpstr>Presentación de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54</cp:revision>
  <dcterms:created xsi:type="dcterms:W3CDTF">2004-01-24T21:28:55Z</dcterms:created>
  <dcterms:modified xsi:type="dcterms:W3CDTF">2025-02-01T22:11:26Z</dcterms:modified>
</cp:coreProperties>
</file>