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8" r:id="rId3"/>
    <p:sldId id="319" r:id="rId4"/>
    <p:sldId id="320" r:id="rId5"/>
    <p:sldId id="257" r:id="rId6"/>
    <p:sldId id="313" r:id="rId7"/>
    <p:sldId id="280" r:id="rId8"/>
    <p:sldId id="281" r:id="rId9"/>
    <p:sldId id="282" r:id="rId10"/>
    <p:sldId id="288" r:id="rId11"/>
    <p:sldId id="317" r:id="rId12"/>
    <p:sldId id="289" r:id="rId13"/>
    <p:sldId id="314" r:id="rId14"/>
    <p:sldId id="290" r:id="rId15"/>
    <p:sldId id="311" r:id="rId16"/>
    <p:sldId id="291" r:id="rId17"/>
    <p:sldId id="312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000099"/>
    <a:srgbClr val="0033CC"/>
    <a:srgbClr val="0000FF"/>
    <a:srgbClr val="FF3300"/>
    <a:srgbClr val="00CCFF"/>
    <a:srgbClr val="FFFF00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20" autoAdjust="0"/>
  </p:normalViewPr>
  <p:slideViewPr>
    <p:cSldViewPr snapToGrid="0">
      <p:cViewPr varScale="1">
        <p:scale>
          <a:sx n="45" d="100"/>
          <a:sy n="45" d="100"/>
        </p:scale>
        <p:origin x="71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4" Type="http://schemas.openxmlformats.org/officeDocument/2006/relationships/image" Target="../media/image28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4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08633-BD9A-4E9A-AF69-7CD907F5BD0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3EFB6-4564-4ECB-B225-EE22C23BFC4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768F5-CD39-4858-8500-9DD092EE8EF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23B1B-37DC-4642-9861-130904C76EA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D89B2-B39F-489A-93F6-C6367A388F4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D55C7-E113-40AE-8FF2-5C630790A13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354FD-CC9D-4514-A588-7131F1F37EC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96CDB-3CAD-4618-AAA2-FF22EAA7F37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F5ABD-FEE1-4D67-A57E-F497BEA938F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062C-20AF-4C24-A855-F7D19E27CA8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DD4E8-017F-4E38-9006-F6A22AFB262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128C4CF3-0653-4925-89A2-A606C437DF8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3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8.e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o_de_Microsoft_Word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Documento_de_Microsoft_Word1.docx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</p:spPr>
        <p:txBody>
          <a:bodyPr/>
          <a:lstStyle/>
          <a:p>
            <a:pPr algn="l" eaLnBrk="1" hangingPunct="1"/>
            <a:r>
              <a:rPr lang="es-MX" dirty="0" smtClean="0">
                <a:solidFill>
                  <a:schemeClr val="bg1"/>
                </a:solidFill>
              </a:rPr>
              <a:t>Conferencia 1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075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411480" y="3005138"/>
            <a:ext cx="8305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 dirty="0" smtClean="0">
                <a:solidFill>
                  <a:schemeClr val="bg1"/>
                </a:solidFill>
              </a:rPr>
              <a:t>Sucesiones y Series Numéricas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645525" cy="765175"/>
          </a:xfrm>
          <a:noFill/>
        </p:spPr>
        <p:txBody>
          <a:bodyPr/>
          <a:lstStyle/>
          <a:p>
            <a:pPr algn="l" eaLnBrk="1" hangingPunct="1"/>
            <a:r>
              <a:rPr lang="es-ES_tradnl" smtClean="0">
                <a:solidFill>
                  <a:schemeClr val="bg1"/>
                </a:solidFill>
              </a:rPr>
              <a:t>Gráfica de una sucesión  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054100" y="1306513"/>
            <a:ext cx="7473950" cy="5054600"/>
            <a:chOff x="664" y="823"/>
            <a:chExt cx="4708" cy="3184"/>
          </a:xfrm>
        </p:grpSpPr>
        <p:sp>
          <p:nvSpPr>
            <p:cNvPr id="10245" name="Line 10"/>
            <p:cNvSpPr>
              <a:spLocks noChangeShapeType="1"/>
            </p:cNvSpPr>
            <p:nvPr/>
          </p:nvSpPr>
          <p:spPr bwMode="auto">
            <a:xfrm>
              <a:off x="664" y="3516"/>
              <a:ext cx="442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0246" name="Line 11"/>
            <p:cNvSpPr>
              <a:spLocks noChangeShapeType="1"/>
            </p:cNvSpPr>
            <p:nvPr/>
          </p:nvSpPr>
          <p:spPr bwMode="auto">
            <a:xfrm rot="-5400000">
              <a:off x="-333" y="2405"/>
              <a:ext cx="278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0247" name="Text Box 12"/>
            <p:cNvSpPr txBox="1">
              <a:spLocks noChangeArrowheads="1"/>
            </p:cNvSpPr>
            <p:nvPr/>
          </p:nvSpPr>
          <p:spPr bwMode="auto">
            <a:xfrm>
              <a:off x="4880" y="3527"/>
              <a:ext cx="492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4400">
                  <a:solidFill>
                    <a:schemeClr val="bg1"/>
                  </a:solidFill>
                </a:rPr>
                <a:t>n</a:t>
              </a:r>
            </a:p>
          </p:txBody>
        </p:sp>
        <p:sp>
          <p:nvSpPr>
            <p:cNvPr id="10248" name="Text Box 13"/>
            <p:cNvSpPr txBox="1">
              <a:spLocks noChangeArrowheads="1"/>
            </p:cNvSpPr>
            <p:nvPr/>
          </p:nvSpPr>
          <p:spPr bwMode="auto">
            <a:xfrm>
              <a:off x="1103" y="823"/>
              <a:ext cx="79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4400">
                  <a:solidFill>
                    <a:schemeClr val="bg1"/>
                  </a:solidFill>
                </a:rPr>
                <a:t>a</a:t>
              </a:r>
              <a:r>
                <a:rPr lang="es-ES_tradnl" sz="4400" baseline="-25000">
                  <a:solidFill>
                    <a:schemeClr val="bg1"/>
                  </a:solidFill>
                </a:rPr>
                <a:t>n</a:t>
              </a:r>
              <a:endParaRPr lang="es-ES_tradnl" sz="4400">
                <a:solidFill>
                  <a:schemeClr val="bg1"/>
                </a:solidFill>
              </a:endParaRPr>
            </a:p>
          </p:txBody>
        </p:sp>
        <p:sp>
          <p:nvSpPr>
            <p:cNvPr id="10249" name="Oval 14"/>
            <p:cNvSpPr>
              <a:spLocks noChangeArrowheads="1"/>
            </p:cNvSpPr>
            <p:nvPr/>
          </p:nvSpPr>
          <p:spPr bwMode="auto">
            <a:xfrm>
              <a:off x="4207" y="2567"/>
              <a:ext cx="75" cy="7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250" name="Oval 15"/>
            <p:cNvSpPr>
              <a:spLocks noChangeArrowheads="1"/>
            </p:cNvSpPr>
            <p:nvPr/>
          </p:nvSpPr>
          <p:spPr bwMode="auto">
            <a:xfrm>
              <a:off x="1477" y="2568"/>
              <a:ext cx="75" cy="7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251" name="Oval 16"/>
            <p:cNvSpPr>
              <a:spLocks noChangeArrowheads="1"/>
            </p:cNvSpPr>
            <p:nvPr/>
          </p:nvSpPr>
          <p:spPr bwMode="auto">
            <a:xfrm>
              <a:off x="1942" y="2730"/>
              <a:ext cx="75" cy="7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252" name="Oval 17"/>
            <p:cNvSpPr>
              <a:spLocks noChangeArrowheads="1"/>
            </p:cNvSpPr>
            <p:nvPr/>
          </p:nvSpPr>
          <p:spPr bwMode="auto">
            <a:xfrm>
              <a:off x="2378" y="2467"/>
              <a:ext cx="75" cy="7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253" name="Oval 18"/>
            <p:cNvSpPr>
              <a:spLocks noChangeArrowheads="1"/>
            </p:cNvSpPr>
            <p:nvPr/>
          </p:nvSpPr>
          <p:spPr bwMode="auto">
            <a:xfrm>
              <a:off x="2842" y="3804"/>
              <a:ext cx="75" cy="7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254" name="Oval 19"/>
            <p:cNvSpPr>
              <a:spLocks noChangeArrowheads="1"/>
            </p:cNvSpPr>
            <p:nvPr/>
          </p:nvSpPr>
          <p:spPr bwMode="auto">
            <a:xfrm>
              <a:off x="3280" y="2630"/>
              <a:ext cx="75" cy="7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255" name="Oval 20"/>
            <p:cNvSpPr>
              <a:spLocks noChangeArrowheads="1"/>
            </p:cNvSpPr>
            <p:nvPr/>
          </p:nvSpPr>
          <p:spPr bwMode="auto">
            <a:xfrm>
              <a:off x="3731" y="3018"/>
              <a:ext cx="75" cy="7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256" name="Line 21"/>
            <p:cNvSpPr>
              <a:spLocks noChangeShapeType="1"/>
            </p:cNvSpPr>
            <p:nvPr/>
          </p:nvSpPr>
          <p:spPr bwMode="auto">
            <a:xfrm>
              <a:off x="1515" y="2617"/>
              <a:ext cx="0" cy="88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0257" name="Line 22"/>
            <p:cNvSpPr>
              <a:spLocks noChangeShapeType="1"/>
            </p:cNvSpPr>
            <p:nvPr/>
          </p:nvSpPr>
          <p:spPr bwMode="auto">
            <a:xfrm>
              <a:off x="1990" y="2791"/>
              <a:ext cx="0" cy="72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0258" name="Line 23"/>
            <p:cNvSpPr>
              <a:spLocks noChangeShapeType="1"/>
            </p:cNvSpPr>
            <p:nvPr/>
          </p:nvSpPr>
          <p:spPr bwMode="auto">
            <a:xfrm>
              <a:off x="2429" y="2541"/>
              <a:ext cx="0" cy="94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0259" name="Line 24"/>
            <p:cNvSpPr>
              <a:spLocks noChangeShapeType="1"/>
            </p:cNvSpPr>
            <p:nvPr/>
          </p:nvSpPr>
          <p:spPr bwMode="auto">
            <a:xfrm>
              <a:off x="2879" y="3531"/>
              <a:ext cx="0" cy="30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0260" name="Line 25"/>
            <p:cNvSpPr>
              <a:spLocks noChangeShapeType="1"/>
            </p:cNvSpPr>
            <p:nvPr/>
          </p:nvSpPr>
          <p:spPr bwMode="auto">
            <a:xfrm>
              <a:off x="3318" y="2691"/>
              <a:ext cx="0" cy="79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0261" name="Line 26"/>
            <p:cNvSpPr>
              <a:spLocks noChangeShapeType="1"/>
            </p:cNvSpPr>
            <p:nvPr/>
          </p:nvSpPr>
          <p:spPr bwMode="auto">
            <a:xfrm>
              <a:off x="3781" y="3079"/>
              <a:ext cx="0" cy="38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0262" name="Line 27"/>
            <p:cNvSpPr>
              <a:spLocks noChangeShapeType="1"/>
            </p:cNvSpPr>
            <p:nvPr/>
          </p:nvSpPr>
          <p:spPr bwMode="auto">
            <a:xfrm>
              <a:off x="4257" y="2628"/>
              <a:ext cx="0" cy="85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0263" name="Text Box 28"/>
            <p:cNvSpPr txBox="1">
              <a:spLocks noChangeArrowheads="1"/>
            </p:cNvSpPr>
            <p:nvPr/>
          </p:nvSpPr>
          <p:spPr bwMode="auto">
            <a:xfrm>
              <a:off x="1479" y="2966"/>
              <a:ext cx="45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3600">
                  <a:solidFill>
                    <a:schemeClr val="bg1"/>
                  </a:solidFill>
                </a:rPr>
                <a:t>a</a:t>
              </a:r>
              <a:r>
                <a:rPr lang="es-ES_tradnl" sz="3600" baseline="-25000">
                  <a:solidFill>
                    <a:schemeClr val="bg1"/>
                  </a:solidFill>
                </a:rPr>
                <a:t>1</a:t>
              </a:r>
              <a:endParaRPr lang="es-ES_tradnl" sz="3600">
                <a:solidFill>
                  <a:schemeClr val="bg1"/>
                </a:solidFill>
              </a:endParaRPr>
            </a:p>
          </p:txBody>
        </p:sp>
        <p:sp>
          <p:nvSpPr>
            <p:cNvPr id="10264" name="Text Box 31"/>
            <p:cNvSpPr txBox="1">
              <a:spLocks noChangeArrowheads="1"/>
            </p:cNvSpPr>
            <p:nvPr/>
          </p:nvSpPr>
          <p:spPr bwMode="auto">
            <a:xfrm>
              <a:off x="1958" y="2992"/>
              <a:ext cx="45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3600">
                  <a:solidFill>
                    <a:schemeClr val="bg1"/>
                  </a:solidFill>
                </a:rPr>
                <a:t>a</a:t>
              </a:r>
              <a:r>
                <a:rPr lang="es-ES_tradnl" sz="3600" baseline="-25000">
                  <a:solidFill>
                    <a:schemeClr val="bg1"/>
                  </a:solidFill>
                </a:rPr>
                <a:t>2</a:t>
              </a:r>
              <a:endParaRPr lang="es-ES_tradnl" sz="3600">
                <a:solidFill>
                  <a:schemeClr val="bg1"/>
                </a:solidFill>
              </a:endParaRPr>
            </a:p>
          </p:txBody>
        </p:sp>
        <p:sp>
          <p:nvSpPr>
            <p:cNvPr id="10265" name="Text Box 32"/>
            <p:cNvSpPr txBox="1">
              <a:spLocks noChangeArrowheads="1"/>
            </p:cNvSpPr>
            <p:nvPr/>
          </p:nvSpPr>
          <p:spPr bwMode="auto">
            <a:xfrm>
              <a:off x="2398" y="2992"/>
              <a:ext cx="45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3600">
                  <a:solidFill>
                    <a:schemeClr val="bg1"/>
                  </a:solidFill>
                </a:rPr>
                <a:t>a</a:t>
              </a:r>
              <a:r>
                <a:rPr lang="es-ES_tradnl" sz="3600" baseline="-25000">
                  <a:solidFill>
                    <a:schemeClr val="bg1"/>
                  </a:solidFill>
                </a:rPr>
                <a:t>3</a:t>
              </a:r>
              <a:endParaRPr lang="es-ES_tradnl" sz="3600">
                <a:solidFill>
                  <a:schemeClr val="bg1"/>
                </a:solidFill>
              </a:endParaRPr>
            </a:p>
          </p:txBody>
        </p:sp>
        <p:sp>
          <p:nvSpPr>
            <p:cNvPr id="10266" name="Text Box 34"/>
            <p:cNvSpPr txBox="1">
              <a:spLocks noChangeArrowheads="1"/>
            </p:cNvSpPr>
            <p:nvPr/>
          </p:nvSpPr>
          <p:spPr bwMode="auto">
            <a:xfrm>
              <a:off x="1339" y="3477"/>
              <a:ext cx="45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36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267" name="Text Box 35"/>
            <p:cNvSpPr txBox="1">
              <a:spLocks noChangeArrowheads="1"/>
            </p:cNvSpPr>
            <p:nvPr/>
          </p:nvSpPr>
          <p:spPr bwMode="auto">
            <a:xfrm>
              <a:off x="1833" y="3490"/>
              <a:ext cx="45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36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0268" name="Text Box 36"/>
            <p:cNvSpPr txBox="1">
              <a:spLocks noChangeArrowheads="1"/>
            </p:cNvSpPr>
            <p:nvPr/>
          </p:nvSpPr>
          <p:spPr bwMode="auto">
            <a:xfrm>
              <a:off x="2272" y="3490"/>
              <a:ext cx="45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360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6434667" y="6488668"/>
            <a:ext cx="262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OBSERVACI</a:t>
            </a:r>
            <a:r>
              <a:rPr lang="es-ES" b="1" dirty="0" err="1" smtClean="0">
                <a:solidFill>
                  <a:schemeClr val="bg1"/>
                </a:solidFill>
              </a:rPr>
              <a:t>Ó</a:t>
            </a:r>
            <a:r>
              <a:rPr lang="es-MX" b="1" dirty="0" smtClean="0">
                <a:solidFill>
                  <a:schemeClr val="bg1"/>
                </a:solidFill>
              </a:rPr>
              <a:t>N</a:t>
            </a:r>
            <a:endParaRPr lang="es-ES_tradn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645525" cy="765175"/>
          </a:xfrm>
          <a:noFill/>
        </p:spPr>
        <p:txBody>
          <a:bodyPr/>
          <a:lstStyle/>
          <a:p>
            <a:pPr algn="l" eaLnBrk="1" hangingPunct="1"/>
            <a:r>
              <a:rPr lang="es-ES_tradnl" smtClean="0">
                <a:solidFill>
                  <a:schemeClr val="bg1"/>
                </a:solidFill>
              </a:rPr>
              <a:t>Sucesiones monótonas  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426720" y="804863"/>
            <a:ext cx="6958013" cy="2205037"/>
            <a:chOff x="0" y="507"/>
            <a:chExt cx="4383" cy="1389"/>
          </a:xfrm>
        </p:grpSpPr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0" y="523"/>
              <a:ext cx="4322" cy="1373"/>
              <a:chOff x="0" y="523"/>
              <a:chExt cx="4322" cy="1373"/>
            </a:xfrm>
          </p:grpSpPr>
          <p:sp>
            <p:nvSpPr>
              <p:cNvPr id="11277" name="Text Box 4"/>
              <p:cNvSpPr txBox="1">
                <a:spLocks noChangeArrowheads="1"/>
              </p:cNvSpPr>
              <p:nvPr/>
            </p:nvSpPr>
            <p:spPr bwMode="auto">
              <a:xfrm>
                <a:off x="0" y="523"/>
                <a:ext cx="2859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s-ES_tradnl" sz="4400" dirty="0">
                    <a:solidFill>
                      <a:schemeClr val="bg1"/>
                    </a:solidFill>
                  </a:rPr>
                  <a:t>Si para todo n,</a:t>
                </a:r>
              </a:p>
            </p:txBody>
          </p:sp>
          <p:sp>
            <p:nvSpPr>
              <p:cNvPr id="11278" name="Text Box 5"/>
              <p:cNvSpPr txBox="1">
                <a:spLocks noChangeArrowheads="1"/>
              </p:cNvSpPr>
              <p:nvPr/>
            </p:nvSpPr>
            <p:spPr bwMode="auto">
              <a:xfrm>
                <a:off x="0" y="994"/>
                <a:ext cx="4322" cy="9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s-ES_tradnl" sz="4400" dirty="0">
                    <a:solidFill>
                      <a:schemeClr val="bg1"/>
                    </a:solidFill>
                  </a:rPr>
                  <a:t>la sucesión</a:t>
                </a:r>
                <a:r>
                  <a:rPr lang="es-ES_tradnl" sz="4400" dirty="0">
                    <a:solidFill>
                      <a:srgbClr val="FFFF00"/>
                    </a:solidFill>
                  </a:rPr>
                  <a:t> {</a:t>
                </a:r>
                <a:r>
                  <a:rPr lang="es-ES_tradnl" sz="4400" dirty="0" err="1">
                    <a:solidFill>
                      <a:srgbClr val="FFFF00"/>
                    </a:solidFill>
                  </a:rPr>
                  <a:t>a</a:t>
                </a:r>
                <a:r>
                  <a:rPr lang="es-ES_tradnl" sz="4400" baseline="-25000" dirty="0" err="1">
                    <a:solidFill>
                      <a:srgbClr val="FFFF00"/>
                    </a:solidFill>
                  </a:rPr>
                  <a:t>n</a:t>
                </a:r>
                <a:r>
                  <a:rPr lang="es-ES_tradnl" sz="4400" dirty="0">
                    <a:solidFill>
                      <a:srgbClr val="FFFF00"/>
                    </a:solidFill>
                  </a:rPr>
                  <a:t>} </a:t>
                </a:r>
                <a:r>
                  <a:rPr lang="es-ES_tradnl" sz="4400" dirty="0">
                    <a:solidFill>
                      <a:schemeClr val="bg1"/>
                    </a:solidFill>
                  </a:rPr>
                  <a:t>se llama</a:t>
                </a:r>
                <a:r>
                  <a:rPr lang="es-ES_tradnl" sz="4400" dirty="0">
                    <a:solidFill>
                      <a:srgbClr val="FFFF00"/>
                    </a:solidFill>
                  </a:rPr>
                  <a:t> creciente </a:t>
                </a:r>
              </a:p>
            </p:txBody>
          </p:sp>
        </p:grpSp>
        <p:sp>
          <p:nvSpPr>
            <p:cNvPr id="11276" name="Text Box 11"/>
            <p:cNvSpPr txBox="1">
              <a:spLocks noChangeArrowheads="1"/>
            </p:cNvSpPr>
            <p:nvPr/>
          </p:nvSpPr>
          <p:spPr bwMode="auto">
            <a:xfrm>
              <a:off x="2751" y="507"/>
              <a:ext cx="1632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4400" dirty="0" err="1">
                  <a:solidFill>
                    <a:srgbClr val="FFFF00"/>
                  </a:solidFill>
                </a:rPr>
                <a:t>a</a:t>
              </a:r>
              <a:r>
                <a:rPr lang="es-ES_tradnl" sz="4400" baseline="-25000" dirty="0" err="1">
                  <a:solidFill>
                    <a:srgbClr val="FFFF00"/>
                  </a:solidFill>
                </a:rPr>
                <a:t>n</a:t>
              </a:r>
              <a:r>
                <a:rPr lang="es-ES_tradnl" sz="4400" baseline="-25000" dirty="0">
                  <a:solidFill>
                    <a:srgbClr val="FFFF00"/>
                  </a:solidFill>
                </a:rPr>
                <a:t> </a:t>
              </a:r>
              <a:r>
                <a:rPr lang="es-ES_tradnl" sz="4400" dirty="0">
                  <a:solidFill>
                    <a:srgbClr val="FFFF00"/>
                  </a:solidFill>
                  <a:sym typeface="Symbol" pitchFamily="18" charset="2"/>
                </a:rPr>
                <a:t> </a:t>
              </a:r>
              <a:r>
                <a:rPr lang="es-ES_tradnl" sz="4400" dirty="0">
                  <a:solidFill>
                    <a:srgbClr val="FFFF00"/>
                  </a:solidFill>
                </a:rPr>
                <a:t>a</a:t>
              </a:r>
              <a:r>
                <a:rPr lang="es-ES_tradnl" sz="4400" baseline="-25000" dirty="0">
                  <a:solidFill>
                    <a:srgbClr val="FFFF00"/>
                  </a:solidFill>
                </a:rPr>
                <a:t>n+1</a:t>
              </a:r>
              <a:endParaRPr lang="es-ES_tradnl" sz="4400" baseline="-25000" dirty="0">
                <a:solidFill>
                  <a:srgbClr val="FFFF00"/>
                </a:solidFill>
                <a:sym typeface="Symbol" pitchFamily="18" charset="2"/>
              </a:endParaRPr>
            </a:p>
          </p:txBody>
        </p:sp>
      </p:grpSp>
      <p:sp>
        <p:nvSpPr>
          <p:cNvPr id="144406" name="Text Box 22"/>
          <p:cNvSpPr txBox="1">
            <a:spLocks noChangeArrowheads="1"/>
          </p:cNvSpPr>
          <p:nvPr/>
        </p:nvSpPr>
        <p:spPr bwMode="auto">
          <a:xfrm>
            <a:off x="396240" y="5694363"/>
            <a:ext cx="871728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4000" dirty="0">
                <a:solidFill>
                  <a:schemeClr val="bg1"/>
                </a:solidFill>
              </a:rPr>
              <a:t>En ambos casos se llama monótona</a:t>
            </a:r>
            <a:endParaRPr lang="es-ES_tradnl" sz="4000" dirty="0">
              <a:solidFill>
                <a:srgbClr val="FFFF00"/>
              </a:solidFill>
            </a:endParaRPr>
          </a:p>
        </p:txBody>
      </p:sp>
      <p:grpSp>
        <p:nvGrpSpPr>
          <p:cNvPr id="15" name="Group 24"/>
          <p:cNvGrpSpPr>
            <a:grpSpLocks/>
          </p:cNvGrpSpPr>
          <p:nvPr/>
        </p:nvGrpSpPr>
        <p:grpSpPr bwMode="auto">
          <a:xfrm>
            <a:off x="426720" y="3243263"/>
            <a:ext cx="6958013" cy="2219324"/>
            <a:chOff x="0" y="507"/>
            <a:chExt cx="4383" cy="1398"/>
          </a:xfrm>
        </p:grpSpPr>
        <p:grpSp>
          <p:nvGrpSpPr>
            <p:cNvPr id="16" name="Group 17"/>
            <p:cNvGrpSpPr>
              <a:grpSpLocks/>
            </p:cNvGrpSpPr>
            <p:nvPr/>
          </p:nvGrpSpPr>
          <p:grpSpPr bwMode="auto">
            <a:xfrm>
              <a:off x="0" y="523"/>
              <a:ext cx="4322" cy="1382"/>
              <a:chOff x="0" y="523"/>
              <a:chExt cx="4322" cy="1382"/>
            </a:xfrm>
          </p:grpSpPr>
          <p:sp>
            <p:nvSpPr>
              <p:cNvPr id="18" name="Text Box 4"/>
              <p:cNvSpPr txBox="1">
                <a:spLocks noChangeArrowheads="1"/>
              </p:cNvSpPr>
              <p:nvPr/>
            </p:nvSpPr>
            <p:spPr bwMode="auto">
              <a:xfrm>
                <a:off x="0" y="523"/>
                <a:ext cx="2859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s-ES_tradnl" sz="4400" dirty="0">
                    <a:solidFill>
                      <a:schemeClr val="bg1"/>
                    </a:solidFill>
                  </a:rPr>
                  <a:t>Si para todo n,</a:t>
                </a:r>
              </a:p>
            </p:txBody>
          </p:sp>
          <p:sp>
            <p:nvSpPr>
              <p:cNvPr id="19" name="Text Box 5"/>
              <p:cNvSpPr txBox="1">
                <a:spLocks noChangeArrowheads="1"/>
              </p:cNvSpPr>
              <p:nvPr/>
            </p:nvSpPr>
            <p:spPr bwMode="auto">
              <a:xfrm>
                <a:off x="0" y="994"/>
                <a:ext cx="4322" cy="9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s-ES_tradnl" sz="4400" dirty="0">
                    <a:solidFill>
                      <a:schemeClr val="bg1"/>
                    </a:solidFill>
                  </a:rPr>
                  <a:t>la sucesión</a:t>
                </a:r>
                <a:r>
                  <a:rPr lang="es-ES_tradnl" sz="4400" dirty="0">
                    <a:solidFill>
                      <a:srgbClr val="FFFF00"/>
                    </a:solidFill>
                  </a:rPr>
                  <a:t> {</a:t>
                </a:r>
                <a:r>
                  <a:rPr lang="es-ES_tradnl" sz="4400" dirty="0" err="1">
                    <a:solidFill>
                      <a:srgbClr val="FFFF00"/>
                    </a:solidFill>
                  </a:rPr>
                  <a:t>a</a:t>
                </a:r>
                <a:r>
                  <a:rPr lang="es-ES_tradnl" sz="4400" baseline="-25000" dirty="0" err="1">
                    <a:solidFill>
                      <a:srgbClr val="FFFF00"/>
                    </a:solidFill>
                  </a:rPr>
                  <a:t>n</a:t>
                </a:r>
                <a:r>
                  <a:rPr lang="es-ES_tradnl" sz="4400" dirty="0">
                    <a:solidFill>
                      <a:srgbClr val="FFFF00"/>
                    </a:solidFill>
                  </a:rPr>
                  <a:t>} </a:t>
                </a:r>
                <a:r>
                  <a:rPr lang="es-ES_tradnl" sz="4400" dirty="0">
                    <a:solidFill>
                      <a:schemeClr val="bg1"/>
                    </a:solidFill>
                  </a:rPr>
                  <a:t>se llama</a:t>
                </a:r>
                <a:r>
                  <a:rPr lang="es-ES_tradnl" sz="4400" dirty="0">
                    <a:solidFill>
                      <a:srgbClr val="FFFF00"/>
                    </a:solidFill>
                  </a:rPr>
                  <a:t> </a:t>
                </a:r>
                <a:r>
                  <a:rPr lang="es-ES_tradnl" sz="4400" dirty="0" smtClean="0">
                    <a:solidFill>
                      <a:srgbClr val="FFFF00"/>
                    </a:solidFill>
                  </a:rPr>
                  <a:t>estrictamente creciente </a:t>
                </a:r>
                <a:endParaRPr lang="es-ES_tradnl" sz="4400" dirty="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2751" y="507"/>
              <a:ext cx="1632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4400" dirty="0" err="1">
                  <a:solidFill>
                    <a:srgbClr val="FFFF00"/>
                  </a:solidFill>
                </a:rPr>
                <a:t>a</a:t>
              </a:r>
              <a:r>
                <a:rPr lang="es-ES_tradnl" sz="4400" baseline="-25000" dirty="0" err="1">
                  <a:solidFill>
                    <a:srgbClr val="FFFF00"/>
                  </a:solidFill>
                </a:rPr>
                <a:t>n</a:t>
              </a:r>
              <a:r>
                <a:rPr lang="es-ES_tradnl" sz="4400" baseline="-25000" dirty="0">
                  <a:solidFill>
                    <a:srgbClr val="FFFF00"/>
                  </a:solidFill>
                </a:rPr>
                <a:t> </a:t>
              </a:r>
              <a:r>
                <a:rPr lang="es-ES_tradnl" sz="4400" dirty="0" smtClean="0">
                  <a:solidFill>
                    <a:srgbClr val="FFFF00"/>
                  </a:solidFill>
                  <a:sym typeface="Symbol" pitchFamily="18" charset="2"/>
                </a:rPr>
                <a:t>&lt; </a:t>
              </a:r>
              <a:r>
                <a:rPr lang="es-ES_tradnl" sz="4400" dirty="0">
                  <a:solidFill>
                    <a:srgbClr val="FFFF00"/>
                  </a:solidFill>
                </a:rPr>
                <a:t>a</a:t>
              </a:r>
              <a:r>
                <a:rPr lang="es-ES_tradnl" sz="4400" baseline="-25000" dirty="0">
                  <a:solidFill>
                    <a:srgbClr val="FFFF00"/>
                  </a:solidFill>
                </a:rPr>
                <a:t>n+1</a:t>
              </a:r>
              <a:endParaRPr lang="es-ES_tradnl" sz="4400" baseline="-25000" dirty="0">
                <a:solidFill>
                  <a:srgbClr val="FFFF00"/>
                </a:solidFill>
                <a:sym typeface="Symbol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0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645525" cy="765175"/>
          </a:xfrm>
          <a:noFill/>
        </p:spPr>
        <p:txBody>
          <a:bodyPr/>
          <a:lstStyle/>
          <a:p>
            <a:pPr algn="l" eaLnBrk="1" hangingPunct="1"/>
            <a:r>
              <a:rPr lang="es-ES_tradnl" smtClean="0">
                <a:solidFill>
                  <a:schemeClr val="bg1"/>
                </a:solidFill>
              </a:rPr>
              <a:t>Sucesiones monótonas  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65760" y="804863"/>
            <a:ext cx="6958013" cy="2219324"/>
            <a:chOff x="0" y="507"/>
            <a:chExt cx="4383" cy="1398"/>
          </a:xfrm>
        </p:grpSpPr>
        <p:grpSp>
          <p:nvGrpSpPr>
            <p:cNvPr id="11275" name="Group 17"/>
            <p:cNvGrpSpPr>
              <a:grpSpLocks/>
            </p:cNvGrpSpPr>
            <p:nvPr/>
          </p:nvGrpSpPr>
          <p:grpSpPr bwMode="auto">
            <a:xfrm>
              <a:off x="0" y="523"/>
              <a:ext cx="4322" cy="1382"/>
              <a:chOff x="0" y="523"/>
              <a:chExt cx="4322" cy="1382"/>
            </a:xfrm>
          </p:grpSpPr>
          <p:sp>
            <p:nvSpPr>
              <p:cNvPr id="11277" name="Text Box 4"/>
              <p:cNvSpPr txBox="1">
                <a:spLocks noChangeArrowheads="1"/>
              </p:cNvSpPr>
              <p:nvPr/>
            </p:nvSpPr>
            <p:spPr bwMode="auto">
              <a:xfrm>
                <a:off x="0" y="523"/>
                <a:ext cx="2859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s-ES_tradnl" sz="4400" dirty="0">
                    <a:solidFill>
                      <a:schemeClr val="bg1"/>
                    </a:solidFill>
                  </a:rPr>
                  <a:t>Si para todo n,</a:t>
                </a:r>
              </a:p>
            </p:txBody>
          </p:sp>
          <p:sp>
            <p:nvSpPr>
              <p:cNvPr id="11278" name="Text Box 5"/>
              <p:cNvSpPr txBox="1">
                <a:spLocks noChangeArrowheads="1"/>
              </p:cNvSpPr>
              <p:nvPr/>
            </p:nvSpPr>
            <p:spPr bwMode="auto">
              <a:xfrm>
                <a:off x="0" y="994"/>
                <a:ext cx="4322" cy="9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s-ES_tradnl" sz="4400" dirty="0">
                    <a:solidFill>
                      <a:schemeClr val="bg1"/>
                    </a:solidFill>
                  </a:rPr>
                  <a:t>la sucesión</a:t>
                </a:r>
                <a:r>
                  <a:rPr lang="es-ES_tradnl" sz="4400" dirty="0">
                    <a:solidFill>
                      <a:srgbClr val="FFFF00"/>
                    </a:solidFill>
                  </a:rPr>
                  <a:t> {</a:t>
                </a:r>
                <a:r>
                  <a:rPr lang="es-ES_tradnl" sz="4400" dirty="0" err="1">
                    <a:solidFill>
                      <a:srgbClr val="FFFF00"/>
                    </a:solidFill>
                  </a:rPr>
                  <a:t>a</a:t>
                </a:r>
                <a:r>
                  <a:rPr lang="es-ES_tradnl" sz="4400" baseline="-25000" dirty="0" err="1">
                    <a:solidFill>
                      <a:srgbClr val="FFFF00"/>
                    </a:solidFill>
                  </a:rPr>
                  <a:t>n</a:t>
                </a:r>
                <a:r>
                  <a:rPr lang="es-ES_tradnl" sz="4400" dirty="0">
                    <a:solidFill>
                      <a:srgbClr val="FFFF00"/>
                    </a:solidFill>
                  </a:rPr>
                  <a:t>} </a:t>
                </a:r>
                <a:r>
                  <a:rPr lang="es-ES_tradnl" sz="4400" dirty="0">
                    <a:solidFill>
                      <a:schemeClr val="bg1"/>
                    </a:solidFill>
                  </a:rPr>
                  <a:t>se llama</a:t>
                </a:r>
                <a:r>
                  <a:rPr lang="es-ES_tradnl" sz="4400" dirty="0">
                    <a:solidFill>
                      <a:srgbClr val="FFFF00"/>
                    </a:solidFill>
                  </a:rPr>
                  <a:t> </a:t>
                </a:r>
                <a:r>
                  <a:rPr lang="es-ES_tradnl" sz="4400" dirty="0" smtClean="0">
                    <a:solidFill>
                      <a:srgbClr val="FFFF00"/>
                    </a:solidFill>
                  </a:rPr>
                  <a:t>decreciente </a:t>
                </a:r>
                <a:endParaRPr lang="es-ES_tradnl" sz="4400" dirty="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11276" name="Text Box 11"/>
            <p:cNvSpPr txBox="1">
              <a:spLocks noChangeArrowheads="1"/>
            </p:cNvSpPr>
            <p:nvPr/>
          </p:nvSpPr>
          <p:spPr bwMode="auto">
            <a:xfrm>
              <a:off x="2751" y="507"/>
              <a:ext cx="1632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4400" dirty="0" err="1">
                  <a:solidFill>
                    <a:srgbClr val="FFFF00"/>
                  </a:solidFill>
                </a:rPr>
                <a:t>a</a:t>
              </a:r>
              <a:r>
                <a:rPr lang="es-ES_tradnl" sz="4400" baseline="-25000" dirty="0" err="1">
                  <a:solidFill>
                    <a:srgbClr val="FFFF00"/>
                  </a:solidFill>
                </a:rPr>
                <a:t>n</a:t>
              </a:r>
              <a:r>
                <a:rPr lang="es-ES_tradnl" sz="4400" baseline="-25000" dirty="0">
                  <a:solidFill>
                    <a:srgbClr val="FFFF00"/>
                  </a:solidFill>
                </a:rPr>
                <a:t> </a:t>
              </a:r>
              <a:r>
                <a:rPr lang="es-ES_tradnl" sz="4400" dirty="0" smtClean="0">
                  <a:solidFill>
                    <a:srgbClr val="FFFF00"/>
                  </a:solidFill>
                  <a:sym typeface="Symbol" pitchFamily="18" charset="2"/>
                </a:rPr>
                <a:t> </a:t>
              </a:r>
              <a:r>
                <a:rPr lang="es-ES_tradnl" sz="4400" dirty="0">
                  <a:solidFill>
                    <a:srgbClr val="FFFF00"/>
                  </a:solidFill>
                </a:rPr>
                <a:t>a</a:t>
              </a:r>
              <a:r>
                <a:rPr lang="es-ES_tradnl" sz="4400" baseline="-25000" dirty="0">
                  <a:solidFill>
                    <a:srgbClr val="FFFF00"/>
                  </a:solidFill>
                </a:rPr>
                <a:t>n+1</a:t>
              </a:r>
              <a:endParaRPr lang="es-ES_tradnl" sz="4400" baseline="-25000" dirty="0">
                <a:solidFill>
                  <a:srgbClr val="FFFF00"/>
                </a:solidFill>
                <a:sym typeface="Symbol" pitchFamily="18" charset="2"/>
              </a:endParaRP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365760" y="2998787"/>
            <a:ext cx="6938963" cy="2254249"/>
            <a:chOff x="0" y="1889"/>
            <a:chExt cx="4371" cy="1420"/>
          </a:xfrm>
        </p:grpSpPr>
        <p:sp>
          <p:nvSpPr>
            <p:cNvPr id="11271" name="Text Box 15"/>
            <p:cNvSpPr txBox="1">
              <a:spLocks noChangeArrowheads="1"/>
            </p:cNvSpPr>
            <p:nvPr/>
          </p:nvSpPr>
          <p:spPr bwMode="auto">
            <a:xfrm>
              <a:off x="13" y="2398"/>
              <a:ext cx="4358" cy="9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4400" dirty="0">
                  <a:solidFill>
                    <a:schemeClr val="bg1"/>
                  </a:solidFill>
                </a:rPr>
                <a:t>la sucesión</a:t>
              </a:r>
              <a:r>
                <a:rPr lang="es-ES_tradnl" sz="4400" dirty="0">
                  <a:solidFill>
                    <a:srgbClr val="FFFF00"/>
                  </a:solidFill>
                </a:rPr>
                <a:t> {</a:t>
              </a:r>
              <a:r>
                <a:rPr lang="es-ES_tradnl" sz="4400" dirty="0" err="1">
                  <a:solidFill>
                    <a:srgbClr val="FFFF00"/>
                  </a:solidFill>
                </a:rPr>
                <a:t>a</a:t>
              </a:r>
              <a:r>
                <a:rPr lang="es-ES_tradnl" sz="4400" baseline="-25000" dirty="0" err="1">
                  <a:solidFill>
                    <a:srgbClr val="FFFF00"/>
                  </a:solidFill>
                </a:rPr>
                <a:t>n</a:t>
              </a:r>
              <a:r>
                <a:rPr lang="es-ES_tradnl" sz="4400" dirty="0">
                  <a:solidFill>
                    <a:srgbClr val="FFFF00"/>
                  </a:solidFill>
                </a:rPr>
                <a:t>} </a:t>
              </a:r>
              <a:r>
                <a:rPr lang="es-ES_tradnl" sz="4400" dirty="0">
                  <a:solidFill>
                    <a:schemeClr val="bg1"/>
                  </a:solidFill>
                </a:rPr>
                <a:t>se llama</a:t>
              </a:r>
              <a:r>
                <a:rPr lang="es-ES_tradnl" sz="4400" dirty="0">
                  <a:solidFill>
                    <a:srgbClr val="FFFF00"/>
                  </a:solidFill>
                </a:rPr>
                <a:t> </a:t>
              </a:r>
              <a:r>
                <a:rPr lang="es-ES_tradnl" sz="4400" dirty="0" smtClean="0">
                  <a:solidFill>
                    <a:srgbClr val="FFFF00"/>
                  </a:solidFill>
                </a:rPr>
                <a:t>estrictamente decreciente </a:t>
              </a:r>
              <a:endParaRPr lang="es-ES_tradnl" sz="4400" dirty="0">
                <a:solidFill>
                  <a:srgbClr val="FFFF00"/>
                </a:solidFill>
              </a:endParaRPr>
            </a:p>
          </p:txBody>
        </p:sp>
        <p:grpSp>
          <p:nvGrpSpPr>
            <p:cNvPr id="11272" name="Group 25"/>
            <p:cNvGrpSpPr>
              <a:grpSpLocks/>
            </p:cNvGrpSpPr>
            <p:nvPr/>
          </p:nvGrpSpPr>
          <p:grpSpPr bwMode="auto">
            <a:xfrm>
              <a:off x="0" y="1889"/>
              <a:ext cx="4291" cy="515"/>
              <a:chOff x="84" y="1889"/>
              <a:chExt cx="4207" cy="515"/>
            </a:xfrm>
          </p:grpSpPr>
          <p:sp>
            <p:nvSpPr>
              <p:cNvPr id="11273" name="Text Box 14"/>
              <p:cNvSpPr txBox="1">
                <a:spLocks noChangeArrowheads="1"/>
              </p:cNvSpPr>
              <p:nvPr/>
            </p:nvSpPr>
            <p:spPr bwMode="auto">
              <a:xfrm>
                <a:off x="84" y="1924"/>
                <a:ext cx="2859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s-ES_tradnl" sz="4400">
                    <a:solidFill>
                      <a:schemeClr val="bg1"/>
                    </a:solidFill>
                  </a:rPr>
                  <a:t>Si para todo n,</a:t>
                </a:r>
              </a:p>
            </p:txBody>
          </p:sp>
          <p:sp>
            <p:nvSpPr>
              <p:cNvPr id="11274" name="Text Box 16"/>
              <p:cNvSpPr txBox="1">
                <a:spLocks noChangeArrowheads="1"/>
              </p:cNvSpPr>
              <p:nvPr/>
            </p:nvSpPr>
            <p:spPr bwMode="auto">
              <a:xfrm>
                <a:off x="2659" y="1889"/>
                <a:ext cx="1632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s-ES_tradnl" sz="4400" dirty="0" err="1">
                    <a:solidFill>
                      <a:srgbClr val="FFFF00"/>
                    </a:solidFill>
                  </a:rPr>
                  <a:t>a</a:t>
                </a:r>
                <a:r>
                  <a:rPr lang="es-ES_tradnl" sz="4400" baseline="-25000" dirty="0" err="1">
                    <a:solidFill>
                      <a:srgbClr val="FFFF00"/>
                    </a:solidFill>
                  </a:rPr>
                  <a:t>n</a:t>
                </a:r>
                <a:r>
                  <a:rPr lang="es-ES_tradnl" sz="4400" baseline="-25000" dirty="0">
                    <a:solidFill>
                      <a:srgbClr val="FFFF00"/>
                    </a:solidFill>
                  </a:rPr>
                  <a:t> </a:t>
                </a:r>
                <a:r>
                  <a:rPr lang="es-ES_tradnl" sz="4400" dirty="0" smtClean="0">
                    <a:solidFill>
                      <a:srgbClr val="FFFF00"/>
                    </a:solidFill>
                    <a:sym typeface="Symbol" pitchFamily="18" charset="2"/>
                  </a:rPr>
                  <a:t>&gt; </a:t>
                </a:r>
                <a:r>
                  <a:rPr lang="es-ES_tradnl" sz="4400" dirty="0">
                    <a:solidFill>
                      <a:srgbClr val="FFFF00"/>
                    </a:solidFill>
                  </a:rPr>
                  <a:t>a</a:t>
                </a:r>
                <a:r>
                  <a:rPr lang="es-ES_tradnl" sz="4400" baseline="-25000" dirty="0">
                    <a:solidFill>
                      <a:srgbClr val="FFFF00"/>
                    </a:solidFill>
                  </a:rPr>
                  <a:t>n+1</a:t>
                </a:r>
                <a:endParaRPr lang="es-ES_tradnl" sz="4400" baseline="-25000" dirty="0">
                  <a:solidFill>
                    <a:srgbClr val="FFFF00"/>
                  </a:solidFill>
                  <a:sym typeface="Symbol" pitchFamily="18" charset="2"/>
                </a:endParaRPr>
              </a:p>
            </p:txBody>
          </p:sp>
        </p:grpSp>
      </p:grpSp>
      <p:sp>
        <p:nvSpPr>
          <p:cNvPr id="144406" name="Text Box 22"/>
          <p:cNvSpPr txBox="1">
            <a:spLocks noChangeArrowheads="1"/>
          </p:cNvSpPr>
          <p:nvPr/>
        </p:nvSpPr>
        <p:spPr bwMode="auto">
          <a:xfrm>
            <a:off x="365760" y="5694363"/>
            <a:ext cx="877824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4000" dirty="0">
                <a:solidFill>
                  <a:schemeClr val="bg1"/>
                </a:solidFill>
              </a:rPr>
              <a:t>En ambos casos se llama monótona</a:t>
            </a:r>
            <a:endParaRPr lang="es-ES_tradnl" sz="4000" dirty="0">
              <a:solidFill>
                <a:srgbClr val="FFFF0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366933" y="6396038"/>
            <a:ext cx="242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EJEMPLOS</a:t>
            </a:r>
            <a:endParaRPr lang="es-ES_tradn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0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-44450"/>
            <a:ext cx="8645525" cy="765175"/>
          </a:xfrm>
          <a:noFill/>
        </p:spPr>
        <p:txBody>
          <a:bodyPr/>
          <a:lstStyle/>
          <a:p>
            <a:pPr algn="l" eaLnBrk="1" hangingPunct="1"/>
            <a:r>
              <a:rPr lang="es-ES_tradnl" smtClean="0">
                <a:solidFill>
                  <a:schemeClr val="bg1"/>
                </a:solidFill>
              </a:rPr>
              <a:t>Sucesiones acotadas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0" y="72072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19100" y="2151063"/>
            <a:ext cx="7429500" cy="763587"/>
            <a:chOff x="264" y="1504"/>
            <a:chExt cx="4680" cy="481"/>
          </a:xfrm>
        </p:grpSpPr>
        <p:sp>
          <p:nvSpPr>
            <p:cNvPr id="12299" name="Text Box 6"/>
            <p:cNvSpPr txBox="1">
              <a:spLocks noChangeArrowheads="1"/>
            </p:cNvSpPr>
            <p:nvPr/>
          </p:nvSpPr>
          <p:spPr bwMode="auto">
            <a:xfrm>
              <a:off x="2085" y="1505"/>
              <a:ext cx="2859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4400">
                  <a:solidFill>
                    <a:schemeClr val="bg1"/>
                  </a:solidFill>
                </a:rPr>
                <a:t> para todo n</a:t>
              </a:r>
            </a:p>
          </p:txBody>
        </p:sp>
        <p:sp>
          <p:nvSpPr>
            <p:cNvPr id="12300" name="Text Box 8"/>
            <p:cNvSpPr txBox="1">
              <a:spLocks noChangeArrowheads="1"/>
            </p:cNvSpPr>
            <p:nvPr/>
          </p:nvSpPr>
          <p:spPr bwMode="auto">
            <a:xfrm>
              <a:off x="264" y="1504"/>
              <a:ext cx="1632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4400">
                  <a:solidFill>
                    <a:srgbClr val="FFFF00"/>
                  </a:solidFill>
                </a:rPr>
                <a:t>a</a:t>
              </a:r>
              <a:r>
                <a:rPr lang="es-ES_tradnl" sz="4400" baseline="-25000">
                  <a:solidFill>
                    <a:srgbClr val="FFFF00"/>
                  </a:solidFill>
                </a:rPr>
                <a:t>n </a:t>
              </a:r>
              <a:r>
                <a:rPr lang="es-ES_tradnl" sz="4400">
                  <a:solidFill>
                    <a:srgbClr val="FFFF00"/>
                  </a:solidFill>
                  <a:sym typeface="Symbol" pitchFamily="18" charset="2"/>
                </a:rPr>
                <a:t> M</a:t>
              </a:r>
              <a:endParaRPr lang="es-ES_tradnl" sz="4400" baseline="-25000">
                <a:solidFill>
                  <a:srgbClr val="FFFF00"/>
                </a:solidFill>
                <a:sym typeface="Symbol" pitchFamily="18" charset="2"/>
              </a:endParaRPr>
            </a:p>
          </p:txBody>
        </p:sp>
      </p:grpSp>
      <p:sp>
        <p:nvSpPr>
          <p:cNvPr id="173068" name="Text Box 12"/>
          <p:cNvSpPr txBox="1">
            <a:spLocks noChangeArrowheads="1"/>
          </p:cNvSpPr>
          <p:nvPr/>
        </p:nvSpPr>
        <p:spPr bwMode="auto">
          <a:xfrm>
            <a:off x="320040" y="5373688"/>
            <a:ext cx="882396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4400" dirty="0">
                <a:solidFill>
                  <a:schemeClr val="bg1"/>
                </a:solidFill>
              </a:rPr>
              <a:t>Sucesión acotada: si está acotada superior e inferiormente</a:t>
            </a:r>
          </a:p>
        </p:txBody>
      </p:sp>
      <p:sp>
        <p:nvSpPr>
          <p:cNvPr id="173071" name="Rectangle 15"/>
          <p:cNvSpPr>
            <a:spLocks noChangeArrowheads="1"/>
          </p:cNvSpPr>
          <p:nvPr/>
        </p:nvSpPr>
        <p:spPr bwMode="auto">
          <a:xfrm>
            <a:off x="284163" y="731838"/>
            <a:ext cx="8859837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4400">
                <a:solidFill>
                  <a:srgbClr val="FFFF00"/>
                </a:solidFill>
              </a:rPr>
              <a:t>{a</a:t>
            </a:r>
            <a:r>
              <a:rPr lang="es-ES_tradnl" sz="4400" baseline="-25000">
                <a:solidFill>
                  <a:srgbClr val="FFFF00"/>
                </a:solidFill>
              </a:rPr>
              <a:t>n</a:t>
            </a:r>
            <a:r>
              <a:rPr lang="es-ES_tradnl" sz="4400">
                <a:solidFill>
                  <a:srgbClr val="FFFF00"/>
                </a:solidFill>
              </a:rPr>
              <a:t>} está acotada superiormente si existe un número real M tal que</a:t>
            </a:r>
            <a:endParaRPr lang="es-ES" sz="4400">
              <a:solidFill>
                <a:srgbClr val="FFFF00"/>
              </a:solidFill>
            </a:endParaRPr>
          </a:p>
        </p:txBody>
      </p:sp>
      <p:sp>
        <p:nvSpPr>
          <p:cNvPr id="173072" name="Rectangle 16"/>
          <p:cNvSpPr>
            <a:spLocks noChangeArrowheads="1"/>
          </p:cNvSpPr>
          <p:nvPr/>
        </p:nvSpPr>
        <p:spPr bwMode="auto">
          <a:xfrm>
            <a:off x="284163" y="3082925"/>
            <a:ext cx="8859837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4400">
                <a:solidFill>
                  <a:srgbClr val="FFFF00"/>
                </a:solidFill>
              </a:rPr>
              <a:t>{a</a:t>
            </a:r>
            <a:r>
              <a:rPr lang="es-ES_tradnl" sz="4400" baseline="-25000">
                <a:solidFill>
                  <a:srgbClr val="FFFF00"/>
                </a:solidFill>
              </a:rPr>
              <a:t>n</a:t>
            </a:r>
            <a:r>
              <a:rPr lang="es-ES_tradnl" sz="4400">
                <a:solidFill>
                  <a:srgbClr val="FFFF00"/>
                </a:solidFill>
              </a:rPr>
              <a:t>} está acotada inferiormente si existe un número real m tal que</a:t>
            </a:r>
            <a:endParaRPr lang="es-ES" sz="4400">
              <a:solidFill>
                <a:srgbClr val="FFFF00"/>
              </a:solidFill>
            </a:endParaRP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460375" y="4559300"/>
            <a:ext cx="7458075" cy="765175"/>
            <a:chOff x="290" y="3057"/>
            <a:chExt cx="4698" cy="482"/>
          </a:xfrm>
        </p:grpSpPr>
        <p:sp>
          <p:nvSpPr>
            <p:cNvPr id="12297" name="Text Box 17"/>
            <p:cNvSpPr txBox="1">
              <a:spLocks noChangeArrowheads="1"/>
            </p:cNvSpPr>
            <p:nvPr/>
          </p:nvSpPr>
          <p:spPr bwMode="auto">
            <a:xfrm>
              <a:off x="290" y="3057"/>
              <a:ext cx="1632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4400">
                  <a:solidFill>
                    <a:srgbClr val="FFFF00"/>
                  </a:solidFill>
                </a:rPr>
                <a:t>a</a:t>
              </a:r>
              <a:r>
                <a:rPr lang="es-ES_tradnl" sz="4400" baseline="-25000">
                  <a:solidFill>
                    <a:srgbClr val="FFFF00"/>
                  </a:solidFill>
                </a:rPr>
                <a:t>n </a:t>
              </a:r>
              <a:r>
                <a:rPr lang="es-ES_tradnl" sz="4400">
                  <a:solidFill>
                    <a:srgbClr val="FFFF00"/>
                  </a:solidFill>
                  <a:cs typeface="Arial" charset="0"/>
                  <a:sym typeface="Symbol" pitchFamily="18" charset="2"/>
                </a:rPr>
                <a:t>≥ m</a:t>
              </a:r>
              <a:endParaRPr lang="es-ES_tradnl" sz="4400" baseline="-25000">
                <a:solidFill>
                  <a:srgbClr val="FFFF00"/>
                </a:solidFill>
                <a:cs typeface="Arial" charset="0"/>
                <a:sym typeface="Symbol" pitchFamily="18" charset="2"/>
              </a:endParaRPr>
            </a:p>
          </p:txBody>
        </p:sp>
        <p:sp>
          <p:nvSpPr>
            <p:cNvPr id="12298" name="Text Box 18"/>
            <p:cNvSpPr txBox="1">
              <a:spLocks noChangeArrowheads="1"/>
            </p:cNvSpPr>
            <p:nvPr/>
          </p:nvSpPr>
          <p:spPr bwMode="auto">
            <a:xfrm>
              <a:off x="2129" y="3059"/>
              <a:ext cx="2859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4400">
                  <a:solidFill>
                    <a:schemeClr val="bg1"/>
                  </a:solidFill>
                </a:rPr>
                <a:t> para todo n</a:t>
              </a:r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7592482" y="6450906"/>
            <a:ext cx="15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EJEMPLOS</a:t>
            </a:r>
            <a:endParaRPr lang="es-ES_tradn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8" grpId="0"/>
      <p:bldP spid="173071" grpId="0"/>
      <p:bldP spid="1730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645525" cy="765175"/>
          </a:xfrm>
          <a:noFill/>
        </p:spPr>
        <p:txBody>
          <a:bodyPr/>
          <a:lstStyle/>
          <a:p>
            <a:pPr algn="l" eaLnBrk="1" hangingPunct="1"/>
            <a:r>
              <a:rPr lang="es-ES_tradnl" smtClean="0">
                <a:solidFill>
                  <a:schemeClr val="bg1"/>
                </a:solidFill>
              </a:rPr>
              <a:t>Límite de una sucesión  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303338" y="1422400"/>
            <a:ext cx="2828925" cy="1111250"/>
            <a:chOff x="821" y="896"/>
            <a:chExt cx="1782" cy="700"/>
          </a:xfrm>
        </p:grpSpPr>
        <p:sp>
          <p:nvSpPr>
            <p:cNvPr id="13318" name="Text Box 4"/>
            <p:cNvSpPr txBox="1">
              <a:spLocks noChangeArrowheads="1"/>
            </p:cNvSpPr>
            <p:nvPr/>
          </p:nvSpPr>
          <p:spPr bwMode="auto">
            <a:xfrm>
              <a:off x="821" y="896"/>
              <a:ext cx="1782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4400" dirty="0" err="1">
                  <a:solidFill>
                    <a:srgbClr val="FFFF00"/>
                  </a:solidFill>
                </a:rPr>
                <a:t>lim</a:t>
              </a:r>
              <a:r>
                <a:rPr lang="es-ES_tradnl" sz="4400" dirty="0">
                  <a:solidFill>
                    <a:srgbClr val="FFFF00"/>
                  </a:solidFill>
                </a:rPr>
                <a:t> </a:t>
              </a:r>
              <a:r>
                <a:rPr lang="es-ES_tradnl" sz="4400" dirty="0" err="1">
                  <a:solidFill>
                    <a:srgbClr val="FFFF00"/>
                  </a:solidFill>
                </a:rPr>
                <a:t>a</a:t>
              </a:r>
              <a:r>
                <a:rPr lang="es-ES_tradnl" sz="4400" baseline="-25000" dirty="0" err="1">
                  <a:solidFill>
                    <a:srgbClr val="FFFF00"/>
                  </a:solidFill>
                </a:rPr>
                <a:t>n</a:t>
              </a:r>
              <a:r>
                <a:rPr lang="es-ES_tradnl" sz="4400" dirty="0">
                  <a:solidFill>
                    <a:srgbClr val="FFFF00"/>
                  </a:solidFill>
                </a:rPr>
                <a:t> = L</a:t>
              </a:r>
            </a:p>
          </p:txBody>
        </p:sp>
        <p:sp>
          <p:nvSpPr>
            <p:cNvPr id="13319" name="Text Box 10"/>
            <p:cNvSpPr txBox="1">
              <a:spLocks noChangeArrowheads="1"/>
            </p:cNvSpPr>
            <p:nvPr/>
          </p:nvSpPr>
          <p:spPr bwMode="auto">
            <a:xfrm>
              <a:off x="822" y="1231"/>
              <a:ext cx="80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3200" dirty="0">
                  <a:solidFill>
                    <a:srgbClr val="FFFF00"/>
                  </a:solidFill>
                </a:rPr>
                <a:t>n</a:t>
              </a:r>
              <a:r>
                <a:rPr lang="es-ES_tradnl" sz="3200" dirty="0">
                  <a:solidFill>
                    <a:srgbClr val="FFFF00"/>
                  </a:solidFill>
                  <a:sym typeface="Symbol" pitchFamily="18" charset="2"/>
                </a:rPr>
                <a:t></a:t>
              </a:r>
            </a:p>
          </p:txBody>
        </p:sp>
      </p:grpSp>
      <p:sp>
        <p:nvSpPr>
          <p:cNvPr id="13317" name="12 CuadroTexto"/>
          <p:cNvSpPr txBox="1">
            <a:spLocks noChangeArrowheads="1"/>
          </p:cNvSpPr>
          <p:nvPr/>
        </p:nvSpPr>
        <p:spPr bwMode="auto">
          <a:xfrm>
            <a:off x="501650" y="2994025"/>
            <a:ext cx="8023225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4400" dirty="0">
                <a:solidFill>
                  <a:schemeClr val="bg1"/>
                </a:solidFill>
              </a:rPr>
              <a:t>Si L existe y es finito se dice que  {</a:t>
            </a:r>
            <a:r>
              <a:rPr lang="es-ES_tradnl" sz="4400" dirty="0" err="1">
                <a:solidFill>
                  <a:schemeClr val="bg1"/>
                </a:solidFill>
              </a:rPr>
              <a:t>a</a:t>
            </a:r>
            <a:r>
              <a:rPr lang="es-ES_tradnl" sz="4400" baseline="-25000" dirty="0" err="1">
                <a:solidFill>
                  <a:schemeClr val="bg1"/>
                </a:solidFill>
              </a:rPr>
              <a:t>n</a:t>
            </a:r>
            <a:r>
              <a:rPr lang="es-ES_tradnl" sz="4400" dirty="0">
                <a:solidFill>
                  <a:schemeClr val="bg1"/>
                </a:solidFill>
              </a:rPr>
              <a:t>} es convergente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645525" cy="765175"/>
          </a:xfrm>
          <a:noFill/>
        </p:spPr>
        <p:txBody>
          <a:bodyPr/>
          <a:lstStyle/>
          <a:p>
            <a:pPr algn="l" eaLnBrk="1" hangingPunct="1"/>
            <a:r>
              <a:rPr lang="es-ES_tradnl" smtClean="0">
                <a:solidFill>
                  <a:schemeClr val="bg1"/>
                </a:solidFill>
              </a:rPr>
              <a:t>Límite de una sucesión  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303338" y="1422400"/>
            <a:ext cx="3743325" cy="1111250"/>
            <a:chOff x="821" y="896"/>
            <a:chExt cx="2358" cy="700"/>
          </a:xfrm>
        </p:grpSpPr>
        <p:sp>
          <p:nvSpPr>
            <p:cNvPr id="14342" name="Text Box 6"/>
            <p:cNvSpPr txBox="1">
              <a:spLocks noChangeArrowheads="1"/>
            </p:cNvSpPr>
            <p:nvPr/>
          </p:nvSpPr>
          <p:spPr bwMode="auto">
            <a:xfrm>
              <a:off x="821" y="896"/>
              <a:ext cx="235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4400" dirty="0" err="1">
                  <a:solidFill>
                    <a:srgbClr val="FFFF00"/>
                  </a:solidFill>
                </a:rPr>
                <a:t>lim</a:t>
              </a:r>
              <a:r>
                <a:rPr lang="es-ES_tradnl" sz="4400" dirty="0">
                  <a:solidFill>
                    <a:srgbClr val="FFFF00"/>
                  </a:solidFill>
                </a:rPr>
                <a:t> </a:t>
              </a:r>
              <a:r>
                <a:rPr lang="es-ES_tradnl" sz="4400" dirty="0" err="1">
                  <a:solidFill>
                    <a:srgbClr val="FFFF00"/>
                  </a:solidFill>
                </a:rPr>
                <a:t>a</a:t>
              </a:r>
              <a:r>
                <a:rPr lang="es-ES_tradnl" sz="4400" baseline="-25000" dirty="0" err="1">
                  <a:solidFill>
                    <a:srgbClr val="FFFF00"/>
                  </a:solidFill>
                </a:rPr>
                <a:t>n</a:t>
              </a:r>
              <a:r>
                <a:rPr lang="es-ES_tradnl" sz="4400" dirty="0">
                  <a:solidFill>
                    <a:srgbClr val="FFFF00"/>
                  </a:solidFill>
                </a:rPr>
                <a:t> = </a:t>
              </a:r>
              <a:r>
                <a:rPr lang="es-ES_tradnl" sz="4400" dirty="0">
                  <a:solidFill>
                    <a:srgbClr val="FFFF00"/>
                  </a:solidFill>
                  <a:sym typeface="Symbol" pitchFamily="18" charset="2"/>
                </a:rPr>
                <a:t></a:t>
              </a:r>
            </a:p>
          </p:txBody>
        </p:sp>
        <p:sp>
          <p:nvSpPr>
            <p:cNvPr id="14343" name="Text Box 7"/>
            <p:cNvSpPr txBox="1">
              <a:spLocks noChangeArrowheads="1"/>
            </p:cNvSpPr>
            <p:nvPr/>
          </p:nvSpPr>
          <p:spPr bwMode="auto">
            <a:xfrm>
              <a:off x="822" y="1231"/>
              <a:ext cx="80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3200">
                  <a:solidFill>
                    <a:srgbClr val="FFFF00"/>
                  </a:solidFill>
                </a:rPr>
                <a:t>n</a:t>
              </a:r>
              <a:r>
                <a:rPr lang="es-ES_tradnl" sz="3200">
                  <a:solidFill>
                    <a:srgbClr val="FFFF00"/>
                  </a:solidFill>
                  <a:sym typeface="Symbol" pitchFamily="18" charset="2"/>
                </a:rPr>
                <a:t></a:t>
              </a:r>
            </a:p>
          </p:txBody>
        </p:sp>
      </p:grpSp>
      <p:sp>
        <p:nvSpPr>
          <p:cNvPr id="14341" name="12 Rectángulo"/>
          <p:cNvSpPr>
            <a:spLocks noChangeArrowheads="1"/>
          </p:cNvSpPr>
          <p:nvPr/>
        </p:nvSpPr>
        <p:spPr bwMode="auto">
          <a:xfrm>
            <a:off x="766763" y="3105150"/>
            <a:ext cx="76390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4400">
                <a:solidFill>
                  <a:schemeClr val="bg1"/>
                </a:solidFill>
              </a:rPr>
              <a:t>Si L no existe o es infinito se dice que  {a</a:t>
            </a:r>
            <a:r>
              <a:rPr lang="es-ES_tradnl" sz="4400" baseline="-25000">
                <a:solidFill>
                  <a:schemeClr val="bg1"/>
                </a:solidFill>
              </a:rPr>
              <a:t>n</a:t>
            </a:r>
            <a:r>
              <a:rPr lang="es-ES_tradnl" sz="4400">
                <a:solidFill>
                  <a:schemeClr val="bg1"/>
                </a:solidFill>
              </a:rPr>
              <a:t>} es divergente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349067" y="6316134"/>
            <a:ext cx="1642534" cy="381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EJEMPLOS</a:t>
            </a:r>
            <a:endParaRPr lang="es-ES_tradn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645525" cy="765175"/>
          </a:xfrm>
          <a:noFill/>
        </p:spPr>
        <p:txBody>
          <a:bodyPr/>
          <a:lstStyle/>
          <a:p>
            <a:pPr algn="l" eaLnBrk="1" hangingPunct="1"/>
            <a:r>
              <a:rPr lang="es-ES_tradnl" smtClean="0">
                <a:solidFill>
                  <a:schemeClr val="bg1"/>
                </a:solidFill>
              </a:rPr>
              <a:t>Teorema 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695325" y="2576513"/>
            <a:ext cx="742315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4400">
                <a:solidFill>
                  <a:srgbClr val="FFFF00"/>
                </a:solidFill>
              </a:rPr>
              <a:t>Toda sucesión creciente y acotada posee límite finito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645525" cy="765175"/>
          </a:xfrm>
          <a:noFill/>
        </p:spPr>
        <p:txBody>
          <a:bodyPr/>
          <a:lstStyle/>
          <a:p>
            <a:pPr algn="l" eaLnBrk="1" hangingPunct="1"/>
            <a:r>
              <a:rPr lang="es-ES_tradnl" smtClean="0">
                <a:solidFill>
                  <a:schemeClr val="bg1"/>
                </a:solidFill>
              </a:rPr>
              <a:t>Teorema  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  <p:grpSp>
        <p:nvGrpSpPr>
          <p:cNvPr id="16388" name="Group 31"/>
          <p:cNvGrpSpPr>
            <a:grpSpLocks/>
          </p:cNvGrpSpPr>
          <p:nvPr/>
        </p:nvGrpSpPr>
        <p:grpSpPr bwMode="auto">
          <a:xfrm>
            <a:off x="1054100" y="1306513"/>
            <a:ext cx="7473950" cy="5054600"/>
            <a:chOff x="664" y="823"/>
            <a:chExt cx="4708" cy="3184"/>
          </a:xfrm>
        </p:grpSpPr>
        <p:sp>
          <p:nvSpPr>
            <p:cNvPr id="16413" name="Line 5"/>
            <p:cNvSpPr>
              <a:spLocks noChangeShapeType="1"/>
            </p:cNvSpPr>
            <p:nvPr/>
          </p:nvSpPr>
          <p:spPr bwMode="auto">
            <a:xfrm>
              <a:off x="664" y="3516"/>
              <a:ext cx="442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6414" name="Line 6"/>
            <p:cNvSpPr>
              <a:spLocks noChangeShapeType="1"/>
            </p:cNvSpPr>
            <p:nvPr/>
          </p:nvSpPr>
          <p:spPr bwMode="auto">
            <a:xfrm rot="-5400000">
              <a:off x="-333" y="2405"/>
              <a:ext cx="278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6415" name="Text Box 7"/>
            <p:cNvSpPr txBox="1">
              <a:spLocks noChangeArrowheads="1"/>
            </p:cNvSpPr>
            <p:nvPr/>
          </p:nvSpPr>
          <p:spPr bwMode="auto">
            <a:xfrm>
              <a:off x="4880" y="3527"/>
              <a:ext cx="492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4400">
                  <a:solidFill>
                    <a:schemeClr val="bg1"/>
                  </a:solidFill>
                </a:rPr>
                <a:t>n</a:t>
              </a:r>
            </a:p>
          </p:txBody>
        </p:sp>
        <p:sp>
          <p:nvSpPr>
            <p:cNvPr id="16416" name="Text Box 8"/>
            <p:cNvSpPr txBox="1">
              <a:spLocks noChangeArrowheads="1"/>
            </p:cNvSpPr>
            <p:nvPr/>
          </p:nvSpPr>
          <p:spPr bwMode="auto">
            <a:xfrm>
              <a:off x="1103" y="823"/>
              <a:ext cx="79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4400">
                  <a:solidFill>
                    <a:schemeClr val="bg1"/>
                  </a:solidFill>
                </a:rPr>
                <a:t>a</a:t>
              </a:r>
              <a:r>
                <a:rPr lang="es-ES_tradnl" sz="4400" baseline="-25000">
                  <a:solidFill>
                    <a:schemeClr val="bg1"/>
                  </a:solidFill>
                </a:rPr>
                <a:t>n</a:t>
              </a:r>
              <a:endParaRPr lang="es-ES_tradnl" sz="440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344738" y="4076700"/>
            <a:ext cx="119062" cy="1489075"/>
            <a:chOff x="1477" y="2568"/>
            <a:chExt cx="75" cy="938"/>
          </a:xfrm>
        </p:grpSpPr>
        <p:sp>
          <p:nvSpPr>
            <p:cNvPr id="16411" name="Oval 10"/>
            <p:cNvSpPr>
              <a:spLocks noChangeArrowheads="1"/>
            </p:cNvSpPr>
            <p:nvPr/>
          </p:nvSpPr>
          <p:spPr bwMode="auto">
            <a:xfrm>
              <a:off x="1477" y="2568"/>
              <a:ext cx="75" cy="7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412" name="Line 16"/>
            <p:cNvSpPr>
              <a:spLocks noChangeShapeType="1"/>
            </p:cNvSpPr>
            <p:nvPr/>
          </p:nvSpPr>
          <p:spPr bwMode="auto">
            <a:xfrm>
              <a:off x="1515" y="2617"/>
              <a:ext cx="0" cy="88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3082925" y="3776663"/>
            <a:ext cx="119063" cy="1808162"/>
            <a:chOff x="1942" y="2379"/>
            <a:chExt cx="75" cy="1139"/>
          </a:xfrm>
        </p:grpSpPr>
        <p:sp>
          <p:nvSpPr>
            <p:cNvPr id="16409" name="Oval 11"/>
            <p:cNvSpPr>
              <a:spLocks noChangeArrowheads="1"/>
            </p:cNvSpPr>
            <p:nvPr/>
          </p:nvSpPr>
          <p:spPr bwMode="auto">
            <a:xfrm>
              <a:off x="1942" y="2379"/>
              <a:ext cx="75" cy="7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410" name="Line 17"/>
            <p:cNvSpPr>
              <a:spLocks noChangeShapeType="1"/>
            </p:cNvSpPr>
            <p:nvPr/>
          </p:nvSpPr>
          <p:spPr bwMode="auto">
            <a:xfrm>
              <a:off x="1990" y="2403"/>
              <a:ext cx="0" cy="111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3775075" y="3771900"/>
            <a:ext cx="119063" cy="1754188"/>
            <a:chOff x="2378" y="2376"/>
            <a:chExt cx="75" cy="1105"/>
          </a:xfrm>
        </p:grpSpPr>
        <p:sp>
          <p:nvSpPr>
            <p:cNvPr id="16407" name="Oval 12"/>
            <p:cNvSpPr>
              <a:spLocks noChangeArrowheads="1"/>
            </p:cNvSpPr>
            <p:nvPr/>
          </p:nvSpPr>
          <p:spPr bwMode="auto">
            <a:xfrm>
              <a:off x="2378" y="2376"/>
              <a:ext cx="75" cy="7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408" name="Line 18"/>
            <p:cNvSpPr>
              <a:spLocks noChangeShapeType="1"/>
            </p:cNvSpPr>
            <p:nvPr/>
          </p:nvSpPr>
          <p:spPr bwMode="auto">
            <a:xfrm>
              <a:off x="2429" y="2541"/>
              <a:ext cx="0" cy="94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511675" y="3500438"/>
            <a:ext cx="119063" cy="2105025"/>
            <a:chOff x="2842" y="2205"/>
            <a:chExt cx="75" cy="1326"/>
          </a:xfrm>
        </p:grpSpPr>
        <p:sp>
          <p:nvSpPr>
            <p:cNvPr id="16405" name="Oval 13"/>
            <p:cNvSpPr>
              <a:spLocks noChangeArrowheads="1"/>
            </p:cNvSpPr>
            <p:nvPr/>
          </p:nvSpPr>
          <p:spPr bwMode="auto">
            <a:xfrm>
              <a:off x="2842" y="2205"/>
              <a:ext cx="75" cy="7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406" name="Line 19"/>
            <p:cNvSpPr>
              <a:spLocks noChangeShapeType="1"/>
            </p:cNvSpPr>
            <p:nvPr/>
          </p:nvSpPr>
          <p:spPr bwMode="auto">
            <a:xfrm flipV="1">
              <a:off x="2879" y="2229"/>
              <a:ext cx="0" cy="130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5207000" y="3411538"/>
            <a:ext cx="119063" cy="2114550"/>
            <a:chOff x="3280" y="2149"/>
            <a:chExt cx="75" cy="1332"/>
          </a:xfrm>
        </p:grpSpPr>
        <p:sp>
          <p:nvSpPr>
            <p:cNvPr id="16403" name="Oval 14"/>
            <p:cNvSpPr>
              <a:spLocks noChangeArrowheads="1"/>
            </p:cNvSpPr>
            <p:nvPr/>
          </p:nvSpPr>
          <p:spPr bwMode="auto">
            <a:xfrm>
              <a:off x="3280" y="2149"/>
              <a:ext cx="75" cy="7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404" name="Line 20"/>
            <p:cNvSpPr>
              <a:spLocks noChangeShapeType="1"/>
            </p:cNvSpPr>
            <p:nvPr/>
          </p:nvSpPr>
          <p:spPr bwMode="auto">
            <a:xfrm>
              <a:off x="3318" y="2165"/>
              <a:ext cx="0" cy="131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5922963" y="3284538"/>
            <a:ext cx="119062" cy="2220912"/>
            <a:chOff x="3731" y="2069"/>
            <a:chExt cx="75" cy="1399"/>
          </a:xfrm>
        </p:grpSpPr>
        <p:sp>
          <p:nvSpPr>
            <p:cNvPr id="16401" name="Oval 15"/>
            <p:cNvSpPr>
              <a:spLocks noChangeArrowheads="1"/>
            </p:cNvSpPr>
            <p:nvPr/>
          </p:nvSpPr>
          <p:spPr bwMode="auto">
            <a:xfrm>
              <a:off x="3731" y="2069"/>
              <a:ext cx="75" cy="7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402" name="Line 21"/>
            <p:cNvSpPr>
              <a:spLocks noChangeShapeType="1"/>
            </p:cNvSpPr>
            <p:nvPr/>
          </p:nvSpPr>
          <p:spPr bwMode="auto">
            <a:xfrm>
              <a:off x="3781" y="2127"/>
              <a:ext cx="0" cy="134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6678613" y="3167063"/>
            <a:ext cx="119062" cy="2357437"/>
            <a:chOff x="4207" y="1995"/>
            <a:chExt cx="75" cy="1485"/>
          </a:xfrm>
        </p:grpSpPr>
        <p:sp>
          <p:nvSpPr>
            <p:cNvPr id="16399" name="Oval 9"/>
            <p:cNvSpPr>
              <a:spLocks noChangeArrowheads="1"/>
            </p:cNvSpPr>
            <p:nvPr/>
          </p:nvSpPr>
          <p:spPr bwMode="auto">
            <a:xfrm>
              <a:off x="4207" y="1995"/>
              <a:ext cx="75" cy="7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400" name="Line 22"/>
            <p:cNvSpPr>
              <a:spLocks noChangeShapeType="1"/>
            </p:cNvSpPr>
            <p:nvPr/>
          </p:nvSpPr>
          <p:spPr bwMode="auto">
            <a:xfrm>
              <a:off x="4257" y="2077"/>
              <a:ext cx="0" cy="1403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1250950" y="1603375"/>
            <a:ext cx="6759575" cy="762000"/>
            <a:chOff x="788" y="1010"/>
            <a:chExt cx="4258" cy="480"/>
          </a:xfrm>
        </p:grpSpPr>
        <p:sp>
          <p:nvSpPr>
            <p:cNvPr id="16397" name="Line 29"/>
            <p:cNvSpPr>
              <a:spLocks noChangeShapeType="1"/>
            </p:cNvSpPr>
            <p:nvPr/>
          </p:nvSpPr>
          <p:spPr bwMode="auto">
            <a:xfrm>
              <a:off x="788" y="1453"/>
              <a:ext cx="4258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6398" name="Text Box 30"/>
            <p:cNvSpPr txBox="1">
              <a:spLocks noChangeArrowheads="1"/>
            </p:cNvSpPr>
            <p:nvPr/>
          </p:nvSpPr>
          <p:spPr bwMode="auto">
            <a:xfrm>
              <a:off x="2217" y="1010"/>
              <a:ext cx="103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4400">
                  <a:solidFill>
                    <a:schemeClr val="bg1"/>
                  </a:solidFill>
                </a:rPr>
                <a:t>Cota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  <a:ln/>
        </p:spPr>
        <p:txBody>
          <a:bodyPr/>
          <a:lstStyle/>
          <a:p>
            <a:pPr algn="l"/>
            <a:r>
              <a:rPr lang="es-MX" dirty="0">
                <a:solidFill>
                  <a:schemeClr val="bg1"/>
                </a:solidFill>
              </a:rPr>
              <a:t>Serie de las </a:t>
            </a:r>
            <a:r>
              <a:rPr lang="es-MX" dirty="0" err="1">
                <a:solidFill>
                  <a:schemeClr val="bg1"/>
                </a:solidFill>
              </a:rPr>
              <a:t>a</a:t>
            </a:r>
            <a:r>
              <a:rPr lang="es-MX" baseline="-25000" dirty="0" err="1">
                <a:solidFill>
                  <a:schemeClr val="bg1"/>
                </a:solidFill>
              </a:rPr>
              <a:t>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15043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_tradnl"/>
          </a:p>
        </p:txBody>
      </p:sp>
      <p:sp>
        <p:nvSpPr>
          <p:cNvPr id="215045" name="Text Box 5"/>
          <p:cNvSpPr txBox="1">
            <a:spLocks noChangeArrowheads="1"/>
          </p:cNvSpPr>
          <p:nvPr/>
        </p:nvSpPr>
        <p:spPr bwMode="auto">
          <a:xfrm>
            <a:off x="213360" y="1200150"/>
            <a:ext cx="456819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4400">
                <a:solidFill>
                  <a:schemeClr val="bg1"/>
                </a:solidFill>
              </a:rPr>
              <a:t>Sea la sucesión:</a:t>
            </a:r>
          </a:p>
        </p:txBody>
      </p:sp>
      <p:graphicFrame>
        <p:nvGraphicFramePr>
          <p:cNvPr id="215046" name="Object 6"/>
          <p:cNvGraphicFramePr>
            <a:graphicFrameLocks noChangeAspect="1"/>
          </p:cNvGraphicFramePr>
          <p:nvPr/>
        </p:nvGraphicFramePr>
        <p:xfrm>
          <a:off x="4579938" y="1100501"/>
          <a:ext cx="328453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5" name="Equation" r:id="rId3" imgW="698400" imgH="203040" progId="Equation.3">
                  <p:embed/>
                </p:oleObj>
              </mc:Choice>
              <mc:Fallback>
                <p:oleObj name="Equation" r:id="rId3" imgW="69840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9938" y="1100501"/>
                        <a:ext cx="3284537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3773488" y="3302000"/>
          <a:ext cx="4941887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6" name="Equation" r:id="rId5" imgW="1143000" imgH="431640" progId="Equation.3">
                  <p:embed/>
                </p:oleObj>
              </mc:Choice>
              <mc:Fallback>
                <p:oleObj name="Equation" r:id="rId5" imgW="114300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488" y="3302000"/>
                        <a:ext cx="4941887" cy="185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48" name="Text Box 8"/>
          <p:cNvSpPr txBox="1">
            <a:spLocks noChangeArrowheads="1"/>
          </p:cNvSpPr>
          <p:nvPr/>
        </p:nvSpPr>
        <p:spPr bwMode="auto">
          <a:xfrm>
            <a:off x="274320" y="2000250"/>
            <a:ext cx="853471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4400" dirty="0">
                <a:solidFill>
                  <a:schemeClr val="bg1"/>
                </a:solidFill>
              </a:rPr>
              <a:t>Se define la serie de las </a:t>
            </a:r>
            <a:r>
              <a:rPr lang="es-ES_tradnl" sz="4400" dirty="0" err="1">
                <a:solidFill>
                  <a:srgbClr val="FFFF00"/>
                </a:solidFill>
              </a:rPr>
              <a:t>a</a:t>
            </a:r>
            <a:r>
              <a:rPr lang="es-ES_tradnl" sz="4400" baseline="-25000" dirty="0" err="1">
                <a:solidFill>
                  <a:srgbClr val="FFFF00"/>
                </a:solidFill>
              </a:rPr>
              <a:t>n</a:t>
            </a:r>
            <a:r>
              <a:rPr lang="es-ES_tradnl" sz="4400" dirty="0">
                <a:solidFill>
                  <a:schemeClr val="bg1"/>
                </a:solidFill>
              </a:rPr>
              <a:t> como:</a:t>
            </a:r>
          </a:p>
        </p:txBody>
      </p:sp>
      <p:graphicFrame>
        <p:nvGraphicFramePr>
          <p:cNvPr id="215049" name="Object 9"/>
          <p:cNvGraphicFramePr>
            <a:graphicFrameLocks noChangeAspect="1"/>
          </p:cNvGraphicFramePr>
          <p:nvPr/>
        </p:nvGraphicFramePr>
        <p:xfrm>
          <a:off x="201930" y="3771900"/>
          <a:ext cx="3544888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7" name="Equation" r:id="rId7" imgW="901440" imgH="203040" progId="Equation.3">
                  <p:embed/>
                </p:oleObj>
              </mc:Choice>
              <mc:Fallback>
                <p:oleObj name="Equation" r:id="rId7" imgW="90144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" y="3771900"/>
                        <a:ext cx="3544888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  <a:ln/>
        </p:spPr>
        <p:txBody>
          <a:bodyPr/>
          <a:lstStyle/>
          <a:p>
            <a:pPr algn="l"/>
            <a:r>
              <a:rPr lang="es-MX" dirty="0" smtClean="0">
                <a:solidFill>
                  <a:schemeClr val="bg1"/>
                </a:solidFill>
              </a:rPr>
              <a:t>Sumas parciales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2211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_tradnl"/>
          </a:p>
        </p:txBody>
      </p:sp>
      <p:sp>
        <p:nvSpPr>
          <p:cNvPr id="11" name="10 CuadroTexto"/>
          <p:cNvSpPr txBox="1"/>
          <p:nvPr/>
        </p:nvSpPr>
        <p:spPr>
          <a:xfrm>
            <a:off x="4428308" y="5146768"/>
            <a:ext cx="454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 smtClean="0">
                <a:solidFill>
                  <a:schemeClr val="bg1"/>
                </a:solidFill>
              </a:rPr>
              <a:t>k-</a:t>
            </a:r>
            <a:r>
              <a:rPr lang="es-ES_tradnl" sz="3600" dirty="0" err="1" smtClean="0">
                <a:solidFill>
                  <a:schemeClr val="bg1"/>
                </a:solidFill>
              </a:rPr>
              <a:t>ésima</a:t>
            </a:r>
            <a:r>
              <a:rPr lang="es-ES_tradnl" sz="3600" dirty="0" smtClean="0">
                <a:solidFill>
                  <a:schemeClr val="bg1"/>
                </a:solidFill>
              </a:rPr>
              <a:t> suma parcial</a:t>
            </a:r>
            <a:endParaRPr lang="es-ES_tradnl" sz="3600" dirty="0">
              <a:solidFill>
                <a:schemeClr val="bg1"/>
              </a:solidFill>
            </a:endParaRPr>
          </a:p>
        </p:txBody>
      </p:sp>
      <p:graphicFrame>
        <p:nvGraphicFramePr>
          <p:cNvPr id="241668" name="Object 4"/>
          <p:cNvGraphicFramePr>
            <a:graphicFrameLocks noChangeAspect="1"/>
          </p:cNvGraphicFramePr>
          <p:nvPr/>
        </p:nvGraphicFramePr>
        <p:xfrm>
          <a:off x="497251" y="4613366"/>
          <a:ext cx="2916509" cy="2122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2" name="Ecuación" r:id="rId3" imgW="495000" imgH="380880" progId="Equation.3">
                  <p:embed/>
                </p:oleObj>
              </mc:Choice>
              <mc:Fallback>
                <p:oleObj name="Ecuación" r:id="rId3" imgW="495000" imgH="380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51" y="4613366"/>
                        <a:ext cx="2916509" cy="21225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69" name="Object 5"/>
          <p:cNvGraphicFramePr>
            <a:graphicFrameLocks noChangeAspect="1"/>
          </p:cNvGraphicFramePr>
          <p:nvPr/>
        </p:nvGraphicFramePr>
        <p:xfrm>
          <a:off x="470126" y="770709"/>
          <a:ext cx="4470966" cy="2048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3" name="Ecuación" r:id="rId5" imgW="825480" imgH="380880" progId="Equation.3">
                  <p:embed/>
                </p:oleObj>
              </mc:Choice>
              <mc:Fallback>
                <p:oleObj name="Ecuación" r:id="rId5" imgW="825480" imgH="380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126" y="770709"/>
                        <a:ext cx="4470966" cy="20486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70" name="Object 6"/>
          <p:cNvGraphicFramePr>
            <a:graphicFrameLocks noChangeAspect="1"/>
          </p:cNvGraphicFramePr>
          <p:nvPr/>
        </p:nvGraphicFramePr>
        <p:xfrm>
          <a:off x="431626" y="2717074"/>
          <a:ext cx="6255456" cy="1961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4" name="Ecuación" r:id="rId7" imgW="1206360" imgH="380880" progId="Equation.3">
                  <p:embed/>
                </p:oleObj>
              </mc:Choice>
              <mc:Fallback>
                <p:oleObj name="Ecuación" r:id="rId7" imgW="1206360" imgH="3808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26" y="2717074"/>
                        <a:ext cx="6255456" cy="19616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71" name="Object 7"/>
          <p:cNvGraphicFramePr>
            <a:graphicFrameLocks noChangeAspect="1"/>
          </p:cNvGraphicFramePr>
          <p:nvPr/>
        </p:nvGraphicFramePr>
        <p:xfrm>
          <a:off x="5402898" y="852306"/>
          <a:ext cx="328453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5" name="Equation" r:id="rId9" imgW="698400" imgH="203040" progId="Equation.3">
                  <p:embed/>
                </p:oleObj>
              </mc:Choice>
              <mc:Fallback>
                <p:oleObj name="Equation" r:id="rId9" imgW="69840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2898" y="852306"/>
                        <a:ext cx="3284537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 dirty="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1" y="892942"/>
            <a:ext cx="9144000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742950">
              <a:spcBef>
                <a:spcPct val="50000"/>
              </a:spcBef>
              <a:buFont typeface="+mj-lt"/>
              <a:buAutoNum type="arabicPeriod"/>
            </a:pPr>
            <a:r>
              <a:rPr lang="es-ES" sz="4000" dirty="0" smtClean="0">
                <a:solidFill>
                  <a:schemeClr val="bg1"/>
                </a:solidFill>
              </a:rPr>
              <a:t>Sucesiones numéricas. </a:t>
            </a:r>
          </a:p>
          <a:p>
            <a:pPr marL="742950" indent="-742950">
              <a:spcBef>
                <a:spcPct val="50000"/>
              </a:spcBef>
              <a:buFont typeface="+mj-lt"/>
              <a:buAutoNum type="arabicPeriod"/>
            </a:pPr>
            <a:r>
              <a:rPr lang="es-ES" sz="4000" dirty="0" smtClean="0">
                <a:solidFill>
                  <a:schemeClr val="bg1"/>
                </a:solidFill>
              </a:rPr>
              <a:t>Sucesiones monótonas y sucesiones acotadas.</a:t>
            </a:r>
          </a:p>
          <a:p>
            <a:pPr marL="742950" indent="-742950">
              <a:spcBef>
                <a:spcPct val="50000"/>
              </a:spcBef>
              <a:buFont typeface="+mj-lt"/>
              <a:buAutoNum type="arabicPeriod"/>
            </a:pPr>
            <a:r>
              <a:rPr lang="es-ES" sz="4000" dirty="0" smtClean="0">
                <a:solidFill>
                  <a:schemeClr val="bg1"/>
                </a:solidFill>
              </a:rPr>
              <a:t>Límite de sucesiones. Teoremas.</a:t>
            </a:r>
          </a:p>
          <a:p>
            <a:pPr marL="742950" indent="-742950">
              <a:spcBef>
                <a:spcPct val="50000"/>
              </a:spcBef>
              <a:buFont typeface="+mj-lt"/>
              <a:buAutoNum type="arabicPeriod"/>
            </a:pPr>
            <a:r>
              <a:rPr lang="es-ES" sz="4000" dirty="0" smtClean="0">
                <a:solidFill>
                  <a:schemeClr val="bg1"/>
                </a:solidFill>
              </a:rPr>
              <a:t>Series numéricas.</a:t>
            </a:r>
          </a:p>
          <a:p>
            <a:pPr marL="742950" indent="-742950">
              <a:lnSpc>
                <a:spcPct val="75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s-ES" sz="4000" dirty="0" smtClean="0">
                <a:solidFill>
                  <a:schemeClr val="bg1"/>
                </a:solidFill>
              </a:rPr>
              <a:t>Series geométricas.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  <a:ln/>
        </p:spPr>
        <p:txBody>
          <a:bodyPr/>
          <a:lstStyle/>
          <a:p>
            <a:pPr algn="l"/>
            <a:r>
              <a:rPr lang="es-MX" dirty="0" smtClean="0">
                <a:solidFill>
                  <a:schemeClr val="bg1"/>
                </a:solidFill>
              </a:rPr>
              <a:t>Sumario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  <a:ln/>
        </p:spPr>
        <p:txBody>
          <a:bodyPr/>
          <a:lstStyle/>
          <a:p>
            <a:pPr algn="l"/>
            <a:r>
              <a:rPr lang="es-MX">
                <a:solidFill>
                  <a:schemeClr val="bg1"/>
                </a:solidFill>
              </a:rPr>
              <a:t>Series convergentes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08899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_tradnl"/>
          </a:p>
        </p:txBody>
      </p:sp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809906" y="1206500"/>
            <a:ext cx="2933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 dirty="0">
                <a:solidFill>
                  <a:schemeClr val="bg1"/>
                </a:solidFill>
              </a:rPr>
              <a:t>Si el límite</a:t>
            </a:r>
            <a:endParaRPr lang="en-US" sz="4400" dirty="0">
              <a:solidFill>
                <a:schemeClr val="bg1"/>
              </a:solidFill>
            </a:endParaRPr>
          </a:p>
        </p:txBody>
      </p:sp>
      <p:graphicFrame>
        <p:nvGraphicFramePr>
          <p:cNvPr id="208901" name="Object 5"/>
          <p:cNvGraphicFramePr>
            <a:graphicFrameLocks noChangeAspect="1"/>
          </p:cNvGraphicFramePr>
          <p:nvPr/>
        </p:nvGraphicFramePr>
        <p:xfrm>
          <a:off x="3635374" y="653232"/>
          <a:ext cx="4074512" cy="1959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0" name="Ecuación" r:id="rId3" imgW="787320" imgH="380880" progId="Equation.3">
                  <p:embed/>
                </p:oleObj>
              </mc:Choice>
              <mc:Fallback>
                <p:oleObj name="Ecuación" r:id="rId3" imgW="787320" imgH="380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4" y="653232"/>
                        <a:ext cx="4074512" cy="19593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819838" y="2662238"/>
            <a:ext cx="8167408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 dirty="0">
                <a:solidFill>
                  <a:schemeClr val="bg1"/>
                </a:solidFill>
              </a:rPr>
              <a:t>existe y </a:t>
            </a:r>
            <a:r>
              <a:rPr lang="es-MX" sz="4400" dirty="0" smtClean="0">
                <a:solidFill>
                  <a:schemeClr val="bg1"/>
                </a:solidFill>
              </a:rPr>
              <a:t>es finito (S), </a:t>
            </a:r>
            <a:r>
              <a:rPr lang="es-MX" sz="4400" dirty="0">
                <a:solidFill>
                  <a:schemeClr val="bg1"/>
                </a:solidFill>
              </a:rPr>
              <a:t>se dice que la serie es convergente y que su suma es S. </a:t>
            </a:r>
            <a:endParaRPr lang="en-US" sz="4400" dirty="0">
              <a:solidFill>
                <a:schemeClr val="bg1"/>
              </a:solidFill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836032" y="4683125"/>
            <a:ext cx="5943591" cy="1854200"/>
            <a:chOff x="0" y="2950"/>
            <a:chExt cx="3729" cy="1168"/>
          </a:xfrm>
        </p:grpSpPr>
        <p:sp>
          <p:nvSpPr>
            <p:cNvPr id="208903" name="Text Box 7"/>
            <p:cNvSpPr txBox="1">
              <a:spLocks noChangeArrowheads="1"/>
            </p:cNvSpPr>
            <p:nvPr/>
          </p:nvSpPr>
          <p:spPr bwMode="auto">
            <a:xfrm>
              <a:off x="0" y="3266"/>
              <a:ext cx="210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 dirty="0">
                  <a:solidFill>
                    <a:schemeClr val="bg1"/>
                  </a:solidFill>
                </a:rPr>
                <a:t>Se escribe: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208904" name="Object 8"/>
            <p:cNvGraphicFramePr>
              <a:graphicFrameLocks noChangeAspect="1"/>
            </p:cNvGraphicFramePr>
            <p:nvPr/>
          </p:nvGraphicFramePr>
          <p:xfrm>
            <a:off x="2138" y="2950"/>
            <a:ext cx="1591" cy="1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01" name="Equation" r:id="rId5" imgW="583920" imgH="431640" progId="Equation.3">
                    <p:embed/>
                  </p:oleObj>
                </mc:Choice>
                <mc:Fallback>
                  <p:oleObj name="Equation" r:id="rId5" imgW="583920" imgH="4316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8" y="2950"/>
                          <a:ext cx="1591" cy="1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  <a:ln/>
        </p:spPr>
        <p:txBody>
          <a:bodyPr/>
          <a:lstStyle/>
          <a:p>
            <a:pPr algn="l"/>
            <a:r>
              <a:rPr lang="es-MX">
                <a:solidFill>
                  <a:schemeClr val="bg1"/>
                </a:solidFill>
              </a:rPr>
              <a:t>Series divergentes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22211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_tradnl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783780" y="1415508"/>
            <a:ext cx="2933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 dirty="0">
                <a:solidFill>
                  <a:schemeClr val="bg1"/>
                </a:solidFill>
              </a:rPr>
              <a:t>Si el límite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793712" y="2871246"/>
            <a:ext cx="8193534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 dirty="0">
                <a:solidFill>
                  <a:schemeClr val="bg1"/>
                </a:solidFill>
              </a:rPr>
              <a:t>no existe o es infinito, se dice que la serie es divergente y que no tiene suma.</a:t>
            </a:r>
            <a:endParaRPr lang="en-US" sz="4400" dirty="0">
              <a:solidFill>
                <a:schemeClr val="bg1"/>
              </a:solidFill>
            </a:endParaRPr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3635375" y="774382"/>
          <a:ext cx="4377364" cy="2105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1" name="Ecuación" r:id="rId3" imgW="787320" imgH="380880" progId="Equation.3">
                  <p:embed/>
                </p:oleObj>
              </mc:Choice>
              <mc:Fallback>
                <p:oleObj name="Ecuación" r:id="rId3" imgW="787320" imgH="380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774382"/>
                        <a:ext cx="4377364" cy="2105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  <a:ln/>
        </p:spPr>
        <p:txBody>
          <a:bodyPr/>
          <a:lstStyle/>
          <a:p>
            <a:pPr algn="l"/>
            <a:r>
              <a:rPr lang="es-MX">
                <a:solidFill>
                  <a:schemeClr val="bg1"/>
                </a:solidFill>
              </a:rPr>
              <a:t>La serie geométrica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10947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_tradnl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56812" y="4768231"/>
            <a:ext cx="7658100" cy="1906588"/>
            <a:chOff x="170" y="2082"/>
            <a:chExt cx="4824" cy="1201"/>
          </a:xfrm>
        </p:grpSpPr>
        <p:sp>
          <p:nvSpPr>
            <p:cNvPr id="210950" name="Text Box 6"/>
            <p:cNvSpPr txBox="1">
              <a:spLocks noChangeArrowheads="1"/>
            </p:cNvSpPr>
            <p:nvPr/>
          </p:nvSpPr>
          <p:spPr bwMode="auto">
            <a:xfrm>
              <a:off x="1896" y="2448"/>
              <a:ext cx="188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4400">
                  <a:solidFill>
                    <a:schemeClr val="bg1"/>
                  </a:solidFill>
                </a:rPr>
                <a:t>diverge si</a:t>
              </a:r>
            </a:p>
          </p:txBody>
        </p:sp>
        <p:graphicFrame>
          <p:nvGraphicFramePr>
            <p:cNvPr id="210951" name="Object 7"/>
            <p:cNvGraphicFramePr>
              <a:graphicFrameLocks noChangeAspect="1"/>
            </p:cNvGraphicFramePr>
            <p:nvPr/>
          </p:nvGraphicFramePr>
          <p:xfrm>
            <a:off x="170" y="2082"/>
            <a:ext cx="1718" cy="1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58" name="Equation" r:id="rId3" imgW="507960" imgH="431640" progId="Equation.3">
                    <p:embed/>
                  </p:oleObj>
                </mc:Choice>
                <mc:Fallback>
                  <p:oleObj name="Equation" r:id="rId3" imgW="507960" imgH="43164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" y="2082"/>
                          <a:ext cx="1718" cy="12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0952" name="Object 8"/>
            <p:cNvGraphicFramePr>
              <a:graphicFrameLocks noChangeAspect="1"/>
            </p:cNvGraphicFramePr>
            <p:nvPr/>
          </p:nvGraphicFramePr>
          <p:xfrm>
            <a:off x="3647" y="2315"/>
            <a:ext cx="1347" cy="7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59" name="Equation" r:id="rId5" imgW="330120" imgH="228600" progId="Equation.3">
                    <p:embed/>
                  </p:oleObj>
                </mc:Choice>
                <mc:Fallback>
                  <p:oleObj name="Equation" r:id="rId5" imgW="330120" imgH="2286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7" y="2315"/>
                          <a:ext cx="1347" cy="7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12 Grupo"/>
          <p:cNvGrpSpPr/>
          <p:nvPr/>
        </p:nvGrpSpPr>
        <p:grpSpPr>
          <a:xfrm>
            <a:off x="227013" y="1092200"/>
            <a:ext cx="8229600" cy="3001963"/>
            <a:chOff x="227013" y="1092200"/>
            <a:chExt cx="8229600" cy="3001963"/>
          </a:xfrm>
        </p:grpSpPr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27013" y="1092200"/>
              <a:ext cx="8229600" cy="3001963"/>
              <a:chOff x="143" y="688"/>
              <a:chExt cx="5184" cy="1891"/>
            </a:xfrm>
          </p:grpSpPr>
          <p:graphicFrame>
            <p:nvGraphicFramePr>
              <p:cNvPr id="210954" name="Object 10"/>
              <p:cNvGraphicFramePr>
                <a:graphicFrameLocks noChangeAspect="1"/>
              </p:cNvGraphicFramePr>
              <p:nvPr/>
            </p:nvGraphicFramePr>
            <p:xfrm>
              <a:off x="143" y="688"/>
              <a:ext cx="3009" cy="1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060" name="Ecuación" r:id="rId7" imgW="952200" imgH="431640" progId="Equation.3">
                      <p:embed/>
                    </p:oleObj>
                  </mc:Choice>
                  <mc:Fallback>
                    <p:oleObj name="Ecuación" r:id="rId7" imgW="952200" imgH="431640" progId="Equation.3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3" y="688"/>
                            <a:ext cx="3009" cy="120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0955" name="Object 11"/>
              <p:cNvGraphicFramePr>
                <a:graphicFrameLocks noChangeAspect="1"/>
              </p:cNvGraphicFramePr>
              <p:nvPr/>
            </p:nvGraphicFramePr>
            <p:xfrm>
              <a:off x="3880" y="1890"/>
              <a:ext cx="1447" cy="6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061" name="Equation" r:id="rId9" imgW="330120" imgH="228600" progId="Equation.3">
                      <p:embed/>
                    </p:oleObj>
                  </mc:Choice>
                  <mc:Fallback>
                    <p:oleObj name="Equation" r:id="rId9" imgW="330120" imgH="228600" progId="Equation.3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0" y="1890"/>
                            <a:ext cx="1447" cy="68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0956" name="Text Box 12"/>
              <p:cNvSpPr txBox="1">
                <a:spLocks noChangeArrowheads="1"/>
              </p:cNvSpPr>
              <p:nvPr/>
            </p:nvSpPr>
            <p:spPr bwMode="auto">
              <a:xfrm>
                <a:off x="3233" y="2014"/>
                <a:ext cx="518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s-ES_tradnl" sz="4400" dirty="0">
                    <a:solidFill>
                      <a:schemeClr val="bg1"/>
                    </a:solidFill>
                  </a:rPr>
                  <a:t>si</a:t>
                </a:r>
              </a:p>
            </p:txBody>
          </p:sp>
        </p:grpSp>
        <p:sp>
          <p:nvSpPr>
            <p:cNvPr id="12" name="11 CuadroTexto"/>
            <p:cNvSpPr txBox="1"/>
            <p:nvPr/>
          </p:nvSpPr>
          <p:spPr>
            <a:xfrm>
              <a:off x="5368834" y="1619795"/>
              <a:ext cx="282157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4400" dirty="0" smtClean="0">
                  <a:solidFill>
                    <a:schemeClr val="bg1"/>
                  </a:solidFill>
                </a:rPr>
                <a:t>converge</a:t>
              </a:r>
              <a:endParaRPr lang="es-E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7392724" y="6365257"/>
            <a:ext cx="154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EJEMPLOS</a:t>
            </a:r>
            <a:endParaRPr lang="es-ES_tradn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  <a:ln/>
        </p:spPr>
        <p:txBody>
          <a:bodyPr/>
          <a:lstStyle/>
          <a:p>
            <a:pPr algn="l"/>
            <a:r>
              <a:rPr lang="es-MX">
                <a:solidFill>
                  <a:schemeClr val="bg1"/>
                </a:solidFill>
              </a:rPr>
              <a:t>Propiedad 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14019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_tradnl"/>
          </a:p>
        </p:txBody>
      </p:sp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955230" y="5276850"/>
            <a:ext cx="6915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4400" dirty="0">
                <a:solidFill>
                  <a:schemeClr val="bg1"/>
                </a:solidFill>
              </a:rPr>
              <a:t>tienen el mismo carácter</a:t>
            </a:r>
          </a:p>
        </p:txBody>
      </p:sp>
      <p:sp>
        <p:nvSpPr>
          <p:cNvPr id="214022" name="Text Box 6"/>
          <p:cNvSpPr txBox="1">
            <a:spLocks noChangeArrowheads="1"/>
          </p:cNvSpPr>
          <p:nvPr/>
        </p:nvSpPr>
        <p:spPr bwMode="auto">
          <a:xfrm>
            <a:off x="0" y="1200150"/>
            <a:ext cx="31623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4400">
                <a:solidFill>
                  <a:schemeClr val="bg1"/>
                </a:solidFill>
              </a:rPr>
              <a:t>Las series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384300" y="2243138"/>
            <a:ext cx="5816600" cy="2190750"/>
            <a:chOff x="872" y="1137"/>
            <a:chExt cx="3664" cy="1380"/>
          </a:xfrm>
        </p:grpSpPr>
        <p:graphicFrame>
          <p:nvGraphicFramePr>
            <p:cNvPr id="214024" name="Object 8"/>
            <p:cNvGraphicFramePr>
              <a:graphicFrameLocks noChangeAspect="1"/>
            </p:cNvGraphicFramePr>
            <p:nvPr/>
          </p:nvGraphicFramePr>
          <p:xfrm>
            <a:off x="872" y="1137"/>
            <a:ext cx="978" cy="1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72" name="Equation" r:id="rId3" imgW="355320" imgH="431640" progId="Equation.3">
                    <p:embed/>
                  </p:oleObj>
                </mc:Choice>
                <mc:Fallback>
                  <p:oleObj name="Equation" r:id="rId3" imgW="355320" imgH="4316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2" y="1137"/>
                          <a:ext cx="978" cy="1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4025" name="Object 9"/>
            <p:cNvGraphicFramePr>
              <a:graphicFrameLocks noChangeAspect="1"/>
            </p:cNvGraphicFramePr>
            <p:nvPr/>
          </p:nvGraphicFramePr>
          <p:xfrm>
            <a:off x="3511" y="1209"/>
            <a:ext cx="1025" cy="1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73" name="Equation" r:id="rId5" imgW="355320" imgH="431640" progId="Equation.3">
                    <p:embed/>
                  </p:oleObj>
                </mc:Choice>
                <mc:Fallback>
                  <p:oleObj name="Equation" r:id="rId5" imgW="355320" imgH="4316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1" y="1209"/>
                          <a:ext cx="1025" cy="1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4026" name="Text Box 10"/>
            <p:cNvSpPr txBox="1">
              <a:spLocks noChangeArrowheads="1"/>
            </p:cNvSpPr>
            <p:nvPr/>
          </p:nvSpPr>
          <p:spPr bwMode="auto">
            <a:xfrm>
              <a:off x="2478" y="1588"/>
              <a:ext cx="552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4400">
                  <a:solidFill>
                    <a:schemeClr val="bg1"/>
                  </a:solidFill>
                </a:rPr>
                <a:t>y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943100" y="4267200"/>
            <a:ext cx="4419600" cy="971550"/>
            <a:chOff x="1224" y="2412"/>
            <a:chExt cx="2784" cy="612"/>
          </a:xfrm>
        </p:grpSpPr>
        <p:sp>
          <p:nvSpPr>
            <p:cNvPr id="214028" name="AutoShape 12"/>
            <p:cNvSpPr>
              <a:spLocks noChangeArrowheads="1"/>
            </p:cNvSpPr>
            <p:nvPr/>
          </p:nvSpPr>
          <p:spPr bwMode="auto">
            <a:xfrm>
              <a:off x="1224" y="2412"/>
              <a:ext cx="132" cy="564"/>
            </a:xfrm>
            <a:prstGeom prst="upArrow">
              <a:avLst>
                <a:gd name="adj1" fmla="val 50000"/>
                <a:gd name="adj2" fmla="val 106818"/>
              </a:avLst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214029" name="AutoShape 13"/>
            <p:cNvSpPr>
              <a:spLocks noChangeArrowheads="1"/>
            </p:cNvSpPr>
            <p:nvPr/>
          </p:nvSpPr>
          <p:spPr bwMode="auto">
            <a:xfrm>
              <a:off x="3876" y="2460"/>
              <a:ext cx="132" cy="564"/>
            </a:xfrm>
            <a:prstGeom prst="upArrow">
              <a:avLst>
                <a:gd name="adj1" fmla="val 50000"/>
                <a:gd name="adj2" fmla="val 106818"/>
              </a:avLst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  <a:ln/>
        </p:spPr>
        <p:txBody>
          <a:bodyPr/>
          <a:lstStyle/>
          <a:p>
            <a:pPr algn="l"/>
            <a:r>
              <a:rPr lang="es-MX">
                <a:solidFill>
                  <a:schemeClr val="bg1"/>
                </a:solidFill>
              </a:rPr>
              <a:t>Propiedad 2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16067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_tradnl"/>
          </a:p>
        </p:txBody>
      </p:sp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478975" y="5276850"/>
            <a:ext cx="6915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4400" dirty="0">
                <a:solidFill>
                  <a:schemeClr val="bg1"/>
                </a:solidFill>
              </a:rPr>
              <a:t>tienen el mismo carácter</a:t>
            </a:r>
          </a:p>
        </p:txBody>
      </p:sp>
      <p:sp>
        <p:nvSpPr>
          <p:cNvPr id="216070" name="Text Box 6"/>
          <p:cNvSpPr txBox="1">
            <a:spLocks noChangeArrowheads="1"/>
          </p:cNvSpPr>
          <p:nvPr/>
        </p:nvSpPr>
        <p:spPr bwMode="auto">
          <a:xfrm>
            <a:off x="391890" y="1200150"/>
            <a:ext cx="75819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4400" dirty="0">
                <a:solidFill>
                  <a:schemeClr val="bg1"/>
                </a:solidFill>
              </a:rPr>
              <a:t>Si </a:t>
            </a:r>
            <a:r>
              <a:rPr lang="es-ES_tradnl" sz="4400" dirty="0">
                <a:solidFill>
                  <a:schemeClr val="bg1"/>
                </a:solidFill>
                <a:sym typeface="Symbol" pitchFamily="18" charset="2"/>
              </a:rPr>
              <a:t>  0, l</a:t>
            </a:r>
            <a:r>
              <a:rPr lang="es-ES_tradnl" sz="4400" dirty="0">
                <a:solidFill>
                  <a:schemeClr val="bg1"/>
                </a:solidFill>
              </a:rPr>
              <a:t>as series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435100" y="2347913"/>
            <a:ext cx="5348288" cy="2055812"/>
            <a:chOff x="904" y="1479"/>
            <a:chExt cx="3369" cy="1295"/>
          </a:xfrm>
        </p:grpSpPr>
        <p:graphicFrame>
          <p:nvGraphicFramePr>
            <p:cNvPr id="216072" name="Object 8"/>
            <p:cNvGraphicFramePr>
              <a:graphicFrameLocks noChangeAspect="1"/>
            </p:cNvGraphicFramePr>
            <p:nvPr/>
          </p:nvGraphicFramePr>
          <p:xfrm>
            <a:off x="904" y="1489"/>
            <a:ext cx="1049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096" name="Equation" r:id="rId3" imgW="355320" imgH="431640" progId="Equation.3">
                    <p:embed/>
                  </p:oleObj>
                </mc:Choice>
                <mc:Fallback>
                  <p:oleObj name="Equation" r:id="rId3" imgW="355320" imgH="4316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" y="1489"/>
                          <a:ext cx="1049" cy="1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073" name="Object 9"/>
            <p:cNvGraphicFramePr>
              <a:graphicFrameLocks noChangeAspect="1"/>
            </p:cNvGraphicFramePr>
            <p:nvPr/>
          </p:nvGraphicFramePr>
          <p:xfrm>
            <a:off x="2879" y="1479"/>
            <a:ext cx="1394" cy="1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097" name="Equation" r:id="rId5" imgW="444240" imgH="431640" progId="Equation.3">
                    <p:embed/>
                  </p:oleObj>
                </mc:Choice>
                <mc:Fallback>
                  <p:oleObj name="Equation" r:id="rId5" imgW="444240" imgH="4316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9" y="1479"/>
                          <a:ext cx="1394" cy="1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6074" name="Text Box 10"/>
            <p:cNvSpPr txBox="1">
              <a:spLocks noChangeArrowheads="1"/>
            </p:cNvSpPr>
            <p:nvPr/>
          </p:nvSpPr>
          <p:spPr bwMode="auto">
            <a:xfrm>
              <a:off x="2232" y="1848"/>
              <a:ext cx="552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4400">
                  <a:solidFill>
                    <a:schemeClr val="bg1"/>
                  </a:solidFill>
                </a:rPr>
                <a:t>y</a:t>
              </a:r>
            </a:p>
          </p:txBody>
        </p:sp>
      </p:grpSp>
      <p:sp>
        <p:nvSpPr>
          <p:cNvPr id="216075" name="AutoShape 11"/>
          <p:cNvSpPr>
            <a:spLocks noChangeArrowheads="1"/>
          </p:cNvSpPr>
          <p:nvPr/>
        </p:nvSpPr>
        <p:spPr bwMode="auto">
          <a:xfrm>
            <a:off x="5689600" y="3752850"/>
            <a:ext cx="209550" cy="895350"/>
          </a:xfrm>
          <a:prstGeom prst="upArrow">
            <a:avLst>
              <a:gd name="adj1" fmla="val 50000"/>
              <a:gd name="adj2" fmla="val 106818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9" grpId="0" autoUpdateAnimBg="0"/>
      <p:bldP spid="21607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  <a:ln/>
        </p:spPr>
        <p:txBody>
          <a:bodyPr/>
          <a:lstStyle/>
          <a:p>
            <a:pPr algn="l"/>
            <a:r>
              <a:rPr lang="es-MX">
                <a:solidFill>
                  <a:schemeClr val="bg1"/>
                </a:solidFill>
              </a:rPr>
              <a:t>Propiedad 3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17091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_tradnl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13512" y="585831"/>
            <a:ext cx="7426325" cy="1963738"/>
            <a:chOff x="0" y="476"/>
            <a:chExt cx="4678" cy="1237"/>
          </a:xfrm>
        </p:grpSpPr>
        <p:sp>
          <p:nvSpPr>
            <p:cNvPr id="217095" name="Text Box 7"/>
            <p:cNvSpPr txBox="1">
              <a:spLocks noChangeArrowheads="1"/>
            </p:cNvSpPr>
            <p:nvPr/>
          </p:nvSpPr>
          <p:spPr bwMode="auto">
            <a:xfrm>
              <a:off x="0" y="891"/>
              <a:ext cx="74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4400" dirty="0">
                  <a:solidFill>
                    <a:schemeClr val="bg1"/>
                  </a:solidFill>
                </a:rPr>
                <a:t>Si</a:t>
              </a:r>
            </a:p>
          </p:txBody>
        </p:sp>
        <p:graphicFrame>
          <p:nvGraphicFramePr>
            <p:cNvPr id="217096" name="Object 8"/>
            <p:cNvGraphicFramePr>
              <a:graphicFrameLocks noChangeAspect="1"/>
            </p:cNvGraphicFramePr>
            <p:nvPr/>
          </p:nvGraphicFramePr>
          <p:xfrm>
            <a:off x="625" y="476"/>
            <a:ext cx="1657" cy="1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26" name="Equation" r:id="rId3" imgW="596880" imgH="431640" progId="Equation.3">
                    <p:embed/>
                  </p:oleObj>
                </mc:Choice>
                <mc:Fallback>
                  <p:oleObj name="Equation" r:id="rId3" imgW="596880" imgH="43164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5" y="476"/>
                          <a:ext cx="1657" cy="1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7097" name="Object 9"/>
            <p:cNvGraphicFramePr>
              <a:graphicFrameLocks noChangeAspect="1"/>
            </p:cNvGraphicFramePr>
            <p:nvPr/>
          </p:nvGraphicFramePr>
          <p:xfrm>
            <a:off x="3037" y="511"/>
            <a:ext cx="1641" cy="1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27" name="Equation" r:id="rId5" imgW="583920" imgH="431640" progId="Equation.3">
                    <p:embed/>
                  </p:oleObj>
                </mc:Choice>
                <mc:Fallback>
                  <p:oleObj name="Equation" r:id="rId5" imgW="583920" imgH="43164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7" y="511"/>
                          <a:ext cx="1641" cy="1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7098" name="Text Box 10"/>
            <p:cNvSpPr txBox="1">
              <a:spLocks noChangeArrowheads="1"/>
            </p:cNvSpPr>
            <p:nvPr/>
          </p:nvSpPr>
          <p:spPr bwMode="auto">
            <a:xfrm>
              <a:off x="2457" y="832"/>
              <a:ext cx="552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4400">
                  <a:solidFill>
                    <a:schemeClr val="bg1"/>
                  </a:solidFill>
                </a:rPr>
                <a:t>y</a:t>
              </a:r>
            </a:p>
          </p:txBody>
        </p:sp>
      </p:grpSp>
      <p:sp>
        <p:nvSpPr>
          <p:cNvPr id="217099" name="Text Box 11"/>
          <p:cNvSpPr txBox="1">
            <a:spLocks noChangeArrowheads="1"/>
          </p:cNvSpPr>
          <p:nvPr/>
        </p:nvSpPr>
        <p:spPr bwMode="auto">
          <a:xfrm>
            <a:off x="378826" y="2508066"/>
            <a:ext cx="8765173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4400" dirty="0">
                <a:solidFill>
                  <a:schemeClr val="bg1"/>
                </a:solidFill>
              </a:rPr>
              <a:t>y </a:t>
            </a:r>
            <a:r>
              <a:rPr lang="es-ES_tradnl" sz="4400" dirty="0">
                <a:solidFill>
                  <a:srgbClr val="FFFF00"/>
                </a:solidFill>
                <a:sym typeface="Symbol" pitchFamily="18" charset="2"/>
              </a:rPr>
              <a:t></a:t>
            </a:r>
            <a:r>
              <a:rPr lang="es-ES_tradnl" sz="4400" dirty="0">
                <a:solidFill>
                  <a:schemeClr val="bg1"/>
                </a:solidFill>
                <a:sym typeface="Symbol" pitchFamily="18" charset="2"/>
              </a:rPr>
              <a:t> y </a:t>
            </a:r>
            <a:r>
              <a:rPr lang="es-ES_tradnl" sz="4400" dirty="0">
                <a:solidFill>
                  <a:srgbClr val="FFFF00"/>
                </a:solidFill>
                <a:sym typeface="Symbol" pitchFamily="18" charset="2"/>
              </a:rPr>
              <a:t></a:t>
            </a:r>
            <a:r>
              <a:rPr lang="es-ES_tradnl" sz="4400" dirty="0">
                <a:solidFill>
                  <a:schemeClr val="bg1"/>
                </a:solidFill>
                <a:sym typeface="Symbol" pitchFamily="18" charset="2"/>
              </a:rPr>
              <a:t> son </a:t>
            </a:r>
            <a:r>
              <a:rPr lang="es-ES_tradnl" sz="4400" dirty="0" smtClean="0">
                <a:solidFill>
                  <a:schemeClr val="bg1"/>
                </a:solidFill>
                <a:sym typeface="Symbol" pitchFamily="18" charset="2"/>
              </a:rPr>
              <a:t>constantes</a:t>
            </a:r>
          </a:p>
          <a:p>
            <a:pPr eaLnBrk="0" hangingPunct="0">
              <a:spcBef>
                <a:spcPct val="50000"/>
              </a:spcBef>
            </a:pPr>
            <a:r>
              <a:rPr lang="es-ES_tradnl" sz="4400" dirty="0" smtClean="0">
                <a:solidFill>
                  <a:schemeClr val="bg1"/>
                </a:solidFill>
                <a:sym typeface="Symbol" pitchFamily="18" charset="2"/>
              </a:rPr>
              <a:t>entonces</a:t>
            </a:r>
            <a:endParaRPr lang="es-ES_tradnl" sz="4400" dirty="0">
              <a:solidFill>
                <a:schemeClr val="bg1"/>
              </a:solidFill>
            </a:endParaRPr>
          </a:p>
        </p:txBody>
      </p:sp>
      <p:graphicFrame>
        <p:nvGraphicFramePr>
          <p:cNvPr id="217100" name="Object 12"/>
          <p:cNvGraphicFramePr>
            <a:graphicFrameLocks noChangeAspect="1"/>
          </p:cNvGraphicFramePr>
          <p:nvPr/>
        </p:nvGraphicFramePr>
        <p:xfrm>
          <a:off x="334963" y="3943583"/>
          <a:ext cx="8524875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8" name="Equation" r:id="rId7" imgW="1904760" imgH="431640" progId="Equation.3">
                  <p:embed/>
                </p:oleObj>
              </mc:Choice>
              <mc:Fallback>
                <p:oleObj name="Equation" r:id="rId7" imgW="19047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3943583"/>
                        <a:ext cx="8524875" cy="201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1" name="Object 13"/>
          <p:cNvGraphicFramePr>
            <a:graphicFrameLocks noChangeAspect="1"/>
          </p:cNvGraphicFramePr>
          <p:nvPr/>
        </p:nvGraphicFramePr>
        <p:xfrm>
          <a:off x="4160838" y="5977894"/>
          <a:ext cx="307975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9" name="Equation" r:id="rId9" imgW="622080" imgH="190440" progId="Equation.3">
                  <p:embed/>
                </p:oleObj>
              </mc:Choice>
              <mc:Fallback>
                <p:oleObj name="Equation" r:id="rId9" imgW="622080" imgH="1904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0838" y="5977894"/>
                        <a:ext cx="3079750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  <a:ln/>
        </p:spPr>
        <p:txBody>
          <a:bodyPr/>
          <a:lstStyle/>
          <a:p>
            <a:pPr algn="l"/>
            <a:r>
              <a:rPr lang="es-MX">
                <a:solidFill>
                  <a:schemeClr val="bg1"/>
                </a:solidFill>
              </a:rPr>
              <a:t>Propiedad 4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18115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_tradnl"/>
          </a:p>
        </p:txBody>
      </p:sp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225334" y="3106239"/>
            <a:ext cx="32194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4400" dirty="0">
                <a:solidFill>
                  <a:schemeClr val="bg1"/>
                </a:solidFill>
              </a:rPr>
              <a:t>entonces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22071" y="946150"/>
            <a:ext cx="8686800" cy="2000250"/>
            <a:chOff x="0" y="596"/>
            <a:chExt cx="5472" cy="1260"/>
          </a:xfrm>
        </p:grpSpPr>
        <p:graphicFrame>
          <p:nvGraphicFramePr>
            <p:cNvPr id="218119" name="Object 7"/>
            <p:cNvGraphicFramePr>
              <a:graphicFrameLocks noChangeAspect="1"/>
            </p:cNvGraphicFramePr>
            <p:nvPr/>
          </p:nvGraphicFramePr>
          <p:xfrm>
            <a:off x="389" y="653"/>
            <a:ext cx="990" cy="1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47" name="Equation" r:id="rId3" imgW="355320" imgH="431640" progId="Equation.3">
                    <p:embed/>
                  </p:oleObj>
                </mc:Choice>
                <mc:Fallback>
                  <p:oleObj name="Equation" r:id="rId3" imgW="355320" imgH="4316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" y="653"/>
                          <a:ext cx="990" cy="12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8120" name="Object 8"/>
            <p:cNvGraphicFramePr>
              <a:graphicFrameLocks noChangeAspect="1"/>
            </p:cNvGraphicFramePr>
            <p:nvPr/>
          </p:nvGraphicFramePr>
          <p:xfrm>
            <a:off x="3245" y="596"/>
            <a:ext cx="920" cy="1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48" name="Equation" r:id="rId5" imgW="355320" imgH="431640" progId="Equation.3">
                    <p:embed/>
                  </p:oleObj>
                </mc:Choice>
                <mc:Fallback>
                  <p:oleObj name="Equation" r:id="rId5" imgW="355320" imgH="43164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5" y="596"/>
                          <a:ext cx="920" cy="12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0" y="996"/>
              <a:ext cx="5472" cy="540"/>
              <a:chOff x="0" y="996"/>
              <a:chExt cx="5472" cy="540"/>
            </a:xfrm>
          </p:grpSpPr>
          <p:sp>
            <p:nvSpPr>
              <p:cNvPr id="218122" name="Text Box 10"/>
              <p:cNvSpPr txBox="1">
                <a:spLocks noChangeArrowheads="1"/>
              </p:cNvSpPr>
              <p:nvPr/>
            </p:nvSpPr>
            <p:spPr bwMode="auto">
              <a:xfrm>
                <a:off x="0" y="1056"/>
                <a:ext cx="744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s-ES_tradnl" sz="4400">
                    <a:solidFill>
                      <a:schemeClr val="bg1"/>
                    </a:solidFill>
                  </a:rPr>
                  <a:t>Si</a:t>
                </a:r>
              </a:p>
            </p:txBody>
          </p:sp>
          <p:sp>
            <p:nvSpPr>
              <p:cNvPr id="218123" name="Text Box 11"/>
              <p:cNvSpPr txBox="1">
                <a:spLocks noChangeArrowheads="1"/>
              </p:cNvSpPr>
              <p:nvPr/>
            </p:nvSpPr>
            <p:spPr bwMode="auto">
              <a:xfrm>
                <a:off x="2904" y="1020"/>
                <a:ext cx="348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s-ES_tradnl" sz="4400">
                    <a:solidFill>
                      <a:schemeClr val="bg1"/>
                    </a:solidFill>
                  </a:rPr>
                  <a:t>y</a:t>
                </a:r>
              </a:p>
            </p:txBody>
          </p:sp>
          <p:sp>
            <p:nvSpPr>
              <p:cNvPr id="218124" name="Text Box 12"/>
              <p:cNvSpPr txBox="1">
                <a:spLocks noChangeArrowheads="1"/>
              </p:cNvSpPr>
              <p:nvPr/>
            </p:nvSpPr>
            <p:spPr bwMode="auto">
              <a:xfrm>
                <a:off x="1320" y="996"/>
                <a:ext cx="1620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s-ES_tradnl" sz="4400" dirty="0">
                    <a:solidFill>
                      <a:srgbClr val="FFFF00"/>
                    </a:solidFill>
                  </a:rPr>
                  <a:t>converge</a:t>
                </a:r>
                <a:endParaRPr lang="es-ES_tradnl" sz="4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8125" name="Text Box 13"/>
              <p:cNvSpPr txBox="1">
                <a:spLocks noChangeArrowheads="1"/>
              </p:cNvSpPr>
              <p:nvPr/>
            </p:nvSpPr>
            <p:spPr bwMode="auto">
              <a:xfrm>
                <a:off x="4140" y="996"/>
                <a:ext cx="1332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s-ES_tradnl" sz="4400">
                    <a:solidFill>
                      <a:srgbClr val="FFFF00"/>
                    </a:solidFill>
                  </a:rPr>
                  <a:t>diverge</a:t>
                </a:r>
                <a:endParaRPr lang="es-ES_tradnl" sz="44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15016" y="4155170"/>
            <a:ext cx="5365750" cy="2074863"/>
            <a:chOff x="880" y="2494"/>
            <a:chExt cx="3380" cy="1307"/>
          </a:xfrm>
        </p:grpSpPr>
        <p:graphicFrame>
          <p:nvGraphicFramePr>
            <p:cNvPr id="218127" name="Object 15"/>
            <p:cNvGraphicFramePr>
              <a:graphicFrameLocks noChangeAspect="1"/>
            </p:cNvGraphicFramePr>
            <p:nvPr/>
          </p:nvGraphicFramePr>
          <p:xfrm>
            <a:off x="880" y="2494"/>
            <a:ext cx="1765" cy="1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49" name="Equation" r:id="rId7" imgW="698400" imgH="431640" progId="Equation.3">
                    <p:embed/>
                  </p:oleObj>
                </mc:Choice>
                <mc:Fallback>
                  <p:oleObj name="Equation" r:id="rId7" imgW="698400" imgH="4316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0" y="2494"/>
                          <a:ext cx="1765" cy="13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8128" name="Text Box 16"/>
            <p:cNvSpPr txBox="1">
              <a:spLocks noChangeArrowheads="1"/>
            </p:cNvSpPr>
            <p:nvPr/>
          </p:nvSpPr>
          <p:spPr bwMode="auto">
            <a:xfrm>
              <a:off x="2928" y="2880"/>
              <a:ext cx="1332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4400">
                  <a:solidFill>
                    <a:srgbClr val="FFFF00"/>
                  </a:solidFill>
                </a:rPr>
                <a:t>diverge</a:t>
              </a:r>
              <a:endParaRPr lang="es-ES_tradnl" sz="44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  <a:ln/>
        </p:spPr>
        <p:txBody>
          <a:bodyPr/>
          <a:lstStyle/>
          <a:p>
            <a:pPr algn="l"/>
            <a:r>
              <a:rPr lang="es-MX" dirty="0" smtClean="0">
                <a:solidFill>
                  <a:schemeClr val="bg1"/>
                </a:solidFill>
              </a:rPr>
              <a:t>Bibliografía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_tradnl" dirty="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313510" y="1635352"/>
            <a:ext cx="8621486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 dirty="0" smtClean="0">
                <a:solidFill>
                  <a:schemeClr val="bg1"/>
                </a:solidFill>
              </a:rPr>
              <a:t>Series. Tomo I, pp. 1-38</a:t>
            </a:r>
          </a:p>
          <a:p>
            <a:pPr>
              <a:spcBef>
                <a:spcPct val="50000"/>
              </a:spcBef>
            </a:pPr>
            <a:r>
              <a:rPr lang="es-MX" sz="4400" dirty="0" smtClean="0">
                <a:solidFill>
                  <a:schemeClr val="bg1"/>
                </a:solidFill>
              </a:rPr>
              <a:t>Secciones  1.1 al 1.3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  <a:ln/>
        </p:spPr>
        <p:txBody>
          <a:bodyPr/>
          <a:lstStyle/>
          <a:p>
            <a:pPr algn="l"/>
            <a:r>
              <a:rPr lang="es-MX" dirty="0" smtClean="0">
                <a:solidFill>
                  <a:schemeClr val="bg1"/>
                </a:solidFill>
              </a:rPr>
              <a:t>Orientación para CP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8355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_tradnl" dirty="0"/>
          </a:p>
        </p:txBody>
      </p:sp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0" y="802005"/>
            <a:ext cx="9144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3600" dirty="0">
                <a:solidFill>
                  <a:schemeClr val="bg1"/>
                </a:solidFill>
              </a:rPr>
              <a:t>Estudiar </a:t>
            </a:r>
            <a:r>
              <a:rPr lang="es-MX" sz="3600" dirty="0" smtClean="0">
                <a:solidFill>
                  <a:schemeClr val="bg1"/>
                </a:solidFill>
              </a:rPr>
              <a:t>1.1 al </a:t>
            </a:r>
            <a:r>
              <a:rPr lang="es-MX" sz="3600" dirty="0" smtClean="0">
                <a:solidFill>
                  <a:srgbClr val="FFFF00"/>
                </a:solidFill>
              </a:rPr>
              <a:t>1.3, </a:t>
            </a:r>
            <a:r>
              <a:rPr lang="es-MX" sz="3600" dirty="0" err="1" smtClean="0">
                <a:solidFill>
                  <a:srgbClr val="FFFF00"/>
                </a:solidFill>
              </a:rPr>
              <a:t>pp</a:t>
            </a:r>
            <a:r>
              <a:rPr lang="es-MX" sz="3600" dirty="0" smtClean="0">
                <a:solidFill>
                  <a:srgbClr val="FFFF00"/>
                </a:solidFill>
              </a:rPr>
              <a:t> 1-38</a:t>
            </a:r>
            <a:endParaRPr lang="es-MX" sz="3600" dirty="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r>
              <a:rPr lang="es-MX" sz="3600" dirty="0" smtClean="0">
                <a:solidFill>
                  <a:schemeClr val="bg1"/>
                </a:solidFill>
              </a:rPr>
              <a:t>Estudiar </a:t>
            </a:r>
            <a:r>
              <a:rPr lang="es-MX" sz="3600" dirty="0" smtClean="0">
                <a:solidFill>
                  <a:srgbClr val="FFFF00"/>
                </a:solidFill>
              </a:rPr>
              <a:t>1.4, p.39</a:t>
            </a:r>
            <a:r>
              <a:rPr lang="es-MX" sz="3600" dirty="0" smtClean="0">
                <a:solidFill>
                  <a:schemeClr val="bg1"/>
                </a:solidFill>
              </a:rPr>
              <a:t> 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0" y="2968943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3600" dirty="0">
                <a:solidFill>
                  <a:schemeClr val="bg1"/>
                </a:solidFill>
              </a:rPr>
              <a:t>Preguntas </a:t>
            </a:r>
            <a:r>
              <a:rPr lang="es-MX" sz="3600" dirty="0" smtClean="0">
                <a:solidFill>
                  <a:srgbClr val="FFFF00"/>
                </a:solidFill>
              </a:rPr>
              <a:t>1, 2, , 11-14, 16-19  </a:t>
            </a:r>
            <a:r>
              <a:rPr lang="es-MX" sz="3600" dirty="0" err="1" smtClean="0">
                <a:solidFill>
                  <a:srgbClr val="FFFF00"/>
                </a:solidFill>
              </a:rPr>
              <a:t>pp</a:t>
            </a:r>
            <a:r>
              <a:rPr lang="es-MX" sz="3600" dirty="0" smtClean="0">
                <a:solidFill>
                  <a:srgbClr val="FFFF00"/>
                </a:solidFill>
              </a:rPr>
              <a:t>  95-97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8358" name="Text Box 6"/>
          <p:cNvSpPr txBox="1">
            <a:spLocks noChangeArrowheads="1"/>
          </p:cNvSpPr>
          <p:nvPr/>
        </p:nvSpPr>
        <p:spPr bwMode="auto">
          <a:xfrm>
            <a:off x="0" y="3608068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s-MX" sz="3600" dirty="0">
                <a:solidFill>
                  <a:schemeClr val="bg1"/>
                </a:solidFill>
              </a:rPr>
              <a:t>Ej. resueltos </a:t>
            </a:r>
            <a:r>
              <a:rPr lang="es-MX" sz="3600" dirty="0" smtClean="0">
                <a:solidFill>
                  <a:schemeClr val="bg1"/>
                </a:solidFill>
              </a:rPr>
              <a:t>I, III, V, </a:t>
            </a:r>
            <a:r>
              <a:rPr lang="es-MX" sz="3600" dirty="0" smtClean="0">
                <a:solidFill>
                  <a:srgbClr val="FFFF00"/>
                </a:solidFill>
              </a:rPr>
              <a:t>VIII, IX, XIII </a:t>
            </a:r>
          </a:p>
          <a:p>
            <a:pPr>
              <a:spcBef>
                <a:spcPts val="0"/>
              </a:spcBef>
            </a:pPr>
            <a:r>
              <a:rPr lang="es-MX" sz="3600" dirty="0" smtClean="0">
                <a:solidFill>
                  <a:schemeClr val="bg1"/>
                </a:solidFill>
              </a:rPr>
              <a:t>( pp.101– 122 )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0" y="4835532"/>
            <a:ext cx="9144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s-MX" sz="3600" dirty="0">
                <a:solidFill>
                  <a:schemeClr val="bg1"/>
                </a:solidFill>
              </a:rPr>
              <a:t>Ej. propuestos </a:t>
            </a:r>
            <a:r>
              <a:rPr lang="es-MX" sz="3600" dirty="0" smtClean="0">
                <a:solidFill>
                  <a:srgbClr val="FFFF00"/>
                </a:solidFill>
              </a:rPr>
              <a:t>I (1 y 2), II (3, 5, 7 y 8)</a:t>
            </a:r>
          </a:p>
          <a:p>
            <a:pPr>
              <a:spcBef>
                <a:spcPts val="0"/>
              </a:spcBef>
            </a:pPr>
            <a:r>
              <a:rPr lang="es-MX" sz="3600" dirty="0" smtClean="0">
                <a:solidFill>
                  <a:srgbClr val="FFFF00"/>
                </a:solidFill>
              </a:rPr>
              <a:t>III (3, 6, 7, 8 y 11), VII (1 y 2), VIII (2), XIX (2, 5 y 7), XV, XVII (2, 3 y 5)   </a:t>
            </a:r>
            <a:r>
              <a:rPr lang="es-MX" sz="3600" dirty="0" err="1" smtClean="0">
                <a:solidFill>
                  <a:srgbClr val="FFFF00"/>
                </a:solidFill>
              </a:rPr>
              <a:t>pp</a:t>
            </a:r>
            <a:r>
              <a:rPr lang="es-MX" sz="3600" dirty="0" smtClean="0">
                <a:solidFill>
                  <a:srgbClr val="FFFF00"/>
                </a:solidFill>
              </a:rPr>
              <a:t> 152-159                    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0" y="225552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bg1"/>
                </a:solidFill>
              </a:rPr>
              <a:t>Estudiar </a:t>
            </a:r>
            <a:r>
              <a:rPr lang="es-ES" sz="3600" dirty="0" err="1" smtClean="0">
                <a:solidFill>
                  <a:schemeClr val="bg1"/>
                </a:solidFill>
              </a:rPr>
              <a:t>pp</a:t>
            </a:r>
            <a:r>
              <a:rPr lang="es-ES" sz="3600" dirty="0" smtClean="0">
                <a:solidFill>
                  <a:schemeClr val="bg1"/>
                </a:solidFill>
              </a:rPr>
              <a:t> 23-27, cálculo de límites.</a:t>
            </a:r>
            <a:endParaRPr lang="es-E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645525" cy="765175"/>
          </a:xfrm>
          <a:noFill/>
        </p:spPr>
        <p:txBody>
          <a:bodyPr/>
          <a:lstStyle/>
          <a:p>
            <a:pPr algn="l" eaLnBrk="1" hangingPunct="1"/>
            <a:r>
              <a:rPr lang="es-ES_tradnl" smtClean="0">
                <a:solidFill>
                  <a:schemeClr val="bg1"/>
                </a:solidFill>
              </a:rPr>
              <a:t>Sucesión 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0" y="806450"/>
            <a:ext cx="8872538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4400">
                <a:solidFill>
                  <a:schemeClr val="bg1"/>
                </a:solidFill>
              </a:rPr>
              <a:t>Si a</a:t>
            </a:r>
            <a:r>
              <a:rPr lang="es-ES_tradnl" sz="4400">
                <a:solidFill>
                  <a:srgbClr val="FFFF00"/>
                </a:solidFill>
              </a:rPr>
              <a:t> </a:t>
            </a:r>
            <a:r>
              <a:rPr lang="es-ES_tradnl" sz="4400">
                <a:solidFill>
                  <a:schemeClr val="bg1"/>
                </a:solidFill>
              </a:rPr>
              <a:t>cada número natural </a:t>
            </a:r>
            <a:r>
              <a:rPr lang="es-ES_tradnl" sz="4400">
                <a:solidFill>
                  <a:srgbClr val="FFFF00"/>
                </a:solidFill>
              </a:rPr>
              <a:t>n</a:t>
            </a:r>
            <a:r>
              <a:rPr lang="es-ES_tradnl" sz="4400">
                <a:solidFill>
                  <a:schemeClr val="bg1"/>
                </a:solidFill>
              </a:rPr>
              <a:t> (n≥1) está asociado un número real</a:t>
            </a:r>
            <a:r>
              <a:rPr lang="es-ES_tradnl" sz="4400">
                <a:solidFill>
                  <a:srgbClr val="FFFF00"/>
                </a:solidFill>
              </a:rPr>
              <a:t> a</a:t>
            </a:r>
            <a:r>
              <a:rPr lang="es-ES_tradnl" sz="4400" baseline="-25000">
                <a:solidFill>
                  <a:srgbClr val="FFFF00"/>
                </a:solidFill>
              </a:rPr>
              <a:t>n</a:t>
            </a:r>
            <a:r>
              <a:rPr lang="es-ES_tradnl" sz="4400">
                <a:solidFill>
                  <a:srgbClr val="FFFF00"/>
                </a:solidFill>
              </a:rPr>
              <a:t>, </a:t>
            </a:r>
            <a:r>
              <a:rPr lang="es-ES_tradnl" sz="4400">
                <a:solidFill>
                  <a:schemeClr val="bg1"/>
                </a:solidFill>
              </a:rPr>
              <a:t>entonces el sistema ordenado de números reales </a:t>
            </a:r>
          </a:p>
        </p:txBody>
      </p:sp>
      <p:sp>
        <p:nvSpPr>
          <p:cNvPr id="101389" name="Text Box 13"/>
          <p:cNvSpPr txBox="1">
            <a:spLocks noChangeArrowheads="1"/>
          </p:cNvSpPr>
          <p:nvPr/>
        </p:nvSpPr>
        <p:spPr bwMode="auto">
          <a:xfrm>
            <a:off x="2278063" y="3668713"/>
            <a:ext cx="45386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4400" dirty="0">
                <a:solidFill>
                  <a:srgbClr val="FFFF00"/>
                </a:solidFill>
              </a:rPr>
              <a:t>a</a:t>
            </a:r>
            <a:r>
              <a:rPr lang="es-ES_tradnl" sz="4400" baseline="-25000" dirty="0">
                <a:solidFill>
                  <a:srgbClr val="FFFF00"/>
                </a:solidFill>
              </a:rPr>
              <a:t>1</a:t>
            </a:r>
            <a:r>
              <a:rPr lang="es-ES_tradnl" sz="4400" dirty="0">
                <a:solidFill>
                  <a:srgbClr val="FFFF00"/>
                </a:solidFill>
              </a:rPr>
              <a:t>, a</a:t>
            </a:r>
            <a:r>
              <a:rPr lang="es-ES_tradnl" sz="4400" baseline="-25000" dirty="0">
                <a:solidFill>
                  <a:srgbClr val="FFFF00"/>
                </a:solidFill>
              </a:rPr>
              <a:t>2</a:t>
            </a:r>
            <a:r>
              <a:rPr lang="es-ES_tradnl" sz="4400" dirty="0">
                <a:solidFill>
                  <a:srgbClr val="FFFF00"/>
                </a:solidFill>
              </a:rPr>
              <a:t>, ..., </a:t>
            </a:r>
            <a:r>
              <a:rPr lang="es-ES_tradnl" sz="4400" dirty="0" err="1">
                <a:solidFill>
                  <a:srgbClr val="FFFF00"/>
                </a:solidFill>
              </a:rPr>
              <a:t>a</a:t>
            </a:r>
            <a:r>
              <a:rPr lang="es-ES_tradnl" sz="4400" baseline="-25000" dirty="0" err="1">
                <a:solidFill>
                  <a:srgbClr val="FFFF00"/>
                </a:solidFill>
              </a:rPr>
              <a:t>n</a:t>
            </a:r>
            <a:r>
              <a:rPr lang="es-ES_tradnl" sz="4400" dirty="0">
                <a:solidFill>
                  <a:srgbClr val="FFFF00"/>
                </a:solidFill>
              </a:rPr>
              <a:t>, ...</a:t>
            </a:r>
          </a:p>
        </p:txBody>
      </p:sp>
      <p:sp>
        <p:nvSpPr>
          <p:cNvPr id="101390" name="Text Box 14"/>
          <p:cNvSpPr txBox="1">
            <a:spLocks noChangeArrowheads="1"/>
          </p:cNvSpPr>
          <p:nvPr/>
        </p:nvSpPr>
        <p:spPr bwMode="auto">
          <a:xfrm>
            <a:off x="65088" y="4722813"/>
            <a:ext cx="9078912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4400">
                <a:solidFill>
                  <a:schemeClr val="bg1"/>
                </a:solidFill>
              </a:rPr>
              <a:t>se llama </a:t>
            </a:r>
            <a:r>
              <a:rPr lang="es-ES_tradnl" sz="4400">
                <a:solidFill>
                  <a:srgbClr val="FFFF00"/>
                </a:solidFill>
              </a:rPr>
              <a:t>sucesión</a:t>
            </a:r>
            <a:r>
              <a:rPr lang="es-ES_tradnl" sz="4400">
                <a:solidFill>
                  <a:schemeClr val="bg1"/>
                </a:solidFill>
              </a:rPr>
              <a:t> </a:t>
            </a:r>
            <a:r>
              <a:rPr lang="es-ES_tradnl" sz="4400">
                <a:solidFill>
                  <a:srgbClr val="FFFF00"/>
                </a:solidFill>
              </a:rPr>
              <a:t>infinita</a:t>
            </a:r>
            <a:r>
              <a:rPr lang="es-ES_tradnl" sz="4400">
                <a:solidFill>
                  <a:schemeClr val="bg1"/>
                </a:solidFill>
              </a:rPr>
              <a:t> de números reales o </a:t>
            </a:r>
            <a:r>
              <a:rPr lang="es-ES_tradnl" sz="4400">
                <a:solidFill>
                  <a:srgbClr val="FFFF00"/>
                </a:solidFill>
              </a:rPr>
              <a:t>sucesión numérica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1" grpId="0" autoUpdateAnimBg="0"/>
      <p:bldP spid="101389" grpId="0" autoUpdateAnimBg="0"/>
      <p:bldP spid="10139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79463"/>
          </a:xfrm>
        </p:spPr>
        <p:txBody>
          <a:bodyPr/>
          <a:lstStyle/>
          <a:p>
            <a:pPr algn="l" eaLnBrk="1" hangingPunct="1"/>
            <a:r>
              <a:rPr lang="es-ES" smtClean="0">
                <a:solidFill>
                  <a:schemeClr val="bg1"/>
                </a:solidFill>
              </a:rPr>
              <a:t>Definición</a:t>
            </a:r>
          </a:p>
        </p:txBody>
      </p:sp>
      <p:sp>
        <p:nvSpPr>
          <p:cNvPr id="1029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228600" y="1136650"/>
            <a:ext cx="867156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ES" sz="4000" dirty="0">
                <a:solidFill>
                  <a:schemeClr val="bg1"/>
                </a:solidFill>
              </a:rPr>
              <a:t>Se denomina sucesión de números reales a una función cuyo dominio es el conjunto de los números naturales y cuyas imágenes son números reales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1968817" y="4587239"/>
          <a:ext cx="3013253" cy="883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cumento" r:id="rId3" imgW="1480790" imgH="425895" progId="Word.Document.12">
                  <p:embed/>
                </p:oleObj>
              </mc:Choice>
              <mc:Fallback>
                <p:oleObj name="Documento" r:id="rId3" imgW="1480790" imgH="425895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817" y="4587239"/>
                        <a:ext cx="3013253" cy="8839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2547937" y="5061903"/>
          <a:ext cx="2661947" cy="637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Documento" r:id="rId5" imgW="1346860" imgH="339852" progId="Word.Document.12">
                  <p:embed/>
                </p:oleObj>
              </mc:Choice>
              <mc:Fallback>
                <p:oleObj name="Documento" r:id="rId5" imgW="1346860" imgH="339852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7" y="5061903"/>
                        <a:ext cx="2661947" cy="637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645525" cy="765175"/>
          </a:xfrm>
          <a:noFill/>
        </p:spPr>
        <p:txBody>
          <a:bodyPr/>
          <a:lstStyle/>
          <a:p>
            <a:pPr algn="l" eaLnBrk="1" hangingPunct="1"/>
            <a:r>
              <a:rPr lang="es-ES_tradnl" smtClean="0">
                <a:solidFill>
                  <a:schemeClr val="bg1"/>
                </a:solidFill>
              </a:rPr>
              <a:t>Términos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350838" y="723900"/>
            <a:ext cx="8507412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4400">
                <a:solidFill>
                  <a:schemeClr val="bg1"/>
                </a:solidFill>
              </a:rPr>
              <a:t>Cada uno de los números que forman la sucesión se llama término</a:t>
            </a:r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1270000" y="2940050"/>
            <a:ext cx="59610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4400" dirty="0">
                <a:solidFill>
                  <a:srgbClr val="FFFF00"/>
                </a:solidFill>
              </a:rPr>
              <a:t>a</a:t>
            </a:r>
            <a:r>
              <a:rPr lang="es-ES_tradnl" sz="4400" baseline="-25000" dirty="0">
                <a:solidFill>
                  <a:srgbClr val="FFFF00"/>
                </a:solidFill>
              </a:rPr>
              <a:t>1</a:t>
            </a:r>
            <a:r>
              <a:rPr lang="es-ES_tradnl" sz="4400" dirty="0">
                <a:solidFill>
                  <a:schemeClr val="bg1"/>
                </a:solidFill>
              </a:rPr>
              <a:t>: Primer término</a:t>
            </a:r>
          </a:p>
        </p:txBody>
      </p:sp>
      <p:sp>
        <p:nvSpPr>
          <p:cNvPr id="134151" name="Text Box 7"/>
          <p:cNvSpPr txBox="1">
            <a:spLocks noChangeArrowheads="1"/>
          </p:cNvSpPr>
          <p:nvPr/>
        </p:nvSpPr>
        <p:spPr bwMode="auto">
          <a:xfrm>
            <a:off x="1271588" y="3670300"/>
            <a:ext cx="59610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4400">
                <a:solidFill>
                  <a:srgbClr val="FFFF00"/>
                </a:solidFill>
              </a:rPr>
              <a:t>a</a:t>
            </a:r>
            <a:r>
              <a:rPr lang="es-ES_tradnl" sz="4400" baseline="-25000">
                <a:solidFill>
                  <a:srgbClr val="FFFF00"/>
                </a:solidFill>
              </a:rPr>
              <a:t>2</a:t>
            </a:r>
            <a:r>
              <a:rPr lang="es-ES_tradnl" sz="4400">
                <a:solidFill>
                  <a:schemeClr val="bg1"/>
                </a:solidFill>
              </a:rPr>
              <a:t>: Segundo término</a:t>
            </a:r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1289050" y="4422775"/>
            <a:ext cx="59610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4400" dirty="0" err="1">
                <a:solidFill>
                  <a:srgbClr val="FFFF00"/>
                </a:solidFill>
              </a:rPr>
              <a:t>a</a:t>
            </a:r>
            <a:r>
              <a:rPr lang="es-ES_tradnl" sz="4400" baseline="-25000" dirty="0" err="1">
                <a:solidFill>
                  <a:srgbClr val="FFFF00"/>
                </a:solidFill>
              </a:rPr>
              <a:t>k</a:t>
            </a:r>
            <a:r>
              <a:rPr lang="es-ES_tradnl" sz="4400" dirty="0">
                <a:solidFill>
                  <a:schemeClr val="bg1"/>
                </a:solidFill>
              </a:rPr>
              <a:t>: </a:t>
            </a:r>
            <a:r>
              <a:rPr lang="es-ES_tradnl" sz="4400" dirty="0" smtClean="0">
                <a:solidFill>
                  <a:schemeClr val="bg1"/>
                </a:solidFill>
              </a:rPr>
              <a:t>k-</a:t>
            </a:r>
            <a:r>
              <a:rPr lang="es-ES_tradnl" sz="4400" dirty="0" err="1" smtClean="0">
                <a:solidFill>
                  <a:schemeClr val="bg1"/>
                </a:solidFill>
              </a:rPr>
              <a:t>ésimo</a:t>
            </a:r>
            <a:r>
              <a:rPr lang="es-ES_tradnl" sz="4400" dirty="0" smtClean="0">
                <a:solidFill>
                  <a:schemeClr val="bg1"/>
                </a:solidFill>
              </a:rPr>
              <a:t> </a:t>
            </a:r>
            <a:r>
              <a:rPr lang="es-ES_tradnl" sz="4400" dirty="0">
                <a:solidFill>
                  <a:schemeClr val="bg1"/>
                </a:solidFill>
              </a:rPr>
              <a:t>término</a:t>
            </a:r>
          </a:p>
        </p:txBody>
      </p:sp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1270000" y="5168900"/>
            <a:ext cx="59610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4400" dirty="0" err="1">
                <a:solidFill>
                  <a:srgbClr val="FFFF00"/>
                </a:solidFill>
              </a:rPr>
              <a:t>a</a:t>
            </a:r>
            <a:r>
              <a:rPr lang="es-ES_tradnl" sz="4400" baseline="-25000" dirty="0" err="1">
                <a:solidFill>
                  <a:srgbClr val="FFFF00"/>
                </a:solidFill>
              </a:rPr>
              <a:t>n</a:t>
            </a:r>
            <a:r>
              <a:rPr lang="es-ES_tradnl" sz="4400" dirty="0">
                <a:solidFill>
                  <a:schemeClr val="bg1"/>
                </a:solidFill>
              </a:rPr>
              <a:t>: </a:t>
            </a:r>
            <a:r>
              <a:rPr lang="es-ES_tradnl" sz="4400" dirty="0" smtClean="0">
                <a:solidFill>
                  <a:schemeClr val="bg1"/>
                </a:solidFill>
              </a:rPr>
              <a:t>n-</a:t>
            </a:r>
            <a:r>
              <a:rPr lang="es-ES_tradnl" sz="4400" dirty="0" err="1" smtClean="0">
                <a:solidFill>
                  <a:schemeClr val="bg1"/>
                </a:solidFill>
              </a:rPr>
              <a:t>ésimo</a:t>
            </a:r>
            <a:r>
              <a:rPr lang="es-ES_tradnl" sz="4400" dirty="0" smtClean="0">
                <a:solidFill>
                  <a:schemeClr val="bg1"/>
                </a:solidFill>
              </a:rPr>
              <a:t> </a:t>
            </a:r>
            <a:r>
              <a:rPr lang="es-ES_tradnl" sz="4400" dirty="0">
                <a:solidFill>
                  <a:schemeClr val="bg1"/>
                </a:solidFill>
              </a:rPr>
              <a:t>término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 autoUpdateAnimBg="0"/>
      <p:bldP spid="134150" grpId="0" autoUpdateAnimBg="0"/>
      <p:bldP spid="134151" grpId="0" autoUpdateAnimBg="0"/>
      <p:bldP spid="134152" grpId="0" autoUpdateAnimBg="0"/>
      <p:bldP spid="13415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645525" cy="765175"/>
          </a:xfrm>
          <a:noFill/>
        </p:spPr>
        <p:txBody>
          <a:bodyPr/>
          <a:lstStyle/>
          <a:p>
            <a:pPr algn="l" eaLnBrk="1" hangingPunct="1"/>
            <a:r>
              <a:rPr lang="es-ES_tradnl" smtClean="0">
                <a:solidFill>
                  <a:schemeClr val="bg1"/>
                </a:solidFill>
              </a:rPr>
              <a:t>Notación 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  <p:sp>
        <p:nvSpPr>
          <p:cNvPr id="135175" name="Text Box 7"/>
          <p:cNvSpPr txBox="1">
            <a:spLocks noChangeArrowheads="1"/>
          </p:cNvSpPr>
          <p:nvPr/>
        </p:nvSpPr>
        <p:spPr bwMode="auto">
          <a:xfrm>
            <a:off x="1303338" y="1422400"/>
            <a:ext cx="45386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4400" dirty="0">
                <a:solidFill>
                  <a:schemeClr val="bg1"/>
                </a:solidFill>
              </a:rPr>
              <a:t>a</a:t>
            </a:r>
            <a:r>
              <a:rPr lang="es-ES_tradnl" sz="4400" baseline="-25000" dirty="0">
                <a:solidFill>
                  <a:schemeClr val="bg1"/>
                </a:solidFill>
              </a:rPr>
              <a:t>1</a:t>
            </a:r>
            <a:r>
              <a:rPr lang="es-ES_tradnl" sz="4400" dirty="0">
                <a:solidFill>
                  <a:schemeClr val="bg1"/>
                </a:solidFill>
              </a:rPr>
              <a:t>, a</a:t>
            </a:r>
            <a:r>
              <a:rPr lang="es-ES_tradnl" sz="4400" baseline="-25000" dirty="0">
                <a:solidFill>
                  <a:schemeClr val="bg1"/>
                </a:solidFill>
              </a:rPr>
              <a:t>2</a:t>
            </a:r>
            <a:r>
              <a:rPr lang="es-ES_tradnl" sz="4400" dirty="0" smtClean="0">
                <a:solidFill>
                  <a:schemeClr val="bg1"/>
                </a:solidFill>
              </a:rPr>
              <a:t>,..., </a:t>
            </a:r>
            <a:r>
              <a:rPr lang="es-ES_tradnl" sz="4400" dirty="0" err="1">
                <a:solidFill>
                  <a:schemeClr val="bg1"/>
                </a:solidFill>
              </a:rPr>
              <a:t>a</a:t>
            </a:r>
            <a:r>
              <a:rPr lang="es-ES_tradnl" sz="4400" baseline="-25000" dirty="0" err="1">
                <a:solidFill>
                  <a:schemeClr val="bg1"/>
                </a:solidFill>
              </a:rPr>
              <a:t>n</a:t>
            </a:r>
            <a:r>
              <a:rPr lang="es-ES_tradnl" sz="4400" dirty="0" smtClean="0">
                <a:solidFill>
                  <a:schemeClr val="bg1"/>
                </a:solidFill>
              </a:rPr>
              <a:t>,...</a:t>
            </a:r>
            <a:endParaRPr lang="es-ES_tradnl" sz="4400" dirty="0">
              <a:solidFill>
                <a:schemeClr val="bg1"/>
              </a:solidFill>
            </a:endParaRPr>
          </a:p>
        </p:txBody>
      </p:sp>
      <p:sp>
        <p:nvSpPr>
          <p:cNvPr id="135176" name="Text Box 8"/>
          <p:cNvSpPr txBox="1">
            <a:spLocks noChangeArrowheads="1"/>
          </p:cNvSpPr>
          <p:nvPr/>
        </p:nvSpPr>
        <p:spPr bwMode="auto">
          <a:xfrm>
            <a:off x="1360488" y="2516188"/>
            <a:ext cx="17748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4400" dirty="0">
                <a:solidFill>
                  <a:schemeClr val="bg1"/>
                </a:solidFill>
              </a:rPr>
              <a:t>{</a:t>
            </a:r>
            <a:r>
              <a:rPr lang="es-ES_tradnl" sz="4400" dirty="0" err="1">
                <a:solidFill>
                  <a:schemeClr val="bg1"/>
                </a:solidFill>
              </a:rPr>
              <a:t>a</a:t>
            </a:r>
            <a:r>
              <a:rPr lang="es-ES_tradnl" sz="4400" baseline="-25000" dirty="0" err="1">
                <a:solidFill>
                  <a:schemeClr val="bg1"/>
                </a:solidFill>
              </a:rPr>
              <a:t>n</a:t>
            </a:r>
            <a:r>
              <a:rPr lang="es-ES_tradnl" sz="4400" dirty="0">
                <a:solidFill>
                  <a:schemeClr val="bg1"/>
                </a:solidFill>
              </a:rPr>
              <a:t>}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381125" y="3641725"/>
            <a:ext cx="2112963" cy="1157288"/>
            <a:chOff x="870" y="2320"/>
            <a:chExt cx="1331" cy="729"/>
          </a:xfrm>
        </p:grpSpPr>
        <p:sp>
          <p:nvSpPr>
            <p:cNvPr id="8199" name="Text Box 9"/>
            <p:cNvSpPr txBox="1">
              <a:spLocks noChangeArrowheads="1"/>
            </p:cNvSpPr>
            <p:nvPr/>
          </p:nvSpPr>
          <p:spPr bwMode="auto">
            <a:xfrm>
              <a:off x="870" y="2395"/>
              <a:ext cx="111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4400" dirty="0">
                  <a:solidFill>
                    <a:schemeClr val="bg1"/>
                  </a:solidFill>
                </a:rPr>
                <a:t>{</a:t>
              </a:r>
              <a:r>
                <a:rPr lang="es-ES_tradnl" sz="4400" dirty="0" err="1">
                  <a:solidFill>
                    <a:schemeClr val="bg1"/>
                  </a:solidFill>
                </a:rPr>
                <a:t>a</a:t>
              </a:r>
              <a:r>
                <a:rPr lang="es-ES_tradnl" sz="4400" baseline="-25000" dirty="0" err="1">
                  <a:solidFill>
                    <a:schemeClr val="bg1"/>
                  </a:solidFill>
                </a:rPr>
                <a:t>n</a:t>
              </a:r>
              <a:r>
                <a:rPr lang="es-ES_tradnl" sz="44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8200" name="Text Box 10"/>
            <p:cNvSpPr txBox="1">
              <a:spLocks noChangeArrowheads="1"/>
            </p:cNvSpPr>
            <p:nvPr/>
          </p:nvSpPr>
          <p:spPr bwMode="auto">
            <a:xfrm>
              <a:off x="1408" y="2684"/>
              <a:ext cx="79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3200" dirty="0">
                  <a:solidFill>
                    <a:schemeClr val="bg1"/>
                  </a:solidFill>
                </a:rPr>
                <a:t>n = </a:t>
              </a:r>
              <a:r>
                <a:rPr lang="es-ES_tradnl" sz="3200" dirty="0" smtClean="0">
                  <a:solidFill>
                    <a:schemeClr val="bg1"/>
                  </a:solidFill>
                </a:rPr>
                <a:t>0</a:t>
              </a:r>
              <a:endParaRPr lang="es-ES_tradnl" sz="3200" dirty="0">
                <a:solidFill>
                  <a:schemeClr val="bg1"/>
                </a:solidFill>
              </a:endParaRPr>
            </a:p>
          </p:txBody>
        </p:sp>
        <p:sp>
          <p:nvSpPr>
            <p:cNvPr id="8201" name="Text Box 11"/>
            <p:cNvSpPr txBox="1">
              <a:spLocks noChangeArrowheads="1"/>
            </p:cNvSpPr>
            <p:nvPr/>
          </p:nvSpPr>
          <p:spPr bwMode="auto">
            <a:xfrm>
              <a:off x="1420" y="2320"/>
              <a:ext cx="46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3200">
                  <a:solidFill>
                    <a:schemeClr val="bg1"/>
                  </a:solidFill>
                  <a:sym typeface="Symbol" pitchFamily="18" charset="2"/>
                </a:rPr>
                <a:t></a:t>
              </a:r>
            </a:p>
          </p:txBody>
        </p:sp>
      </p:grp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1341801" y="5047705"/>
            <a:ext cx="2112963" cy="1157288"/>
            <a:chOff x="870" y="2320"/>
            <a:chExt cx="1331" cy="729"/>
          </a:xfrm>
        </p:grpSpPr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870" y="2395"/>
              <a:ext cx="111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4400" dirty="0">
                  <a:solidFill>
                    <a:schemeClr val="bg1"/>
                  </a:solidFill>
                </a:rPr>
                <a:t>{</a:t>
              </a:r>
              <a:r>
                <a:rPr lang="es-ES_tradnl" sz="4400" dirty="0" err="1">
                  <a:solidFill>
                    <a:schemeClr val="bg1"/>
                  </a:solidFill>
                </a:rPr>
                <a:t>a</a:t>
              </a:r>
              <a:r>
                <a:rPr lang="es-ES_tradnl" sz="4400" baseline="-25000" dirty="0" err="1">
                  <a:solidFill>
                    <a:schemeClr val="bg1"/>
                  </a:solidFill>
                </a:rPr>
                <a:t>n</a:t>
              </a:r>
              <a:r>
                <a:rPr lang="es-ES_tradnl" sz="44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408" y="2684"/>
              <a:ext cx="79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3200" dirty="0">
                  <a:solidFill>
                    <a:schemeClr val="bg1"/>
                  </a:solidFill>
                </a:rPr>
                <a:t>n = </a:t>
              </a:r>
              <a:r>
                <a:rPr lang="es-ES_tradnl" sz="3200" dirty="0" smtClean="0">
                  <a:solidFill>
                    <a:schemeClr val="bg1"/>
                  </a:solidFill>
                </a:rPr>
                <a:t>3</a:t>
              </a:r>
              <a:endParaRPr lang="es-ES_tradnl" sz="32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420" y="2320"/>
              <a:ext cx="46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3200">
                  <a:solidFill>
                    <a:schemeClr val="bg1"/>
                  </a:solidFill>
                  <a:sym typeface="Symbol" pitchFamily="18" charset="2"/>
                </a:rPr>
                <a:t></a:t>
              </a:r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6494991" y="5928768"/>
            <a:ext cx="215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VER EJEMPLOS</a:t>
            </a:r>
            <a:endParaRPr lang="es-ES_tradn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5" grpId="0" autoUpdateAnimBg="0"/>
      <p:bldP spid="13517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645525" cy="765175"/>
          </a:xfrm>
          <a:noFill/>
        </p:spPr>
        <p:txBody>
          <a:bodyPr/>
          <a:lstStyle/>
          <a:p>
            <a:pPr algn="l" eaLnBrk="1" hangingPunct="1"/>
            <a:r>
              <a:rPr lang="es-ES_tradnl" smtClean="0">
                <a:solidFill>
                  <a:schemeClr val="bg1"/>
                </a:solidFill>
              </a:rPr>
              <a:t>Formas de definir una sucesión  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371475" y="832626"/>
            <a:ext cx="7759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4400" dirty="0">
                <a:solidFill>
                  <a:srgbClr val="FFFF00"/>
                </a:solidFill>
              </a:rPr>
              <a:t>Mediante el término </a:t>
            </a:r>
            <a:r>
              <a:rPr lang="es-ES_tradnl" sz="4400" dirty="0" smtClean="0">
                <a:solidFill>
                  <a:srgbClr val="FFFF00"/>
                </a:solidFill>
              </a:rPr>
              <a:t>n-</a:t>
            </a:r>
            <a:r>
              <a:rPr lang="es-ES_tradnl" sz="4400" dirty="0" err="1" smtClean="0">
                <a:solidFill>
                  <a:srgbClr val="FFFF00"/>
                </a:solidFill>
              </a:rPr>
              <a:t>ésimo</a:t>
            </a:r>
            <a:endParaRPr lang="es-ES_tradnl" sz="4400" dirty="0">
              <a:solidFill>
                <a:srgbClr val="FFFF00"/>
              </a:solidFill>
            </a:endParaRPr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300448" y="2787558"/>
            <a:ext cx="77787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4400" dirty="0">
                <a:solidFill>
                  <a:srgbClr val="FFFF00"/>
                </a:solidFill>
              </a:rPr>
              <a:t>Mediante un algoritmo</a:t>
            </a:r>
          </a:p>
        </p:txBody>
      </p:sp>
      <p:sp>
        <p:nvSpPr>
          <p:cNvPr id="136202" name="Text Box 10"/>
          <p:cNvSpPr txBox="1">
            <a:spLocks noChangeArrowheads="1"/>
          </p:cNvSpPr>
          <p:nvPr/>
        </p:nvSpPr>
        <p:spPr bwMode="auto">
          <a:xfrm>
            <a:off x="349250" y="4943163"/>
            <a:ext cx="87947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4400" dirty="0">
                <a:solidFill>
                  <a:srgbClr val="FFFF00"/>
                </a:solidFill>
              </a:rPr>
              <a:t>Mediante una ecuación recursiva</a:t>
            </a:r>
          </a:p>
        </p:txBody>
      </p:sp>
      <p:grpSp>
        <p:nvGrpSpPr>
          <p:cNvPr id="15" name="14 Grupo"/>
          <p:cNvGrpSpPr/>
          <p:nvPr/>
        </p:nvGrpSpPr>
        <p:grpSpPr>
          <a:xfrm>
            <a:off x="426270" y="3495378"/>
            <a:ext cx="8378517" cy="1569660"/>
            <a:chOff x="426270" y="3878826"/>
            <a:chExt cx="8378517" cy="1569660"/>
          </a:xfrm>
        </p:grpSpPr>
        <p:graphicFrame>
          <p:nvGraphicFramePr>
            <p:cNvPr id="18435" name="Object 8"/>
            <p:cNvGraphicFramePr>
              <a:graphicFrameLocks noChangeAspect="1"/>
            </p:cNvGraphicFramePr>
            <p:nvPr/>
          </p:nvGraphicFramePr>
          <p:xfrm>
            <a:off x="426270" y="4076188"/>
            <a:ext cx="1053282" cy="864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3" name="Ecuación" r:id="rId3" imgW="279360" imgH="228600" progId="Equation.3">
                    <p:embed/>
                  </p:oleObj>
                </mc:Choice>
                <mc:Fallback>
                  <p:oleObj name="Ecuación" r:id="rId3" imgW="279360" imgH="2286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270" y="4076188"/>
                          <a:ext cx="1053282" cy="8645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10 CuadroTexto"/>
            <p:cNvSpPr txBox="1"/>
            <p:nvPr/>
          </p:nvSpPr>
          <p:spPr>
            <a:xfrm>
              <a:off x="1961535" y="3878826"/>
              <a:ext cx="684325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dirty="0" err="1" smtClean="0">
                  <a:solidFill>
                    <a:schemeClr val="bg1"/>
                  </a:solidFill>
                </a:rPr>
                <a:t>P</a:t>
              </a:r>
              <a:r>
                <a:rPr lang="es-ES" sz="3200" baseline="-25000" dirty="0" err="1" smtClean="0">
                  <a:solidFill>
                    <a:schemeClr val="bg1"/>
                  </a:solidFill>
                </a:rPr>
                <a:t>n</a:t>
              </a:r>
              <a:r>
                <a:rPr lang="es-ES" sz="3200" dirty="0" smtClean="0">
                  <a:solidFill>
                    <a:schemeClr val="bg1"/>
                  </a:solidFill>
                </a:rPr>
                <a:t>: n-</a:t>
              </a:r>
              <a:r>
                <a:rPr lang="es-ES" sz="3200" dirty="0" err="1" smtClean="0">
                  <a:solidFill>
                    <a:schemeClr val="bg1"/>
                  </a:solidFill>
                </a:rPr>
                <a:t>ésimo</a:t>
              </a:r>
              <a:r>
                <a:rPr lang="es-ES" sz="3200" dirty="0" smtClean="0">
                  <a:solidFill>
                    <a:schemeClr val="bg1"/>
                  </a:solidFill>
                </a:rPr>
                <a:t> número natural que no es divisible mas que por 1 y por sí mismo</a:t>
              </a:r>
              <a:endParaRPr lang="es-ES" sz="3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8436" name="Object 8"/>
          <p:cNvGraphicFramePr>
            <a:graphicFrameLocks noChangeAspect="1"/>
          </p:cNvGraphicFramePr>
          <p:nvPr/>
        </p:nvGraphicFramePr>
        <p:xfrm>
          <a:off x="47942" y="5573713"/>
          <a:ext cx="9035098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Ecuación" r:id="rId5" imgW="2463480" imgH="228600" progId="Equation.3">
                  <p:embed/>
                </p:oleObj>
              </mc:Choice>
              <mc:Fallback>
                <p:oleObj name="Ecuación" r:id="rId5" imgW="246348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" y="5573713"/>
                        <a:ext cx="9035098" cy="73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2539048" y="6226175"/>
          <a:ext cx="631348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cuación" r:id="rId7" imgW="1676160" imgH="228600" progId="Equation.3">
                  <p:embed/>
                </p:oleObj>
              </mc:Choice>
              <mc:Fallback>
                <p:oleObj name="Ecuación" r:id="rId7" imgW="167616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9048" y="6226175"/>
                        <a:ext cx="6313487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upo 2"/>
          <p:cNvGrpSpPr/>
          <p:nvPr/>
        </p:nvGrpSpPr>
        <p:grpSpPr>
          <a:xfrm>
            <a:off x="310665" y="1457640"/>
            <a:ext cx="8449854" cy="1433632"/>
            <a:chOff x="310665" y="1457640"/>
            <a:chExt cx="8449854" cy="1433632"/>
          </a:xfrm>
        </p:grpSpPr>
        <p:grpSp>
          <p:nvGrpSpPr>
            <p:cNvPr id="14" name="13 Grupo"/>
            <p:cNvGrpSpPr/>
            <p:nvPr/>
          </p:nvGrpSpPr>
          <p:grpSpPr>
            <a:xfrm>
              <a:off x="310665" y="1457640"/>
              <a:ext cx="8449854" cy="1374775"/>
              <a:chOff x="310665" y="1752600"/>
              <a:chExt cx="8449854" cy="1374775"/>
            </a:xfrm>
          </p:grpSpPr>
          <p:graphicFrame>
            <p:nvGraphicFramePr>
              <p:cNvPr id="18434" name="Object 8"/>
              <p:cNvGraphicFramePr>
                <a:graphicFrameLocks noChangeAspect="1"/>
              </p:cNvGraphicFramePr>
              <p:nvPr/>
            </p:nvGraphicFramePr>
            <p:xfrm>
              <a:off x="310665" y="1752600"/>
              <a:ext cx="3101976" cy="13747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56" name="Ecuación" r:id="rId9" imgW="977760" imgH="431640" progId="Equation.3">
                      <p:embed/>
                    </p:oleObj>
                  </mc:Choice>
                  <mc:Fallback>
                    <p:oleObj name="Ecuación" r:id="rId9" imgW="977760" imgH="43164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665" y="1752600"/>
                            <a:ext cx="3101976" cy="13747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" name="8 CuadroTexto"/>
              <p:cNvSpPr txBox="1"/>
              <p:nvPr/>
            </p:nvSpPr>
            <p:spPr>
              <a:xfrm>
                <a:off x="4041036" y="2109014"/>
                <a:ext cx="47194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4000" dirty="0" smtClean="0">
                    <a:solidFill>
                      <a:schemeClr val="bg1"/>
                    </a:solidFill>
                  </a:rPr>
                  <a:t>Sucesión armónica</a:t>
                </a:r>
                <a:endParaRPr lang="es-ES" sz="4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" name="CuadroTexto 1"/>
            <p:cNvSpPr txBox="1"/>
            <p:nvPr/>
          </p:nvSpPr>
          <p:spPr>
            <a:xfrm>
              <a:off x="6654800" y="2521940"/>
              <a:ext cx="1990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chemeClr val="bg1"/>
                  </a:solidFill>
                </a:rPr>
                <a:t>VER EJEMPLO</a:t>
              </a:r>
              <a:endParaRPr lang="es-ES_tradnl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 autoUpdateAnimBg="0"/>
      <p:bldP spid="136197" grpId="0" autoUpdateAnimBg="0"/>
      <p:bldP spid="136202" grpId="0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655</Words>
  <Application>Microsoft Office PowerPoint</Application>
  <PresentationFormat>Presentación en pantalla (4:3)</PresentationFormat>
  <Paragraphs>137</Paragraphs>
  <Slides>26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26</vt:i4>
      </vt:variant>
    </vt:vector>
  </HeadingPairs>
  <TitlesOfParts>
    <vt:vector size="32" baseType="lpstr">
      <vt:lpstr>Arial</vt:lpstr>
      <vt:lpstr>Symbol</vt:lpstr>
      <vt:lpstr>Default Design</vt:lpstr>
      <vt:lpstr>Documento</vt:lpstr>
      <vt:lpstr>Ecuación</vt:lpstr>
      <vt:lpstr>Equation</vt:lpstr>
      <vt:lpstr>Conferencia 1</vt:lpstr>
      <vt:lpstr>Sumario</vt:lpstr>
      <vt:lpstr>Bibliografía</vt:lpstr>
      <vt:lpstr>Orientación para CP</vt:lpstr>
      <vt:lpstr>Sucesión </vt:lpstr>
      <vt:lpstr>Definición</vt:lpstr>
      <vt:lpstr>Términos</vt:lpstr>
      <vt:lpstr>Notación </vt:lpstr>
      <vt:lpstr>Formas de definir una sucesión  </vt:lpstr>
      <vt:lpstr>Gráfica de una sucesión  </vt:lpstr>
      <vt:lpstr>Sucesiones monótonas  </vt:lpstr>
      <vt:lpstr>Sucesiones monótonas  </vt:lpstr>
      <vt:lpstr>Sucesiones acotadas</vt:lpstr>
      <vt:lpstr>Límite de una sucesión  </vt:lpstr>
      <vt:lpstr>Límite de una sucesión  </vt:lpstr>
      <vt:lpstr>Teorema </vt:lpstr>
      <vt:lpstr>Teorema  </vt:lpstr>
      <vt:lpstr>Serie de las an</vt:lpstr>
      <vt:lpstr>Sumas parciales</vt:lpstr>
      <vt:lpstr>Series convergentes</vt:lpstr>
      <vt:lpstr>Series divergentes</vt:lpstr>
      <vt:lpstr>La serie geométrica</vt:lpstr>
      <vt:lpstr>Propiedad 1</vt:lpstr>
      <vt:lpstr>Propiedad 2</vt:lpstr>
      <vt:lpstr>Propiedad 3</vt:lpstr>
      <vt:lpstr>Propiedad 4</vt:lpstr>
    </vt:vector>
  </TitlesOfParts>
  <Company>Personal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Conferencia 1</dc:title>
  <dc:creator>Sofia Alvarez</dc:creator>
  <cp:lastModifiedBy>Secretaría General</cp:lastModifiedBy>
  <cp:revision>100</cp:revision>
  <dcterms:created xsi:type="dcterms:W3CDTF">2004-01-24T21:28:55Z</dcterms:created>
  <dcterms:modified xsi:type="dcterms:W3CDTF">2024-10-13T22:44:18Z</dcterms:modified>
</cp:coreProperties>
</file>