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4" r:id="rId4"/>
    <p:sldId id="292" r:id="rId5"/>
    <p:sldId id="298" r:id="rId6"/>
    <p:sldId id="277" r:id="rId7"/>
    <p:sldId id="283" r:id="rId8"/>
    <p:sldId id="284" r:id="rId9"/>
    <p:sldId id="296" r:id="rId10"/>
    <p:sldId id="285" r:id="rId11"/>
    <p:sldId id="293" r:id="rId12"/>
    <p:sldId id="290" r:id="rId13"/>
    <p:sldId id="291" r:id="rId14"/>
    <p:sldId id="30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000099"/>
    <a:srgbClr val="0033CC"/>
    <a:srgbClr val="0000FF"/>
    <a:srgbClr val="FF3300"/>
    <a:srgbClr val="00CCFF"/>
    <a:srgbClr val="FFFF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Grid="0">
      <p:cViewPr varScale="1">
        <p:scale>
          <a:sx n="50" d="100"/>
          <a:sy n="50" d="100"/>
        </p:scale>
        <p:origin x="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E8DA8-76BD-46EE-A111-B094BDCBCBD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BB67-FD19-469D-B8EF-3C45D686CCD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801A6-5407-4D54-9AC2-1ACF6932413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5E738A-AEFD-4CA4-82FC-0E97F59CA8F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45DFF-991C-4C82-9127-42014816FE0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8500E2-7508-449E-AE25-1E6B68CD1EE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3F201F-4B8E-4328-9DD2-3DF81475026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9D0CD-5C6E-4BC0-82E3-DE65A474A34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62035-DBB4-4F40-B13D-D3C83E484F3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77623-3AE8-4D3E-8550-03F5F24FFC5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AC41D-DF2B-46E0-A361-5B17FF1EE4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461BF27-6451-4D64-8CB0-ED35B0B81909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9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063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Conferencia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98764" y="2598738"/>
            <a:ext cx="7762009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Series numéricas y criterios de convergencia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797925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Criterio de comparación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1187" name="Line 3"/>
          <p:cNvSpPr>
            <a:spLocks noChangeShapeType="1"/>
          </p:cNvSpPr>
          <p:nvPr/>
        </p:nvSpPr>
        <p:spPr bwMode="auto">
          <a:xfrm>
            <a:off x="0" y="725986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394593" y="3719649"/>
            <a:ext cx="321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entonces</a:t>
            </a:r>
          </a:p>
        </p:txBody>
      </p:sp>
      <p:grpSp>
        <p:nvGrpSpPr>
          <p:cNvPr id="221204" name="Group 20"/>
          <p:cNvGrpSpPr>
            <a:grpSpLocks/>
          </p:cNvGrpSpPr>
          <p:nvPr/>
        </p:nvGrpSpPr>
        <p:grpSpPr bwMode="auto">
          <a:xfrm>
            <a:off x="1162050" y="499879"/>
            <a:ext cx="5429250" cy="1925637"/>
            <a:chOff x="228" y="667"/>
            <a:chExt cx="3420" cy="1213"/>
          </a:xfrm>
        </p:grpSpPr>
        <p:graphicFrame>
          <p:nvGraphicFramePr>
            <p:cNvPr id="221191" name="Object 7"/>
            <p:cNvGraphicFramePr>
              <a:graphicFrameLocks noChangeAspect="1"/>
            </p:cNvGraphicFramePr>
            <p:nvPr/>
          </p:nvGraphicFramePr>
          <p:xfrm>
            <a:off x="677" y="667"/>
            <a:ext cx="920" cy="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45" name="Equation" r:id="rId3" imgW="11366640" imgH="13826520" progId="Equation.3">
                    <p:embed/>
                  </p:oleObj>
                </mc:Choice>
                <mc:Fallback>
                  <p:oleObj name="Equation" r:id="rId3" imgW="11366640" imgH="1382652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667"/>
                          <a:ext cx="920" cy="1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1192" name="Text Box 8"/>
            <p:cNvSpPr txBox="1">
              <a:spLocks noChangeArrowheads="1"/>
            </p:cNvSpPr>
            <p:nvPr/>
          </p:nvSpPr>
          <p:spPr bwMode="auto">
            <a:xfrm>
              <a:off x="228" y="1056"/>
              <a:ext cx="61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chemeClr val="bg1"/>
                  </a:solidFill>
                </a:rPr>
                <a:t>Si</a:t>
              </a:r>
            </a:p>
          </p:txBody>
        </p:sp>
        <p:sp>
          <p:nvSpPr>
            <p:cNvPr id="221193" name="Text Box 9"/>
            <p:cNvSpPr txBox="1">
              <a:spLocks noChangeArrowheads="1"/>
            </p:cNvSpPr>
            <p:nvPr/>
          </p:nvSpPr>
          <p:spPr bwMode="auto">
            <a:xfrm>
              <a:off x="1692" y="1044"/>
              <a:ext cx="195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chemeClr val="bg1"/>
                  </a:solidFill>
                </a:rPr>
                <a:t>converge </a:t>
              </a:r>
            </a:p>
          </p:txBody>
        </p:sp>
      </p:grpSp>
      <p:grpSp>
        <p:nvGrpSpPr>
          <p:cNvPr id="221205" name="Group 21"/>
          <p:cNvGrpSpPr>
            <a:grpSpLocks/>
          </p:cNvGrpSpPr>
          <p:nvPr/>
        </p:nvGrpSpPr>
        <p:grpSpPr bwMode="auto">
          <a:xfrm>
            <a:off x="581025" y="4546378"/>
            <a:ext cx="6715125" cy="2074862"/>
            <a:chOff x="366" y="2617"/>
            <a:chExt cx="4230" cy="1307"/>
          </a:xfrm>
        </p:grpSpPr>
        <p:sp>
          <p:nvSpPr>
            <p:cNvPr id="221195" name="Text Box 11"/>
            <p:cNvSpPr txBox="1">
              <a:spLocks noChangeArrowheads="1"/>
            </p:cNvSpPr>
            <p:nvPr/>
          </p:nvSpPr>
          <p:spPr bwMode="auto">
            <a:xfrm>
              <a:off x="1560" y="3075"/>
              <a:ext cx="303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chemeClr val="bg1"/>
                  </a:solidFill>
                </a:rPr>
                <a:t>también converge</a:t>
              </a:r>
            </a:p>
          </p:txBody>
        </p:sp>
        <p:graphicFrame>
          <p:nvGraphicFramePr>
            <p:cNvPr id="221196" name="Object 12"/>
            <p:cNvGraphicFramePr>
              <a:graphicFrameLocks noChangeAspect="1"/>
            </p:cNvGraphicFramePr>
            <p:nvPr/>
          </p:nvGraphicFramePr>
          <p:xfrm>
            <a:off x="366" y="2617"/>
            <a:ext cx="967" cy="1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46" name="Equation" r:id="rId5" imgW="11366640" imgH="13826520" progId="Equation.3">
                    <p:embed/>
                  </p:oleObj>
                </mc:Choice>
                <mc:Fallback>
                  <p:oleObj name="Equation" r:id="rId5" imgW="11366640" imgH="1382652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2617"/>
                          <a:ext cx="967" cy="1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1203" name="Group 19"/>
          <p:cNvGrpSpPr>
            <a:grpSpLocks/>
          </p:cNvGrpSpPr>
          <p:nvPr/>
        </p:nvGrpSpPr>
        <p:grpSpPr bwMode="auto">
          <a:xfrm>
            <a:off x="342900" y="2414540"/>
            <a:ext cx="7434263" cy="1162050"/>
            <a:chOff x="876" y="1534"/>
            <a:chExt cx="4683" cy="732"/>
          </a:xfrm>
        </p:grpSpPr>
        <p:graphicFrame>
          <p:nvGraphicFramePr>
            <p:cNvPr id="221198" name="Object 14"/>
            <p:cNvGraphicFramePr>
              <a:graphicFrameLocks noChangeAspect="1"/>
            </p:cNvGraphicFramePr>
            <p:nvPr/>
          </p:nvGraphicFramePr>
          <p:xfrm>
            <a:off x="1691" y="1534"/>
            <a:ext cx="1365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47" name="Ecuación" r:id="rId7" imgW="14617800" imgH="7314120" progId="Equation.3">
                    <p:embed/>
                  </p:oleObj>
                </mc:Choice>
                <mc:Fallback>
                  <p:oleObj name="Ecuación" r:id="rId7" imgW="14617800" imgH="731412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1534"/>
                          <a:ext cx="1365" cy="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1199" name="Text Box 15"/>
            <p:cNvSpPr txBox="1">
              <a:spLocks noChangeArrowheads="1"/>
            </p:cNvSpPr>
            <p:nvPr/>
          </p:nvSpPr>
          <p:spPr bwMode="auto">
            <a:xfrm>
              <a:off x="876" y="1668"/>
              <a:ext cx="2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y</a:t>
              </a:r>
            </a:p>
          </p:txBody>
        </p:sp>
        <p:graphicFrame>
          <p:nvGraphicFramePr>
            <p:cNvPr id="221200" name="Object 16"/>
            <p:cNvGraphicFramePr>
              <a:graphicFrameLocks noChangeAspect="1"/>
            </p:cNvGraphicFramePr>
            <p:nvPr/>
          </p:nvGraphicFramePr>
          <p:xfrm>
            <a:off x="4613" y="1587"/>
            <a:ext cx="946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248" name="Equation" r:id="rId9" imgW="11773080" imgH="5278680" progId="Equation.3">
                    <p:embed/>
                  </p:oleObj>
                </mc:Choice>
                <mc:Fallback>
                  <p:oleObj name="Equation" r:id="rId9" imgW="11773080" imgH="527868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" y="1587"/>
                          <a:ext cx="946" cy="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1201" name="Text Box 17"/>
            <p:cNvSpPr txBox="1">
              <a:spLocks noChangeArrowheads="1"/>
            </p:cNvSpPr>
            <p:nvPr/>
          </p:nvSpPr>
          <p:spPr bwMode="auto">
            <a:xfrm>
              <a:off x="3588" y="1632"/>
              <a:ext cx="8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para</a:t>
              </a:r>
            </a:p>
          </p:txBody>
        </p:sp>
      </p:grp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209008" y="1135382"/>
            <a:ext cx="781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797925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Criterio de comparación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937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381544" y="3837216"/>
            <a:ext cx="321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entonces</a:t>
            </a:r>
          </a:p>
        </p:txBody>
      </p:sp>
      <p:grpSp>
        <p:nvGrpSpPr>
          <p:cNvPr id="229381" name="Group 5"/>
          <p:cNvGrpSpPr>
            <a:grpSpLocks/>
          </p:cNvGrpSpPr>
          <p:nvPr/>
        </p:nvGrpSpPr>
        <p:grpSpPr bwMode="auto">
          <a:xfrm>
            <a:off x="1162050" y="578257"/>
            <a:ext cx="5429250" cy="1925637"/>
            <a:chOff x="228" y="667"/>
            <a:chExt cx="3420" cy="1213"/>
          </a:xfrm>
        </p:grpSpPr>
        <p:graphicFrame>
          <p:nvGraphicFramePr>
            <p:cNvPr id="229382" name="Object 6"/>
            <p:cNvGraphicFramePr>
              <a:graphicFrameLocks noChangeAspect="1"/>
            </p:cNvGraphicFramePr>
            <p:nvPr/>
          </p:nvGraphicFramePr>
          <p:xfrm>
            <a:off x="677" y="667"/>
            <a:ext cx="920" cy="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36" name="Equation" r:id="rId3" imgW="457200" imgH="559800" progId="Equation.3">
                    <p:embed/>
                  </p:oleObj>
                </mc:Choice>
                <mc:Fallback>
                  <p:oleObj name="Equation" r:id="rId3" imgW="457200" imgH="559800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667"/>
                          <a:ext cx="920" cy="1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228" y="1056"/>
              <a:ext cx="61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Si</a:t>
              </a:r>
            </a:p>
          </p:txBody>
        </p:sp>
        <p:sp>
          <p:nvSpPr>
            <p:cNvPr id="229384" name="Text Box 8"/>
            <p:cNvSpPr txBox="1">
              <a:spLocks noChangeArrowheads="1"/>
            </p:cNvSpPr>
            <p:nvPr/>
          </p:nvSpPr>
          <p:spPr bwMode="auto">
            <a:xfrm>
              <a:off x="1692" y="1044"/>
              <a:ext cx="1956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 dirty="0">
                  <a:solidFill>
                    <a:schemeClr val="bg1"/>
                  </a:solidFill>
                </a:rPr>
                <a:t>diverge </a:t>
              </a:r>
              <a:endParaRPr lang="es-ES_tradnl" sz="4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29385" name="Group 9"/>
          <p:cNvGrpSpPr>
            <a:grpSpLocks/>
          </p:cNvGrpSpPr>
          <p:nvPr/>
        </p:nvGrpSpPr>
        <p:grpSpPr bwMode="auto">
          <a:xfrm>
            <a:off x="515710" y="4559441"/>
            <a:ext cx="6715125" cy="2074862"/>
            <a:chOff x="366" y="2617"/>
            <a:chExt cx="4230" cy="1307"/>
          </a:xfrm>
        </p:grpSpPr>
        <p:sp>
          <p:nvSpPr>
            <p:cNvPr id="229386" name="Text Box 10"/>
            <p:cNvSpPr txBox="1">
              <a:spLocks noChangeArrowheads="1"/>
            </p:cNvSpPr>
            <p:nvPr/>
          </p:nvSpPr>
          <p:spPr bwMode="auto">
            <a:xfrm>
              <a:off x="1560" y="3075"/>
              <a:ext cx="303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también diverge</a:t>
              </a:r>
            </a:p>
          </p:txBody>
        </p:sp>
        <p:graphicFrame>
          <p:nvGraphicFramePr>
            <p:cNvPr id="229387" name="Object 11"/>
            <p:cNvGraphicFramePr>
              <a:graphicFrameLocks noChangeAspect="1"/>
            </p:cNvGraphicFramePr>
            <p:nvPr/>
          </p:nvGraphicFramePr>
          <p:xfrm>
            <a:off x="366" y="2617"/>
            <a:ext cx="967" cy="1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37" name="Equation" r:id="rId5" imgW="457200" imgH="559800" progId="Equation.3">
                    <p:embed/>
                  </p:oleObj>
                </mc:Choice>
                <mc:Fallback>
                  <p:oleObj name="Equation" r:id="rId5" imgW="457200" imgH="5598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2617"/>
                          <a:ext cx="967" cy="1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9388" name="Group 12"/>
          <p:cNvGrpSpPr>
            <a:grpSpLocks/>
          </p:cNvGrpSpPr>
          <p:nvPr/>
        </p:nvGrpSpPr>
        <p:grpSpPr bwMode="auto">
          <a:xfrm>
            <a:off x="342900" y="2518681"/>
            <a:ext cx="7434263" cy="1162050"/>
            <a:chOff x="876" y="1542"/>
            <a:chExt cx="4683" cy="732"/>
          </a:xfrm>
        </p:grpSpPr>
        <p:graphicFrame>
          <p:nvGraphicFramePr>
            <p:cNvPr id="229389" name="Object 13"/>
            <p:cNvGraphicFramePr>
              <a:graphicFrameLocks noChangeAspect="1"/>
            </p:cNvGraphicFramePr>
            <p:nvPr/>
          </p:nvGraphicFramePr>
          <p:xfrm>
            <a:off x="1691" y="1542"/>
            <a:ext cx="1365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38" name="Ecuación" r:id="rId7" imgW="14617800" imgH="7314120" progId="Equation.3">
                    <p:embed/>
                  </p:oleObj>
                </mc:Choice>
                <mc:Fallback>
                  <p:oleObj name="Ecuación" r:id="rId7" imgW="14617800" imgH="731412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1542"/>
                          <a:ext cx="1365" cy="7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390" name="Text Box 14"/>
            <p:cNvSpPr txBox="1">
              <a:spLocks noChangeArrowheads="1"/>
            </p:cNvSpPr>
            <p:nvPr/>
          </p:nvSpPr>
          <p:spPr bwMode="auto">
            <a:xfrm>
              <a:off x="876" y="1668"/>
              <a:ext cx="2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y</a:t>
              </a:r>
            </a:p>
          </p:txBody>
        </p:sp>
        <p:graphicFrame>
          <p:nvGraphicFramePr>
            <p:cNvPr id="229391" name="Object 15"/>
            <p:cNvGraphicFramePr>
              <a:graphicFrameLocks noChangeAspect="1"/>
            </p:cNvGraphicFramePr>
            <p:nvPr/>
          </p:nvGraphicFramePr>
          <p:xfrm>
            <a:off x="4613" y="1587"/>
            <a:ext cx="946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39" name="Equation" r:id="rId9" imgW="482760" imgH="203400" progId="Equation.3">
                    <p:embed/>
                  </p:oleObj>
                </mc:Choice>
                <mc:Fallback>
                  <p:oleObj name="Equation" r:id="rId9" imgW="482760" imgH="20340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" y="1587"/>
                          <a:ext cx="946" cy="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392" name="Text Box 16"/>
            <p:cNvSpPr txBox="1">
              <a:spLocks noChangeArrowheads="1"/>
            </p:cNvSpPr>
            <p:nvPr/>
          </p:nvSpPr>
          <p:spPr bwMode="auto">
            <a:xfrm>
              <a:off x="3588" y="1632"/>
              <a:ext cx="8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para</a:t>
              </a:r>
            </a:p>
          </p:txBody>
        </p:sp>
      </p:grpSp>
      <p:sp>
        <p:nvSpPr>
          <p:cNvPr id="229393" name="Text Box 17"/>
          <p:cNvSpPr txBox="1">
            <a:spLocks noChangeArrowheads="1"/>
          </p:cNvSpPr>
          <p:nvPr/>
        </p:nvSpPr>
        <p:spPr bwMode="auto">
          <a:xfrm>
            <a:off x="222071" y="1200697"/>
            <a:ext cx="781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8" name="CuadroTexto 2"/>
          <p:cNvSpPr txBox="1"/>
          <p:nvPr/>
        </p:nvSpPr>
        <p:spPr>
          <a:xfrm>
            <a:off x="7230835" y="6264971"/>
            <a:ext cx="150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EJEMPLOS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8799513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Comparación por paso al límite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630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506913" y="1866900"/>
            <a:ext cx="2724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>
                <a:solidFill>
                  <a:schemeClr val="bg1"/>
                </a:solidFill>
              </a:rPr>
              <a:t>entonces</a:t>
            </a:r>
          </a:p>
        </p:txBody>
      </p:sp>
      <p:grpSp>
        <p:nvGrpSpPr>
          <p:cNvPr id="226347" name="Group 43"/>
          <p:cNvGrpSpPr>
            <a:grpSpLocks/>
          </p:cNvGrpSpPr>
          <p:nvPr/>
        </p:nvGrpSpPr>
        <p:grpSpPr bwMode="auto">
          <a:xfrm>
            <a:off x="221680" y="746033"/>
            <a:ext cx="8034338" cy="930275"/>
            <a:chOff x="0" y="544"/>
            <a:chExt cx="5061" cy="586"/>
          </a:xfrm>
        </p:grpSpPr>
        <p:sp>
          <p:nvSpPr>
            <p:cNvPr id="226311" name="Text Box 7"/>
            <p:cNvSpPr txBox="1">
              <a:spLocks noChangeArrowheads="1"/>
            </p:cNvSpPr>
            <p:nvPr/>
          </p:nvSpPr>
          <p:spPr bwMode="auto">
            <a:xfrm>
              <a:off x="0" y="636"/>
              <a:ext cx="10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Sean</a:t>
              </a:r>
            </a:p>
          </p:txBody>
        </p:sp>
        <p:graphicFrame>
          <p:nvGraphicFramePr>
            <p:cNvPr id="226312" name="Object 8"/>
            <p:cNvGraphicFramePr>
              <a:graphicFrameLocks noChangeAspect="1"/>
            </p:cNvGraphicFramePr>
            <p:nvPr/>
          </p:nvGraphicFramePr>
          <p:xfrm>
            <a:off x="1050" y="584"/>
            <a:ext cx="181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76" name="Ecuación" r:id="rId3" imgW="17868960" imgH="4871880" progId="Equation.3">
                    <p:embed/>
                  </p:oleObj>
                </mc:Choice>
                <mc:Fallback>
                  <p:oleObj name="Ecuación" r:id="rId3" imgW="17868960" imgH="4871880" progId="Equation.3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584"/>
                          <a:ext cx="1811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14" name="Object 10"/>
            <p:cNvGraphicFramePr>
              <a:graphicFrameLocks noChangeAspect="1"/>
            </p:cNvGraphicFramePr>
            <p:nvPr/>
          </p:nvGraphicFramePr>
          <p:xfrm>
            <a:off x="3939" y="544"/>
            <a:ext cx="1122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77" name="Equation" r:id="rId5" imgW="11773080" imgH="5278680" progId="Equation.3">
                    <p:embed/>
                  </p:oleObj>
                </mc:Choice>
                <mc:Fallback>
                  <p:oleObj name="Equation" r:id="rId5" imgW="11773080" imgH="5278680" progId="Equation.3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544"/>
                          <a:ext cx="1122" cy="5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3048" y="564"/>
              <a:ext cx="8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para</a:t>
              </a:r>
            </a:p>
          </p:txBody>
        </p:sp>
      </p:grpSp>
      <p:grpSp>
        <p:nvGrpSpPr>
          <p:cNvPr id="226348" name="Group 44"/>
          <p:cNvGrpSpPr>
            <a:grpSpLocks/>
          </p:cNvGrpSpPr>
          <p:nvPr/>
        </p:nvGrpSpPr>
        <p:grpSpPr bwMode="auto">
          <a:xfrm>
            <a:off x="266700" y="1462088"/>
            <a:ext cx="3640138" cy="1771650"/>
            <a:chOff x="168" y="921"/>
            <a:chExt cx="2293" cy="1116"/>
          </a:xfrm>
        </p:grpSpPr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168" y="1152"/>
              <a:ext cx="2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y</a:t>
              </a:r>
            </a:p>
          </p:txBody>
        </p:sp>
        <p:graphicFrame>
          <p:nvGraphicFramePr>
            <p:cNvPr id="226318" name="Object 14"/>
            <p:cNvGraphicFramePr>
              <a:graphicFrameLocks noChangeAspect="1"/>
            </p:cNvGraphicFramePr>
            <p:nvPr/>
          </p:nvGraphicFramePr>
          <p:xfrm>
            <a:off x="739" y="921"/>
            <a:ext cx="1722" cy="1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78" name="Equation" r:id="rId7" imgW="20307240" imgH="13012560" progId="Equation.3">
                    <p:embed/>
                  </p:oleObj>
                </mc:Choice>
                <mc:Fallback>
                  <p:oleObj name="Equation" r:id="rId7" imgW="20307240" imgH="13012560" progId="Equation.3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921"/>
                          <a:ext cx="1722" cy="11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344" name="Group 40"/>
          <p:cNvGrpSpPr>
            <a:grpSpLocks/>
          </p:cNvGrpSpPr>
          <p:nvPr/>
        </p:nvGrpSpPr>
        <p:grpSpPr bwMode="auto">
          <a:xfrm>
            <a:off x="65315" y="2716169"/>
            <a:ext cx="9144000" cy="2054225"/>
            <a:chOff x="0" y="1604"/>
            <a:chExt cx="5760" cy="1294"/>
          </a:xfrm>
        </p:grpSpPr>
        <p:graphicFrame>
          <p:nvGraphicFramePr>
            <p:cNvPr id="226319" name="Object 15"/>
            <p:cNvGraphicFramePr>
              <a:graphicFrameLocks noChangeAspect="1"/>
            </p:cNvGraphicFramePr>
            <p:nvPr/>
          </p:nvGraphicFramePr>
          <p:xfrm>
            <a:off x="0" y="1996"/>
            <a:ext cx="959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79" name="Equation" r:id="rId9" imgW="11773080" imgH="5278680" progId="Equation.3">
                    <p:embed/>
                  </p:oleObj>
                </mc:Choice>
                <mc:Fallback>
                  <p:oleObj name="Equation" r:id="rId9" imgW="11773080" imgH="5278680" progId="Equation.3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96"/>
                          <a:ext cx="959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21" name="Object 17"/>
            <p:cNvGraphicFramePr>
              <a:graphicFrameLocks noChangeAspect="1"/>
            </p:cNvGraphicFramePr>
            <p:nvPr/>
          </p:nvGraphicFramePr>
          <p:xfrm>
            <a:off x="2391" y="1604"/>
            <a:ext cx="955" cy="1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0" name="Equation" r:id="rId11" imgW="11366640" imgH="14640840" progId="Equation.3">
                    <p:embed/>
                  </p:oleObj>
                </mc:Choice>
                <mc:Fallback>
                  <p:oleObj name="Equation" r:id="rId11" imgW="11366640" imgH="14640840" progId="Equation.3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" y="1604"/>
                          <a:ext cx="955" cy="1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3408" y="1964"/>
              <a:ext cx="235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rgbClr val="FFFF00"/>
                  </a:solidFill>
                </a:rPr>
                <a:t>igual carácter</a:t>
              </a:r>
            </a:p>
          </p:txBody>
        </p:sp>
        <p:graphicFrame>
          <p:nvGraphicFramePr>
            <p:cNvPr id="226323" name="Object 19"/>
            <p:cNvGraphicFramePr>
              <a:graphicFrameLocks noChangeAspect="1"/>
            </p:cNvGraphicFramePr>
            <p:nvPr/>
          </p:nvGraphicFramePr>
          <p:xfrm>
            <a:off x="1037" y="1627"/>
            <a:ext cx="908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1" name="Equation" r:id="rId13" imgW="11366640" imgH="14640840" progId="Equation.3">
                    <p:embed/>
                  </p:oleObj>
                </mc:Choice>
                <mc:Fallback>
                  <p:oleObj name="Equation" r:id="rId13" imgW="11366640" imgH="14640840" progId="Equation.3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627"/>
                          <a:ext cx="908" cy="1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24" name="Text Box 20"/>
            <p:cNvSpPr txBox="1">
              <a:spLocks noChangeArrowheads="1"/>
            </p:cNvSpPr>
            <p:nvPr/>
          </p:nvSpPr>
          <p:spPr bwMode="auto">
            <a:xfrm>
              <a:off x="1980" y="1920"/>
              <a:ext cx="2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y</a:t>
              </a:r>
            </a:p>
          </p:txBody>
        </p:sp>
      </p:grpSp>
      <p:grpSp>
        <p:nvGrpSpPr>
          <p:cNvPr id="226345" name="Group 41"/>
          <p:cNvGrpSpPr>
            <a:grpSpLocks/>
          </p:cNvGrpSpPr>
          <p:nvPr/>
        </p:nvGrpSpPr>
        <p:grpSpPr bwMode="auto">
          <a:xfrm>
            <a:off x="39189" y="3910966"/>
            <a:ext cx="8591550" cy="2105025"/>
            <a:chOff x="0" y="2406"/>
            <a:chExt cx="5412" cy="1326"/>
          </a:xfrm>
        </p:grpSpPr>
        <p:sp>
          <p:nvSpPr>
            <p:cNvPr id="226328" name="Text Box 24"/>
            <p:cNvSpPr txBox="1">
              <a:spLocks noChangeArrowheads="1"/>
            </p:cNvSpPr>
            <p:nvPr/>
          </p:nvSpPr>
          <p:spPr bwMode="auto">
            <a:xfrm>
              <a:off x="2064" y="2832"/>
              <a:ext cx="100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rgbClr val="FFFF00"/>
                  </a:solidFill>
                </a:rPr>
                <a:t>conv.</a:t>
              </a:r>
            </a:p>
          </p:txBody>
        </p:sp>
        <p:sp>
          <p:nvSpPr>
            <p:cNvPr id="226329" name="Text Box 25"/>
            <p:cNvSpPr txBox="1">
              <a:spLocks noChangeArrowheads="1"/>
            </p:cNvSpPr>
            <p:nvPr/>
          </p:nvSpPr>
          <p:spPr bwMode="auto">
            <a:xfrm>
              <a:off x="4404" y="2796"/>
              <a:ext cx="100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rgbClr val="FFFF00"/>
                  </a:solidFill>
                </a:rPr>
                <a:t>conv.</a:t>
              </a:r>
            </a:p>
          </p:txBody>
        </p:sp>
        <p:graphicFrame>
          <p:nvGraphicFramePr>
            <p:cNvPr id="226337" name="Object 33"/>
            <p:cNvGraphicFramePr>
              <a:graphicFrameLocks noChangeAspect="1"/>
            </p:cNvGraphicFramePr>
            <p:nvPr/>
          </p:nvGraphicFramePr>
          <p:xfrm>
            <a:off x="0" y="2808"/>
            <a:ext cx="959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2" name="Equation" r:id="rId15" imgW="11773080" imgH="5278680" progId="Equation.3">
                    <p:embed/>
                  </p:oleObj>
                </mc:Choice>
                <mc:Fallback>
                  <p:oleObj name="Equation" r:id="rId15" imgW="11773080" imgH="5278680" progId="Equation.3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808"/>
                          <a:ext cx="959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39" name="Object 35"/>
            <p:cNvGraphicFramePr>
              <a:graphicFrameLocks noChangeAspect="1"/>
            </p:cNvGraphicFramePr>
            <p:nvPr/>
          </p:nvGraphicFramePr>
          <p:xfrm>
            <a:off x="3083" y="2406"/>
            <a:ext cx="1330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3" name="Equation" r:id="rId17" imgW="16649640" imgH="14640840" progId="Equation.3">
                    <p:embed/>
                  </p:oleObj>
                </mc:Choice>
                <mc:Fallback>
                  <p:oleObj name="Equation" r:id="rId17" imgW="16649640" imgH="1464084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" y="2406"/>
                          <a:ext cx="1330" cy="1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40" name="Object 36"/>
            <p:cNvGraphicFramePr>
              <a:graphicFrameLocks noChangeAspect="1"/>
            </p:cNvGraphicFramePr>
            <p:nvPr/>
          </p:nvGraphicFramePr>
          <p:xfrm>
            <a:off x="1145" y="2484"/>
            <a:ext cx="955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4" name="Equation" r:id="rId19" imgW="11366640" imgH="14640840" progId="Equation.3">
                    <p:embed/>
                  </p:oleObj>
                </mc:Choice>
                <mc:Fallback>
                  <p:oleObj name="Equation" r:id="rId19" imgW="11366640" imgH="1464084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2484"/>
                          <a:ext cx="955" cy="1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346" name="Group 42"/>
          <p:cNvGrpSpPr>
            <a:grpSpLocks/>
          </p:cNvGrpSpPr>
          <p:nvPr/>
        </p:nvGrpSpPr>
        <p:grpSpPr bwMode="auto">
          <a:xfrm>
            <a:off x="0" y="5300211"/>
            <a:ext cx="8789987" cy="2022475"/>
            <a:chOff x="19" y="3133"/>
            <a:chExt cx="5537" cy="1274"/>
          </a:xfrm>
        </p:grpSpPr>
        <p:graphicFrame>
          <p:nvGraphicFramePr>
            <p:cNvPr id="226330" name="Object 26"/>
            <p:cNvGraphicFramePr>
              <a:graphicFrameLocks noChangeAspect="1"/>
            </p:cNvGraphicFramePr>
            <p:nvPr/>
          </p:nvGraphicFramePr>
          <p:xfrm>
            <a:off x="19" y="3570"/>
            <a:ext cx="915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5" name="Equation" r:id="rId21" imgW="12585600" imgH="4464720" progId="Equation.3">
                    <p:embed/>
                  </p:oleObj>
                </mc:Choice>
                <mc:Fallback>
                  <p:oleObj name="Equation" r:id="rId21" imgW="12585600" imgH="4464720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" y="3570"/>
                          <a:ext cx="915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34" name="Text Box 30"/>
            <p:cNvSpPr txBox="1">
              <a:spLocks noChangeArrowheads="1"/>
            </p:cNvSpPr>
            <p:nvPr/>
          </p:nvSpPr>
          <p:spPr bwMode="auto">
            <a:xfrm>
              <a:off x="2205" y="3483"/>
              <a:ext cx="100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rgbClr val="FFFF00"/>
                  </a:solidFill>
                </a:rPr>
                <a:t>div.</a:t>
              </a:r>
            </a:p>
          </p:txBody>
        </p:sp>
        <p:sp>
          <p:nvSpPr>
            <p:cNvPr id="226335" name="Text Box 31"/>
            <p:cNvSpPr txBox="1">
              <a:spLocks noChangeArrowheads="1"/>
            </p:cNvSpPr>
            <p:nvPr/>
          </p:nvSpPr>
          <p:spPr bwMode="auto">
            <a:xfrm>
              <a:off x="4548" y="3492"/>
              <a:ext cx="100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rgbClr val="FFFF00"/>
                  </a:solidFill>
                </a:rPr>
                <a:t>div.</a:t>
              </a:r>
            </a:p>
          </p:txBody>
        </p:sp>
        <p:graphicFrame>
          <p:nvGraphicFramePr>
            <p:cNvPr id="226342" name="Object 38"/>
            <p:cNvGraphicFramePr>
              <a:graphicFrameLocks noChangeAspect="1"/>
            </p:cNvGraphicFramePr>
            <p:nvPr/>
          </p:nvGraphicFramePr>
          <p:xfrm>
            <a:off x="1180" y="3159"/>
            <a:ext cx="955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6" name="Equation" r:id="rId23" imgW="457200" imgH="597960" progId="Equation.3">
                    <p:embed/>
                  </p:oleObj>
                </mc:Choice>
                <mc:Fallback>
                  <p:oleObj name="Equation" r:id="rId23" imgW="457200" imgH="597960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3159"/>
                          <a:ext cx="955" cy="1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343" name="Object 39"/>
            <p:cNvGraphicFramePr>
              <a:graphicFrameLocks noChangeAspect="1"/>
            </p:cNvGraphicFramePr>
            <p:nvPr/>
          </p:nvGraphicFramePr>
          <p:xfrm>
            <a:off x="3155" y="3133"/>
            <a:ext cx="1330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87" name="Equation" r:id="rId25" imgW="16649640" imgH="14640840" progId="Equation.3">
                    <p:embed/>
                  </p:oleObj>
                </mc:Choice>
                <mc:Fallback>
                  <p:oleObj name="Equation" r:id="rId25" imgW="16649640" imgH="14640840" progId="Equation.3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5" y="3133"/>
                          <a:ext cx="1330" cy="1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CuadroTexto 2"/>
          <p:cNvSpPr txBox="1"/>
          <p:nvPr/>
        </p:nvSpPr>
        <p:spPr>
          <a:xfrm>
            <a:off x="7853378" y="6447458"/>
            <a:ext cx="155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EJEMPLO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Criterio de la integral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2733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11876" y="3123111"/>
            <a:ext cx="321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entonces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82882" y="819150"/>
            <a:ext cx="85534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Sea </a:t>
            </a:r>
            <a:r>
              <a:rPr lang="es-ES_tradnl" sz="4400" i="1" dirty="0">
                <a:solidFill>
                  <a:schemeClr val="bg1"/>
                </a:solidFill>
              </a:rPr>
              <a:t>f</a:t>
            </a:r>
            <a:r>
              <a:rPr lang="es-ES_tradnl" sz="4400" dirty="0">
                <a:solidFill>
                  <a:schemeClr val="bg1"/>
                </a:solidFill>
              </a:rPr>
              <a:t>(</a:t>
            </a:r>
            <a:r>
              <a:rPr lang="es-ES_tradnl" sz="4400" i="1" dirty="0">
                <a:solidFill>
                  <a:schemeClr val="bg1"/>
                </a:solidFill>
              </a:rPr>
              <a:t>x</a:t>
            </a:r>
            <a:r>
              <a:rPr lang="es-ES_tradnl" sz="4400" dirty="0">
                <a:solidFill>
                  <a:schemeClr val="bg1"/>
                </a:solidFill>
              </a:rPr>
              <a:t>) continua, positiva y decreciente para </a:t>
            </a:r>
            <a:r>
              <a:rPr lang="es-ES_tradnl" sz="4400" i="1" dirty="0">
                <a:solidFill>
                  <a:schemeClr val="bg1"/>
                </a:solidFill>
              </a:rPr>
              <a:t>x</a:t>
            </a:r>
            <a:r>
              <a:rPr lang="es-ES_tradnl" sz="4400" dirty="0">
                <a:solidFill>
                  <a:schemeClr val="bg1"/>
                </a:solidFill>
              </a:rPr>
              <a:t> </a:t>
            </a:r>
            <a:r>
              <a:rPr lang="es-ES_tradnl" sz="4400" dirty="0">
                <a:solidFill>
                  <a:schemeClr val="bg1"/>
                </a:solidFill>
                <a:sym typeface="Symbol" pitchFamily="18" charset="2"/>
              </a:rPr>
              <a:t> 1</a:t>
            </a:r>
            <a:endParaRPr lang="es-ES_tradnl" sz="4400" dirty="0">
              <a:solidFill>
                <a:schemeClr val="bg1"/>
              </a:solidFill>
            </a:endParaRP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176895" y="2266950"/>
            <a:ext cx="8553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Sea </a:t>
            </a:r>
            <a:r>
              <a:rPr lang="es-ES_tradnl" sz="4400" dirty="0" smtClean="0">
                <a:solidFill>
                  <a:schemeClr val="bg1"/>
                </a:solidFill>
              </a:rPr>
              <a:t> </a:t>
            </a:r>
            <a:r>
              <a:rPr lang="es-ES_tradnl" sz="4400" i="1" dirty="0" err="1" smtClean="0">
                <a:solidFill>
                  <a:srgbClr val="FFFF00"/>
                </a:solidFill>
              </a:rPr>
              <a:t>a</a:t>
            </a:r>
            <a:r>
              <a:rPr lang="es-ES_tradnl" sz="4400" i="1" baseline="-25000" dirty="0" err="1" smtClean="0">
                <a:solidFill>
                  <a:srgbClr val="FFFF00"/>
                </a:solidFill>
              </a:rPr>
              <a:t>n</a:t>
            </a:r>
            <a:r>
              <a:rPr lang="es-ES_tradnl" sz="4400" dirty="0" smtClean="0">
                <a:solidFill>
                  <a:srgbClr val="FFFF00"/>
                </a:solidFill>
              </a:rPr>
              <a:t> </a:t>
            </a:r>
            <a:r>
              <a:rPr lang="es-ES_tradnl" sz="4400" dirty="0">
                <a:solidFill>
                  <a:srgbClr val="FFFF00"/>
                </a:solidFill>
              </a:rPr>
              <a:t>=  </a:t>
            </a:r>
            <a:r>
              <a:rPr lang="es-ES_tradnl" sz="4400" i="1" dirty="0">
                <a:solidFill>
                  <a:srgbClr val="FFFF00"/>
                </a:solidFill>
              </a:rPr>
              <a:t>f</a:t>
            </a:r>
            <a:r>
              <a:rPr lang="es-ES_tradnl" sz="4400" dirty="0">
                <a:solidFill>
                  <a:srgbClr val="FFFF00"/>
                </a:solidFill>
              </a:rPr>
              <a:t>(</a:t>
            </a:r>
            <a:r>
              <a:rPr lang="es-ES_tradnl" sz="4400" i="1" dirty="0">
                <a:solidFill>
                  <a:srgbClr val="FFFF00"/>
                </a:solidFill>
              </a:rPr>
              <a:t>n</a:t>
            </a:r>
            <a:r>
              <a:rPr lang="es-ES_tradnl" sz="4400" dirty="0">
                <a:solidFill>
                  <a:srgbClr val="FFFF00"/>
                </a:solidFill>
              </a:rPr>
              <a:t>)</a:t>
            </a:r>
            <a:r>
              <a:rPr lang="es-ES_tradnl" sz="4400" dirty="0">
                <a:solidFill>
                  <a:schemeClr val="bg1"/>
                </a:solidFill>
              </a:rPr>
              <a:t> para </a:t>
            </a:r>
            <a:r>
              <a:rPr lang="es-ES_tradnl" sz="4400" i="1" dirty="0">
                <a:solidFill>
                  <a:schemeClr val="bg1"/>
                </a:solidFill>
              </a:rPr>
              <a:t>n</a:t>
            </a:r>
            <a:r>
              <a:rPr lang="es-ES_tradnl" sz="4400" dirty="0">
                <a:solidFill>
                  <a:schemeClr val="bg1"/>
                </a:solidFill>
              </a:rPr>
              <a:t> = 1, 2, 3,...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268288" y="5699217"/>
            <a:ext cx="6191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tienen igual carácter </a:t>
            </a:r>
          </a:p>
        </p:txBody>
      </p:sp>
      <p:grpSp>
        <p:nvGrpSpPr>
          <p:cNvPr id="227341" name="Group 13"/>
          <p:cNvGrpSpPr>
            <a:grpSpLocks/>
          </p:cNvGrpSpPr>
          <p:nvPr/>
        </p:nvGrpSpPr>
        <p:grpSpPr bwMode="auto">
          <a:xfrm>
            <a:off x="1130300" y="3685677"/>
            <a:ext cx="6121400" cy="2017712"/>
            <a:chOff x="508" y="2501"/>
            <a:chExt cx="3856" cy="1271"/>
          </a:xfrm>
        </p:grpSpPr>
        <p:graphicFrame>
          <p:nvGraphicFramePr>
            <p:cNvPr id="227338" name="Object 10"/>
            <p:cNvGraphicFramePr>
              <a:graphicFrameLocks noChangeAspect="1"/>
            </p:cNvGraphicFramePr>
            <p:nvPr/>
          </p:nvGraphicFramePr>
          <p:xfrm>
            <a:off x="3386" y="2506"/>
            <a:ext cx="978" cy="1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63" name="Equation" r:id="rId3" imgW="11366640" imgH="13826520" progId="Equation.3">
                    <p:embed/>
                  </p:oleObj>
                </mc:Choice>
                <mc:Fallback>
                  <p:oleObj name="Equation" r:id="rId3" imgW="11366640" imgH="1382652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2506"/>
                          <a:ext cx="978" cy="1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339" name="Text Box 11"/>
            <p:cNvSpPr txBox="1">
              <a:spLocks noChangeArrowheads="1"/>
            </p:cNvSpPr>
            <p:nvPr/>
          </p:nvSpPr>
          <p:spPr bwMode="auto">
            <a:xfrm>
              <a:off x="2312" y="2826"/>
              <a:ext cx="45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y</a:t>
              </a:r>
            </a:p>
          </p:txBody>
        </p:sp>
        <p:graphicFrame>
          <p:nvGraphicFramePr>
            <p:cNvPr id="227340" name="Object 12"/>
            <p:cNvGraphicFramePr>
              <a:graphicFrameLocks noChangeAspect="1"/>
            </p:cNvGraphicFramePr>
            <p:nvPr/>
          </p:nvGraphicFramePr>
          <p:xfrm>
            <a:off x="508" y="2501"/>
            <a:ext cx="1215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64" name="Equation" r:id="rId5" imgW="17056080" imgH="15047640" progId="Equation.3">
                    <p:embed/>
                  </p:oleObj>
                </mc:Choice>
                <mc:Fallback>
                  <p:oleObj name="Equation" r:id="rId5" imgW="17056080" imgH="1504764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2501"/>
                          <a:ext cx="1215" cy="1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CuadroTexto 2"/>
          <p:cNvSpPr txBox="1"/>
          <p:nvPr/>
        </p:nvSpPr>
        <p:spPr>
          <a:xfrm>
            <a:off x="7199572" y="6264865"/>
            <a:ext cx="153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EJEMPLO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063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Series </a:t>
            </a:r>
            <a:r>
              <a:rPr lang="es-MX" dirty="0" err="1" smtClean="0">
                <a:solidFill>
                  <a:schemeClr val="bg1"/>
                </a:solidFill>
              </a:rPr>
              <a:t>hiperarmónicas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1382" y="920596"/>
            <a:ext cx="2092037" cy="215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740" y="3259859"/>
            <a:ext cx="7272914" cy="1624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8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739" y="5059585"/>
            <a:ext cx="7259790" cy="171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29082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" y="89294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68000" lvl="0" indent="-360000">
              <a:buFont typeface="Arial" pitchFamily="34" charset="0"/>
              <a:buChar char="•"/>
            </a:pPr>
            <a:r>
              <a:rPr lang="es-ES" sz="4000" dirty="0">
                <a:solidFill>
                  <a:schemeClr val="bg1"/>
                </a:solidFill>
              </a:rPr>
              <a:t>Serie armónica e </a:t>
            </a:r>
            <a:r>
              <a:rPr lang="es-ES" sz="4000" dirty="0" err="1">
                <a:solidFill>
                  <a:schemeClr val="bg1"/>
                </a:solidFill>
              </a:rPr>
              <a:t>hiperarmónica</a:t>
            </a:r>
            <a:r>
              <a:rPr lang="es-ES" sz="4000" dirty="0">
                <a:solidFill>
                  <a:schemeClr val="bg1"/>
                </a:solidFill>
              </a:rPr>
              <a:t>.</a:t>
            </a:r>
          </a:p>
          <a:p>
            <a:pPr marL="468000" lvl="0" indent="-360000">
              <a:buFont typeface="Arial" pitchFamily="34" charset="0"/>
              <a:buChar char="•"/>
            </a:pPr>
            <a:r>
              <a:rPr lang="es-ES" sz="4000" dirty="0">
                <a:solidFill>
                  <a:schemeClr val="bg1"/>
                </a:solidFill>
              </a:rPr>
              <a:t>Condición necesaria para la convergencia de una serie.</a:t>
            </a:r>
          </a:p>
          <a:p>
            <a:pPr marL="468000" lvl="0" indent="-360000">
              <a:buFont typeface="Arial" pitchFamily="34" charset="0"/>
              <a:buChar char="•"/>
            </a:pPr>
            <a:r>
              <a:rPr lang="es-ES" sz="4000" dirty="0">
                <a:solidFill>
                  <a:schemeClr val="bg1"/>
                </a:solidFill>
              </a:rPr>
              <a:t>Criterio del término </a:t>
            </a:r>
            <a:r>
              <a:rPr lang="es-ES" sz="4000" dirty="0" smtClean="0">
                <a:solidFill>
                  <a:schemeClr val="bg1"/>
                </a:solidFill>
              </a:rPr>
              <a:t>n-</a:t>
            </a:r>
            <a:r>
              <a:rPr lang="es-ES" sz="4000" dirty="0" err="1" smtClean="0">
                <a:solidFill>
                  <a:schemeClr val="bg1"/>
                </a:solidFill>
              </a:rPr>
              <a:t>ésimo</a:t>
            </a:r>
            <a:r>
              <a:rPr lang="es-ES" sz="4000" dirty="0">
                <a:solidFill>
                  <a:schemeClr val="bg1"/>
                </a:solidFill>
              </a:rPr>
              <a:t>.</a:t>
            </a:r>
          </a:p>
          <a:p>
            <a:pPr marL="468000" lvl="0" indent="-360000">
              <a:buFont typeface="Arial" pitchFamily="34" charset="0"/>
              <a:buChar char="•"/>
            </a:pPr>
            <a:r>
              <a:rPr lang="es-ES" sz="4000" dirty="0">
                <a:solidFill>
                  <a:schemeClr val="bg1"/>
                </a:solidFill>
              </a:rPr>
              <a:t>Criterio de comparación.</a:t>
            </a:r>
          </a:p>
          <a:p>
            <a:pPr marL="468000" lvl="0" indent="-360000">
              <a:buFont typeface="Arial" pitchFamily="34" charset="0"/>
              <a:buChar char="•"/>
            </a:pPr>
            <a:r>
              <a:rPr lang="es-ES" sz="4000" dirty="0">
                <a:solidFill>
                  <a:schemeClr val="bg1"/>
                </a:solidFill>
              </a:rPr>
              <a:t>Criterio de la integral</a:t>
            </a:r>
            <a:r>
              <a:rPr lang="es-ES" sz="4000" dirty="0" smtClean="0">
                <a:solidFill>
                  <a:schemeClr val="bg1"/>
                </a:solidFill>
              </a:rPr>
              <a:t>.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Sumario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</a:rPr>
              <a:t>Bibliografía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13510" y="1635352"/>
            <a:ext cx="8621486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Series. Tomo I, pp. 38-66</a:t>
            </a:r>
          </a:p>
          <a:p>
            <a:pPr>
              <a:spcBef>
                <a:spcPct val="50000"/>
              </a:spcBef>
            </a:pPr>
            <a:r>
              <a:rPr lang="es-MX" sz="4400" dirty="0" smtClean="0">
                <a:solidFill>
                  <a:schemeClr val="bg1"/>
                </a:solidFill>
              </a:rPr>
              <a:t>Secciones 1.3, 1.4 y 1.5</a:t>
            </a:r>
          </a:p>
          <a:p>
            <a:pPr>
              <a:spcBef>
                <a:spcPct val="50000"/>
              </a:spcBef>
            </a:pPr>
            <a:r>
              <a:rPr lang="es-ES_tradnl" sz="4400" dirty="0" smtClean="0">
                <a:solidFill>
                  <a:schemeClr val="bg1"/>
                </a:solidFill>
              </a:rPr>
              <a:t>Cálculo con trascendentes tempranas</a:t>
            </a:r>
            <a:r>
              <a:rPr lang="en-US" sz="4400" dirty="0" smtClean="0">
                <a:solidFill>
                  <a:schemeClr val="bg1"/>
                </a:solidFill>
              </a:rPr>
              <a:t>. Parte 3. pp. 693-703</a:t>
            </a:r>
          </a:p>
          <a:p>
            <a:pPr>
              <a:spcBef>
                <a:spcPct val="50000"/>
              </a:spcBef>
            </a:pPr>
            <a:r>
              <a:rPr lang="en-US" sz="4400" dirty="0">
                <a:solidFill>
                  <a:schemeClr val="bg1"/>
                </a:solidFill>
              </a:rPr>
              <a:t>	</a:t>
            </a:r>
            <a:r>
              <a:rPr lang="en-US" sz="4400" dirty="0" smtClean="0">
                <a:solidFill>
                  <a:schemeClr val="bg1"/>
                </a:solidFill>
              </a:rPr>
              <a:t>					   704-726</a:t>
            </a:r>
            <a:endParaRPr lang="es-MX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Orientación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835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145472" y="1173017"/>
            <a:ext cx="8853055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es-MX" sz="3800" dirty="0">
                <a:solidFill>
                  <a:schemeClr val="bg1"/>
                </a:solidFill>
              </a:rPr>
              <a:t>Estudiar 1.3, 1.4 y 1.5 </a:t>
            </a:r>
            <a:r>
              <a:rPr lang="es-MX" sz="3800" dirty="0" smtClean="0">
                <a:solidFill>
                  <a:schemeClr val="bg1"/>
                </a:solidFill>
              </a:rPr>
              <a:t>( pp.29 </a:t>
            </a:r>
            <a:r>
              <a:rPr lang="es-MX" sz="3800" dirty="0">
                <a:solidFill>
                  <a:schemeClr val="bg1"/>
                </a:solidFill>
              </a:rPr>
              <a:t>– 58</a:t>
            </a:r>
            <a:r>
              <a:rPr lang="es-MX" sz="3800" dirty="0" smtClean="0">
                <a:solidFill>
                  <a:schemeClr val="bg1"/>
                </a:solidFill>
              </a:rPr>
              <a:t>)</a:t>
            </a:r>
            <a:r>
              <a:rPr lang="es-ES_tradnl" sz="3800" dirty="0">
                <a:solidFill>
                  <a:schemeClr val="bg1"/>
                </a:solidFill>
              </a:rPr>
              <a:t> Estudiar Teorema 1 de la p. 20 y Teorema 1.4 de la p. </a:t>
            </a:r>
            <a:r>
              <a:rPr lang="es-ES_tradnl" sz="3800" dirty="0" smtClean="0">
                <a:solidFill>
                  <a:schemeClr val="bg1"/>
                </a:solidFill>
              </a:rPr>
              <a:t>22 </a:t>
            </a:r>
            <a:r>
              <a:rPr lang="es-ES_tradnl" sz="3800" dirty="0">
                <a:solidFill>
                  <a:schemeClr val="bg1"/>
                </a:solidFill>
              </a:rPr>
              <a:t>y </a:t>
            </a:r>
            <a:r>
              <a:rPr lang="es-ES_tradnl" sz="3800" dirty="0" smtClean="0">
                <a:solidFill>
                  <a:schemeClr val="bg1"/>
                </a:solidFill>
              </a:rPr>
              <a:t>algunos </a:t>
            </a:r>
            <a:r>
              <a:rPr lang="es-ES_tradnl" sz="3800" dirty="0">
                <a:solidFill>
                  <a:schemeClr val="bg1"/>
                </a:solidFill>
              </a:rPr>
              <a:t>aspectos sobre el cálculo de límites </a:t>
            </a:r>
            <a:r>
              <a:rPr lang="es-ES_tradnl" sz="3800" dirty="0" smtClean="0">
                <a:solidFill>
                  <a:schemeClr val="bg1"/>
                </a:solidFill>
              </a:rPr>
              <a:t>(pp</a:t>
            </a:r>
            <a:r>
              <a:rPr lang="es-ES_tradnl" sz="3800" dirty="0">
                <a:solidFill>
                  <a:schemeClr val="bg1"/>
                </a:solidFill>
              </a:rPr>
              <a:t>. </a:t>
            </a:r>
            <a:r>
              <a:rPr lang="es-ES_tradnl" sz="3800" dirty="0" smtClean="0">
                <a:solidFill>
                  <a:schemeClr val="bg1"/>
                </a:solidFill>
              </a:rPr>
              <a:t>23-27).</a:t>
            </a:r>
          </a:p>
          <a:p>
            <a:pPr lvl="0"/>
            <a:r>
              <a:rPr lang="es-ES_tradnl" sz="3800" dirty="0">
                <a:solidFill>
                  <a:schemeClr val="bg1"/>
                </a:solidFill>
              </a:rPr>
              <a:t>Responder preguntas 27-38 </a:t>
            </a:r>
            <a:r>
              <a:rPr lang="es-ES_tradnl" sz="3800" dirty="0" smtClean="0">
                <a:solidFill>
                  <a:schemeClr val="bg1"/>
                </a:solidFill>
              </a:rPr>
              <a:t>(pp</a:t>
            </a:r>
            <a:r>
              <a:rPr lang="es-ES_tradnl" sz="3800" dirty="0">
                <a:solidFill>
                  <a:schemeClr val="bg1"/>
                </a:solidFill>
              </a:rPr>
              <a:t>. </a:t>
            </a:r>
            <a:r>
              <a:rPr lang="es-ES_tradnl" sz="3800" dirty="0" smtClean="0">
                <a:solidFill>
                  <a:schemeClr val="bg1"/>
                </a:solidFill>
              </a:rPr>
              <a:t>97-98).</a:t>
            </a:r>
            <a:endParaRPr lang="es-ES" sz="3800" dirty="0">
              <a:solidFill>
                <a:schemeClr val="bg1"/>
              </a:solidFill>
            </a:endParaRPr>
          </a:p>
          <a:p>
            <a:pPr lvl="0"/>
            <a:r>
              <a:rPr lang="es-ES_tradnl" sz="3800" dirty="0">
                <a:solidFill>
                  <a:schemeClr val="bg1"/>
                </a:solidFill>
              </a:rPr>
              <a:t>Estudiar ejemplos resueltos XIII (1y 2), XV (4 y 5), XVI-2 (a, b, c), XVII-1, XVIII (1-3), XIX (1-3) pp. 122-138</a:t>
            </a:r>
            <a:r>
              <a:rPr lang="es-ES_tradnl" sz="3800" dirty="0" smtClean="0">
                <a:solidFill>
                  <a:schemeClr val="bg1"/>
                </a:solidFill>
              </a:rPr>
              <a:t>.</a:t>
            </a:r>
            <a:endParaRPr lang="es-ES" sz="3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Orientación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835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 dirty="0"/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05244" y="1131455"/>
            <a:ext cx="8416638" cy="54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4000" dirty="0" smtClean="0">
                <a:solidFill>
                  <a:schemeClr val="bg1"/>
                </a:solidFill>
              </a:rPr>
              <a:t>Para </a:t>
            </a:r>
            <a:r>
              <a:rPr lang="es-ES" sz="4000" dirty="0">
                <a:solidFill>
                  <a:schemeClr val="bg1"/>
                </a:solidFill>
              </a:rPr>
              <a:t>la </a:t>
            </a:r>
            <a:r>
              <a:rPr lang="es-ES" sz="4000" dirty="0" smtClean="0">
                <a:solidFill>
                  <a:schemeClr val="bg1"/>
                </a:solidFill>
              </a:rPr>
              <a:t>CP se propone estudiar los </a:t>
            </a:r>
            <a:r>
              <a:rPr lang="es-ES" sz="4000" dirty="0">
                <a:solidFill>
                  <a:schemeClr val="bg1"/>
                </a:solidFill>
              </a:rPr>
              <a:t>siguientes ejercicios propuestos del texto: pp. 159-163: XVII (6 y 7); XIX (1 y 2); XXI (1, 2, 3, 4); XXII (1, 2 y 3), XXIII (2, 3, 8, 12, 14 y 17).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405244" y="4701200"/>
            <a:ext cx="8156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77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</a:rPr>
              <a:t>La serie armónica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299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3470745" y="4913203"/>
            <a:ext cx="4380031" cy="109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es divergente</a:t>
            </a:r>
          </a:p>
        </p:txBody>
      </p:sp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1554945" y="4506715"/>
          <a:ext cx="1415543" cy="200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36" name="Ecuación" r:id="rId3" imgW="10553760" imgH="13826520" progId="Equation.3">
                  <p:embed/>
                </p:oleObj>
              </mc:Choice>
              <mc:Fallback>
                <p:oleObj name="Ecuación" r:id="rId3" imgW="10553760" imgH="1382652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945" y="4506715"/>
                        <a:ext cx="1415543" cy="2007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21 Grupo"/>
          <p:cNvGrpSpPr/>
          <p:nvPr/>
        </p:nvGrpSpPr>
        <p:grpSpPr>
          <a:xfrm>
            <a:off x="770708" y="1018903"/>
            <a:ext cx="7550331" cy="3474720"/>
            <a:chOff x="1519283" y="1312346"/>
            <a:chExt cx="5400040" cy="2482886"/>
          </a:xfrm>
        </p:grpSpPr>
        <p:pic>
          <p:nvPicPr>
            <p:cNvPr id="9" name="8 Imagen"/>
            <p:cNvPicPr/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19283" y="1312346"/>
              <a:ext cx="5400040" cy="2482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13003" name="Group 11"/>
            <p:cNvGrpSpPr>
              <a:grpSpLocks/>
            </p:cNvGrpSpPr>
            <p:nvPr/>
          </p:nvGrpSpPr>
          <p:grpSpPr bwMode="auto">
            <a:xfrm>
              <a:off x="3313616" y="2334990"/>
              <a:ext cx="3209925" cy="619125"/>
              <a:chOff x="4560" y="3060"/>
              <a:chExt cx="5055" cy="975"/>
            </a:xfrm>
          </p:grpSpPr>
          <p:grpSp>
            <p:nvGrpSpPr>
              <p:cNvPr id="213004" name="Group 12"/>
              <p:cNvGrpSpPr>
                <a:grpSpLocks/>
              </p:cNvGrpSpPr>
              <p:nvPr/>
            </p:nvGrpSpPr>
            <p:grpSpPr bwMode="auto">
              <a:xfrm>
                <a:off x="4560" y="3060"/>
                <a:ext cx="5055" cy="975"/>
                <a:chOff x="4560" y="3060"/>
                <a:chExt cx="5055" cy="975"/>
              </a:xfrm>
            </p:grpSpPr>
            <p:grpSp>
              <p:nvGrpSpPr>
                <p:cNvPr id="213005" name="Group 13"/>
                <p:cNvGrpSpPr>
                  <a:grpSpLocks/>
                </p:cNvGrpSpPr>
                <p:nvPr/>
              </p:nvGrpSpPr>
              <p:grpSpPr bwMode="auto">
                <a:xfrm>
                  <a:off x="4560" y="3060"/>
                  <a:ext cx="5055" cy="480"/>
                  <a:chOff x="4560" y="3060"/>
                  <a:chExt cx="5055" cy="480"/>
                </a:xfrm>
              </p:grpSpPr>
              <p:cxnSp>
                <p:nvCxnSpPr>
                  <p:cNvPr id="213006" name="AutoShape 1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560" y="3060"/>
                    <a:ext cx="2550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3007" name="AutoShape 15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110" y="3540"/>
                    <a:ext cx="250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213008" name="Group 16"/>
                <p:cNvGrpSpPr>
                  <a:grpSpLocks/>
                </p:cNvGrpSpPr>
                <p:nvPr/>
              </p:nvGrpSpPr>
              <p:grpSpPr bwMode="auto">
                <a:xfrm>
                  <a:off x="4560" y="3060"/>
                  <a:ext cx="5055" cy="975"/>
                  <a:chOff x="4560" y="3060"/>
                  <a:chExt cx="5055" cy="975"/>
                </a:xfrm>
              </p:grpSpPr>
              <p:cxnSp>
                <p:nvCxnSpPr>
                  <p:cNvPr id="213009" name="AutoShape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560" y="3060"/>
                    <a:ext cx="0" cy="97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3010" name="AutoShape 1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110" y="3060"/>
                    <a:ext cx="0" cy="97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3011" name="AutoShape 1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9615" y="3540"/>
                    <a:ext cx="0" cy="49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</p:grpSp>
          </p:grpSp>
          <p:graphicFrame>
            <p:nvGraphicFramePr>
              <p:cNvPr id="213012" name="Object 20"/>
              <p:cNvGraphicFramePr>
                <a:graphicFrameLocks noChangeAspect="1"/>
              </p:cNvGraphicFramePr>
              <p:nvPr/>
            </p:nvGraphicFramePr>
            <p:xfrm>
              <a:off x="8280" y="3540"/>
              <a:ext cx="297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037" name="Ecuación" r:id="rId6" imgW="152334" imgH="393529" progId="Equation.3">
                      <p:embed/>
                    </p:oleObj>
                  </mc:Choice>
                  <mc:Fallback>
                    <p:oleObj name="Ecuación" r:id="rId6" imgW="152334" imgH="393529" progId="Equation.3">
                      <p:embed/>
                      <p:pic>
                        <p:nvPicPr>
                          <p:cNvPr id="0" name="Picture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0" y="3540"/>
                            <a:ext cx="297" cy="4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13030" name="Picture 3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70389" y="2825822"/>
            <a:ext cx="381720" cy="40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765175"/>
          </a:xfrm>
          <a:noFill/>
          <a:ln/>
        </p:spPr>
        <p:txBody>
          <a:bodyPr/>
          <a:lstStyle/>
          <a:p>
            <a:pPr algn="l"/>
            <a:r>
              <a:rPr lang="es-MX" sz="3300" dirty="0">
                <a:solidFill>
                  <a:schemeClr val="bg1"/>
                </a:solidFill>
              </a:rPr>
              <a:t>Teorema: Condición necesaria de convergencia</a:t>
            </a:r>
            <a:endParaRPr lang="en-US" sz="3300" dirty="0">
              <a:solidFill>
                <a:schemeClr val="bg1"/>
              </a:solidFill>
            </a:endParaRPr>
          </a:p>
        </p:txBody>
      </p:sp>
      <p:sp>
        <p:nvSpPr>
          <p:cNvPr id="21913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3608705" y="3550104"/>
          <a:ext cx="26924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67" name="Equation" r:id="rId3" imgW="19494360" imgH="8535240" progId="Equation.3">
                  <p:embed/>
                </p:oleObj>
              </mc:Choice>
              <mc:Fallback>
                <p:oleObj name="Equation" r:id="rId3" imgW="19494360" imgH="85352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705" y="3550104"/>
                        <a:ext cx="2692400" cy="126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9147" name="Group 11"/>
          <p:cNvGrpSpPr>
            <a:grpSpLocks/>
          </p:cNvGrpSpPr>
          <p:nvPr/>
        </p:nvGrpSpPr>
        <p:grpSpPr bwMode="auto">
          <a:xfrm>
            <a:off x="509457" y="890089"/>
            <a:ext cx="8134350" cy="2093913"/>
            <a:chOff x="0" y="536"/>
            <a:chExt cx="5124" cy="1319"/>
          </a:xfrm>
        </p:grpSpPr>
        <p:sp>
          <p:nvSpPr>
            <p:cNvPr id="219143" name="Text Box 7"/>
            <p:cNvSpPr txBox="1">
              <a:spLocks noChangeArrowheads="1"/>
            </p:cNvSpPr>
            <p:nvPr/>
          </p:nvSpPr>
          <p:spPr bwMode="auto">
            <a:xfrm>
              <a:off x="0" y="1080"/>
              <a:ext cx="20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Si la serie</a:t>
              </a:r>
            </a:p>
          </p:txBody>
        </p:sp>
        <p:graphicFrame>
          <p:nvGraphicFramePr>
            <p:cNvPr id="219144" name="Object 8"/>
            <p:cNvGraphicFramePr>
              <a:graphicFrameLocks noChangeAspect="1"/>
            </p:cNvGraphicFramePr>
            <p:nvPr/>
          </p:nvGraphicFramePr>
          <p:xfrm>
            <a:off x="1912" y="536"/>
            <a:ext cx="1085" cy="1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68" name="Equation" r:id="rId5" imgW="11366640" imgH="13826520" progId="Equation.3">
                    <p:embed/>
                  </p:oleObj>
                </mc:Choice>
                <mc:Fallback>
                  <p:oleObj name="Equation" r:id="rId5" imgW="11366640" imgH="1382652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536"/>
                          <a:ext cx="1085" cy="1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145" name="Text Box 9"/>
            <p:cNvSpPr txBox="1">
              <a:spLocks noChangeArrowheads="1"/>
            </p:cNvSpPr>
            <p:nvPr/>
          </p:nvSpPr>
          <p:spPr bwMode="auto">
            <a:xfrm>
              <a:off x="3096" y="1068"/>
              <a:ext cx="20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converge</a:t>
              </a:r>
            </a:p>
          </p:txBody>
        </p:sp>
      </p:grp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565488" y="3743059"/>
            <a:ext cx="321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entonces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>
                <a:solidFill>
                  <a:schemeClr val="bg1"/>
                </a:solidFill>
              </a:rPr>
              <a:t>Criterio del </a:t>
            </a:r>
            <a:r>
              <a:rPr lang="es-MX" dirty="0" smtClean="0">
                <a:solidFill>
                  <a:schemeClr val="bg1"/>
                </a:solidFill>
              </a:rPr>
              <a:t>término n-</a:t>
            </a:r>
            <a:r>
              <a:rPr lang="es-MX" dirty="0" err="1" smtClean="0">
                <a:solidFill>
                  <a:schemeClr val="bg1"/>
                </a:solidFill>
              </a:rPr>
              <a:t>ésimo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016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grpSp>
        <p:nvGrpSpPr>
          <p:cNvPr id="220174" name="Group 14"/>
          <p:cNvGrpSpPr>
            <a:grpSpLocks/>
          </p:cNvGrpSpPr>
          <p:nvPr/>
        </p:nvGrpSpPr>
        <p:grpSpPr bwMode="auto">
          <a:xfrm>
            <a:off x="953589" y="4058875"/>
            <a:ext cx="7353300" cy="2092325"/>
            <a:chOff x="288" y="2565"/>
            <a:chExt cx="4632" cy="1318"/>
          </a:xfrm>
        </p:grpSpPr>
        <p:sp>
          <p:nvSpPr>
            <p:cNvPr id="220166" name="Text Box 6"/>
            <p:cNvSpPr txBox="1">
              <a:spLocks noChangeArrowheads="1"/>
            </p:cNvSpPr>
            <p:nvPr/>
          </p:nvSpPr>
          <p:spPr bwMode="auto">
            <a:xfrm>
              <a:off x="288" y="3039"/>
              <a:ext cx="138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la serie</a:t>
              </a:r>
            </a:p>
          </p:txBody>
        </p:sp>
        <p:graphicFrame>
          <p:nvGraphicFramePr>
            <p:cNvPr id="220167" name="Object 7"/>
            <p:cNvGraphicFramePr>
              <a:graphicFrameLocks noChangeAspect="1"/>
            </p:cNvGraphicFramePr>
            <p:nvPr/>
          </p:nvGraphicFramePr>
          <p:xfrm>
            <a:off x="1675" y="2565"/>
            <a:ext cx="1089" cy="1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94" name="Equation" r:id="rId3" imgW="11366640" imgH="13826520" progId="Equation.3">
                    <p:embed/>
                  </p:oleObj>
                </mc:Choice>
                <mc:Fallback>
                  <p:oleObj name="Equation" r:id="rId3" imgW="11366640" imgH="1382652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5" y="2565"/>
                          <a:ext cx="1089" cy="1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0168" name="Text Box 8"/>
            <p:cNvSpPr txBox="1">
              <a:spLocks noChangeArrowheads="1"/>
            </p:cNvSpPr>
            <p:nvPr/>
          </p:nvSpPr>
          <p:spPr bwMode="auto">
            <a:xfrm>
              <a:off x="2892" y="3027"/>
              <a:ext cx="20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rgbClr val="FFFF00"/>
                  </a:solidFill>
                </a:rPr>
                <a:t>diverge</a:t>
              </a:r>
            </a:p>
          </p:txBody>
        </p:sp>
      </p:grp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892084" y="3011533"/>
            <a:ext cx="321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4400" dirty="0">
                <a:solidFill>
                  <a:schemeClr val="bg1"/>
                </a:solidFill>
              </a:rPr>
              <a:t>entonces</a:t>
            </a:r>
          </a:p>
        </p:txBody>
      </p:sp>
      <p:grpSp>
        <p:nvGrpSpPr>
          <p:cNvPr id="220173" name="Group 13"/>
          <p:cNvGrpSpPr>
            <a:grpSpLocks/>
          </p:cNvGrpSpPr>
          <p:nvPr/>
        </p:nvGrpSpPr>
        <p:grpSpPr bwMode="auto">
          <a:xfrm>
            <a:off x="781050" y="1393825"/>
            <a:ext cx="4809853" cy="1225550"/>
            <a:chOff x="492" y="878"/>
            <a:chExt cx="2779" cy="772"/>
          </a:xfrm>
        </p:grpSpPr>
        <p:graphicFrame>
          <p:nvGraphicFramePr>
            <p:cNvPr id="220171" name="Object 11"/>
            <p:cNvGraphicFramePr>
              <a:graphicFrameLocks noChangeAspect="1"/>
            </p:cNvGraphicFramePr>
            <p:nvPr/>
          </p:nvGraphicFramePr>
          <p:xfrm>
            <a:off x="1563" y="878"/>
            <a:ext cx="1708" cy="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95" name="Equation" r:id="rId5" imgW="19494360" imgH="8535240" progId="Equation.3">
                    <p:embed/>
                  </p:oleObj>
                </mc:Choice>
                <mc:Fallback>
                  <p:oleObj name="Equation" r:id="rId5" imgW="19494360" imgH="853524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878"/>
                          <a:ext cx="1708" cy="7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0172" name="Text Box 12"/>
            <p:cNvSpPr txBox="1">
              <a:spLocks noChangeArrowheads="1"/>
            </p:cNvSpPr>
            <p:nvPr/>
          </p:nvSpPr>
          <p:spPr bwMode="auto">
            <a:xfrm>
              <a:off x="492" y="900"/>
              <a:ext cx="780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4400">
                  <a:solidFill>
                    <a:schemeClr val="bg1"/>
                  </a:solidFill>
                </a:rPr>
                <a:t>Si</a:t>
              </a:r>
            </a:p>
          </p:txBody>
        </p:sp>
      </p:grpSp>
      <p:sp>
        <p:nvSpPr>
          <p:cNvPr id="12" name="CuadroTexto 2"/>
          <p:cNvSpPr txBox="1"/>
          <p:nvPr/>
        </p:nvSpPr>
        <p:spPr>
          <a:xfrm>
            <a:off x="6953673" y="6151200"/>
            <a:ext cx="163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chemeClr val="bg1"/>
                </a:solidFill>
              </a:rPr>
              <a:t>EJEMPLO</a:t>
            </a:r>
            <a:endParaRPr lang="es-ES_tradnl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0" y="0"/>
            <a:ext cx="83740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solidFill>
                  <a:schemeClr val="bg1"/>
                </a:solidFill>
              </a:rPr>
              <a:t>Series de </a:t>
            </a:r>
            <a:r>
              <a:rPr lang="en-US" sz="4400" dirty="0" err="1" smtClean="0">
                <a:solidFill>
                  <a:schemeClr val="bg1"/>
                </a:solidFill>
              </a:rPr>
              <a:t>términos</a:t>
            </a:r>
            <a:r>
              <a:rPr lang="en-US" sz="4400" dirty="0" smtClean="0">
                <a:solidFill>
                  <a:schemeClr val="bg1"/>
                </a:solidFill>
              </a:rPr>
              <a:t> no </a:t>
            </a:r>
            <a:r>
              <a:rPr lang="en-US" sz="4400" dirty="0" err="1" smtClean="0">
                <a:solidFill>
                  <a:schemeClr val="bg1"/>
                </a:solidFill>
              </a:rPr>
              <a:t>negativos</a:t>
            </a:r>
            <a:r>
              <a:rPr lang="en-US" sz="4400" dirty="0" smtClean="0">
                <a:solidFill>
                  <a:schemeClr val="bg1"/>
                </a:solidFill>
              </a:rPr>
              <a:t>.</a:t>
            </a: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235526" name="Text Box 6"/>
          <p:cNvSpPr txBox="1">
            <a:spLocks noChangeArrowheads="1"/>
          </p:cNvSpPr>
          <p:nvPr/>
        </p:nvSpPr>
        <p:spPr bwMode="auto">
          <a:xfrm>
            <a:off x="363682" y="1220470"/>
            <a:ext cx="83646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4000" dirty="0">
                <a:solidFill>
                  <a:srgbClr val="FFFF00"/>
                </a:solidFill>
              </a:rPr>
              <a:t>CRITERIOS DE CONVERGENCIA</a:t>
            </a:r>
            <a:endParaRPr lang="es-ES" sz="4000" dirty="0">
              <a:solidFill>
                <a:srgbClr val="FFFF00"/>
              </a:solidFill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graphicFrame>
        <p:nvGraphicFramePr>
          <p:cNvPr id="252933" name="Object 5"/>
          <p:cNvGraphicFramePr>
            <a:graphicFrameLocks noChangeAspect="1"/>
          </p:cNvGraphicFramePr>
          <p:nvPr/>
        </p:nvGraphicFramePr>
        <p:xfrm>
          <a:off x="660400" y="1987550"/>
          <a:ext cx="6840538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7" name="Ecuación" r:id="rId3" imgW="56070360" imgH="13826520" progId="Equation.3">
                  <p:embed/>
                </p:oleObj>
              </mc:Choice>
              <mc:Fallback>
                <p:oleObj name="Ecuación" r:id="rId3" imgW="56070360" imgH="138265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987550"/>
                        <a:ext cx="6840538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4" name="Object 6"/>
          <p:cNvGraphicFramePr>
            <a:graphicFrameLocks noChangeAspect="1"/>
          </p:cNvGraphicFramePr>
          <p:nvPr/>
        </p:nvGraphicFramePr>
        <p:xfrm>
          <a:off x="728663" y="3786144"/>
          <a:ext cx="6886983" cy="1733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58" name="Ecuación" r:id="rId5" imgW="54851400" imgH="13826520" progId="Equation.3">
                  <p:embed/>
                </p:oleObj>
              </mc:Choice>
              <mc:Fallback>
                <p:oleObj name="Ecuación" r:id="rId5" imgW="54851400" imgH="1382652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786144"/>
                        <a:ext cx="6886983" cy="17335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329</Words>
  <Application>Microsoft Office PowerPoint</Application>
  <PresentationFormat>Presentación en pantalla (4:3)</PresentationFormat>
  <Paragraphs>70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Symbol</vt:lpstr>
      <vt:lpstr>Default Design</vt:lpstr>
      <vt:lpstr>Ecuación</vt:lpstr>
      <vt:lpstr>Equation</vt:lpstr>
      <vt:lpstr>Conferencia 2</vt:lpstr>
      <vt:lpstr>Sumario</vt:lpstr>
      <vt:lpstr>Bibliografía</vt:lpstr>
      <vt:lpstr>Orientación</vt:lpstr>
      <vt:lpstr>Orientación</vt:lpstr>
      <vt:lpstr>La serie armónica</vt:lpstr>
      <vt:lpstr>Teorema: Condición necesaria de convergencia</vt:lpstr>
      <vt:lpstr>Criterio del término n-ésimo</vt:lpstr>
      <vt:lpstr>Presentación de PowerPoint</vt:lpstr>
      <vt:lpstr>Criterio de comparación</vt:lpstr>
      <vt:lpstr>Criterio de comparación</vt:lpstr>
      <vt:lpstr>Comparación por paso al límite</vt:lpstr>
      <vt:lpstr>Criterio de la integral</vt:lpstr>
      <vt:lpstr>Series hiperarmónicas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Conferencia 1</dc:title>
  <dc:creator>Sofia Alvarez</dc:creator>
  <cp:lastModifiedBy>Secretaría General</cp:lastModifiedBy>
  <cp:revision>112</cp:revision>
  <dcterms:created xsi:type="dcterms:W3CDTF">2004-01-24T21:28:55Z</dcterms:created>
  <dcterms:modified xsi:type="dcterms:W3CDTF">2024-10-13T22:58:03Z</dcterms:modified>
</cp:coreProperties>
</file>