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4" r:id="rId4"/>
    <p:sldId id="292" r:id="rId5"/>
    <p:sldId id="298" r:id="rId6"/>
    <p:sldId id="299" r:id="rId7"/>
    <p:sldId id="300" r:id="rId8"/>
    <p:sldId id="30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99"/>
    <a:srgbClr val="0033CC"/>
    <a:srgbClr val="0000FF"/>
    <a:srgbClr val="FF3300"/>
    <a:srgbClr val="00CCFF"/>
    <a:srgbClr val="FFFF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 autoAdjust="0"/>
  </p:normalViewPr>
  <p:slideViewPr>
    <p:cSldViewPr snapToGrid="0">
      <p:cViewPr varScale="1">
        <p:scale>
          <a:sx n="73" d="100"/>
          <a:sy n="73" d="100"/>
        </p:scale>
        <p:origin x="12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E8DA8-76BD-46EE-A111-B094BDCBCB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BB67-FD19-469D-B8EF-3C45D686CCD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01A6-5407-4D54-9AC2-1ACF693241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E738A-AEFD-4CA4-82FC-0E97F59CA8F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45DFF-991C-4C82-9127-42014816FE0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500E2-7508-449E-AE25-1E6B68CD1EE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F201F-4B8E-4328-9DD2-3DF8147502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9D0CD-5C6E-4BC0-82E3-DE65A474A3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62035-DBB4-4F40-B13D-D3C83E484F3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77623-3AE8-4D3E-8550-03F5F24FFC5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AC41D-DF2B-46E0-A361-5B17FF1EE4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1BF27-6451-4D64-8CB0-ED35B0B81909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063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Conferencia </a:t>
            </a:r>
            <a:r>
              <a:rPr lang="es-MX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98764" y="2598738"/>
            <a:ext cx="776200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Series numéricas y criterios de convergencia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" y="1781217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8000" lvl="0" indent="-360000">
              <a:buFont typeface="Arial" pitchFamily="34" charset="0"/>
              <a:buChar char="•"/>
            </a:pPr>
            <a:r>
              <a:rPr lang="es-ES" sz="4000" dirty="0" smtClean="0">
                <a:solidFill>
                  <a:schemeClr val="bg1"/>
                </a:solidFill>
              </a:rPr>
              <a:t>Criterio </a:t>
            </a:r>
            <a:r>
              <a:rPr lang="es-ES" sz="4000" dirty="0">
                <a:solidFill>
                  <a:schemeClr val="bg1"/>
                </a:solidFill>
              </a:rPr>
              <a:t>del cociente o de </a:t>
            </a:r>
            <a:r>
              <a:rPr lang="es-ES" sz="4000" dirty="0" smtClean="0">
                <a:solidFill>
                  <a:schemeClr val="bg1"/>
                </a:solidFill>
              </a:rPr>
              <a:t>D'Alembert</a:t>
            </a:r>
            <a:r>
              <a:rPr lang="es-ES" sz="4000" dirty="0">
                <a:solidFill>
                  <a:schemeClr val="bg1"/>
                </a:solidFill>
              </a:rPr>
              <a:t>.</a:t>
            </a:r>
          </a:p>
          <a:p>
            <a:pPr marL="468000" lvl="0" indent="-360000">
              <a:buFont typeface="Arial" pitchFamily="34" charset="0"/>
              <a:buChar char="•"/>
            </a:pPr>
            <a:r>
              <a:rPr lang="es-ES" sz="4000" dirty="0">
                <a:solidFill>
                  <a:schemeClr val="bg1"/>
                </a:solidFill>
              </a:rPr>
              <a:t>Criterio de la raíz o de </a:t>
            </a:r>
            <a:r>
              <a:rPr lang="es-ES" sz="4000" dirty="0" err="1">
                <a:solidFill>
                  <a:schemeClr val="bg1"/>
                </a:solidFill>
              </a:rPr>
              <a:t>Cauchy</a:t>
            </a:r>
            <a:r>
              <a:rPr lang="es-ES" sz="4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Sumario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Bibliografía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3510" y="1635352"/>
            <a:ext cx="8621486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Series. Tomo I, pp. 38-66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Secciones 1.3, 1.4 y 1.5</a:t>
            </a:r>
          </a:p>
          <a:p>
            <a:pPr>
              <a:spcBef>
                <a:spcPct val="50000"/>
              </a:spcBef>
            </a:pPr>
            <a:r>
              <a:rPr lang="es-ES_tradnl" sz="4400" dirty="0" smtClean="0">
                <a:solidFill>
                  <a:schemeClr val="bg1"/>
                </a:solidFill>
              </a:rPr>
              <a:t>Cálculo con trascendentes tempranas</a:t>
            </a:r>
            <a:r>
              <a:rPr lang="en-US" sz="4400" dirty="0" smtClean="0">
                <a:solidFill>
                  <a:schemeClr val="bg1"/>
                </a:solidFill>
              </a:rPr>
              <a:t>. Parte 3. pp. 693-703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</a:rPr>
              <a:t>	</a:t>
            </a:r>
            <a:r>
              <a:rPr lang="en-US" sz="4400" dirty="0" smtClean="0">
                <a:solidFill>
                  <a:schemeClr val="bg1"/>
                </a:solidFill>
              </a:rPr>
              <a:t>					   704-726</a:t>
            </a:r>
            <a:endParaRPr lang="es-MX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Orientación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835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45472" y="1173017"/>
            <a:ext cx="885305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s-MX" sz="3800" dirty="0">
                <a:solidFill>
                  <a:schemeClr val="bg1"/>
                </a:solidFill>
              </a:rPr>
              <a:t>Estudiar 1.3, 1.4 y 1.5 </a:t>
            </a:r>
            <a:r>
              <a:rPr lang="es-MX" sz="3800" dirty="0" smtClean="0">
                <a:solidFill>
                  <a:schemeClr val="bg1"/>
                </a:solidFill>
              </a:rPr>
              <a:t>( pp.29 </a:t>
            </a:r>
            <a:r>
              <a:rPr lang="es-MX" sz="3800" dirty="0">
                <a:solidFill>
                  <a:schemeClr val="bg1"/>
                </a:solidFill>
              </a:rPr>
              <a:t>– 58</a:t>
            </a:r>
            <a:r>
              <a:rPr lang="es-MX" sz="3800" dirty="0" smtClean="0">
                <a:solidFill>
                  <a:schemeClr val="bg1"/>
                </a:solidFill>
              </a:rPr>
              <a:t>)</a:t>
            </a:r>
            <a:r>
              <a:rPr lang="es-ES_tradnl" sz="3800" dirty="0">
                <a:solidFill>
                  <a:schemeClr val="bg1"/>
                </a:solidFill>
              </a:rPr>
              <a:t> Estudiar Teorema 1 de la p. 20 y Teorema 1.4 de la p. </a:t>
            </a:r>
            <a:r>
              <a:rPr lang="es-ES_tradnl" sz="3800" dirty="0" smtClean="0">
                <a:solidFill>
                  <a:schemeClr val="bg1"/>
                </a:solidFill>
              </a:rPr>
              <a:t>22 </a:t>
            </a:r>
            <a:r>
              <a:rPr lang="es-ES_tradnl" sz="3800" dirty="0">
                <a:solidFill>
                  <a:schemeClr val="bg1"/>
                </a:solidFill>
              </a:rPr>
              <a:t>y </a:t>
            </a:r>
            <a:r>
              <a:rPr lang="es-ES_tradnl" sz="3800" dirty="0" smtClean="0">
                <a:solidFill>
                  <a:schemeClr val="bg1"/>
                </a:solidFill>
              </a:rPr>
              <a:t>algunos </a:t>
            </a:r>
            <a:r>
              <a:rPr lang="es-ES_tradnl" sz="3800" dirty="0">
                <a:solidFill>
                  <a:schemeClr val="bg1"/>
                </a:solidFill>
              </a:rPr>
              <a:t>aspectos sobre el cálculo de límites </a:t>
            </a:r>
            <a:r>
              <a:rPr lang="es-ES_tradnl" sz="3800" dirty="0" smtClean="0">
                <a:solidFill>
                  <a:schemeClr val="bg1"/>
                </a:solidFill>
              </a:rPr>
              <a:t>(pp</a:t>
            </a:r>
            <a:r>
              <a:rPr lang="es-ES_tradnl" sz="3800" dirty="0">
                <a:solidFill>
                  <a:schemeClr val="bg1"/>
                </a:solidFill>
              </a:rPr>
              <a:t>. </a:t>
            </a:r>
            <a:r>
              <a:rPr lang="es-ES_tradnl" sz="3800" dirty="0" smtClean="0">
                <a:solidFill>
                  <a:schemeClr val="bg1"/>
                </a:solidFill>
              </a:rPr>
              <a:t>23-27).</a:t>
            </a:r>
          </a:p>
          <a:p>
            <a:pPr lvl="0"/>
            <a:r>
              <a:rPr lang="es-ES_tradnl" sz="3800" dirty="0">
                <a:solidFill>
                  <a:schemeClr val="bg1"/>
                </a:solidFill>
              </a:rPr>
              <a:t>Responder preguntas 27-38 </a:t>
            </a:r>
            <a:r>
              <a:rPr lang="es-ES_tradnl" sz="3800" dirty="0" smtClean="0">
                <a:solidFill>
                  <a:schemeClr val="bg1"/>
                </a:solidFill>
              </a:rPr>
              <a:t>(pp</a:t>
            </a:r>
            <a:r>
              <a:rPr lang="es-ES_tradnl" sz="3800" dirty="0">
                <a:solidFill>
                  <a:schemeClr val="bg1"/>
                </a:solidFill>
              </a:rPr>
              <a:t>. </a:t>
            </a:r>
            <a:r>
              <a:rPr lang="es-ES_tradnl" sz="3800" dirty="0" smtClean="0">
                <a:solidFill>
                  <a:schemeClr val="bg1"/>
                </a:solidFill>
              </a:rPr>
              <a:t>97-98).</a:t>
            </a:r>
            <a:endParaRPr lang="es-ES" sz="3800" dirty="0">
              <a:solidFill>
                <a:schemeClr val="bg1"/>
              </a:solidFill>
            </a:endParaRPr>
          </a:p>
          <a:p>
            <a:pPr lvl="0"/>
            <a:r>
              <a:rPr lang="es-ES_tradnl" sz="3800" dirty="0">
                <a:solidFill>
                  <a:schemeClr val="bg1"/>
                </a:solidFill>
              </a:rPr>
              <a:t>Estudiar ejemplos resueltos XIII (1y 2), XV (4 y 5), XVI-2 (a, b, c), XVII-1, XVIII (1-3), XIX (1-3) pp. 122-138</a:t>
            </a:r>
            <a:r>
              <a:rPr lang="es-ES_tradnl" sz="3800" dirty="0" smtClean="0">
                <a:solidFill>
                  <a:schemeClr val="bg1"/>
                </a:solidFill>
              </a:rPr>
              <a:t>.</a:t>
            </a:r>
            <a:endParaRPr lang="es-ES" sz="3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Orientación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835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05244" y="1131455"/>
            <a:ext cx="8416638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4000" dirty="0" smtClean="0">
                <a:solidFill>
                  <a:schemeClr val="bg1"/>
                </a:solidFill>
              </a:rPr>
              <a:t>Para </a:t>
            </a:r>
            <a:r>
              <a:rPr lang="es-ES" sz="4000" dirty="0">
                <a:solidFill>
                  <a:schemeClr val="bg1"/>
                </a:solidFill>
              </a:rPr>
              <a:t>la </a:t>
            </a:r>
            <a:r>
              <a:rPr lang="es-ES" sz="4000" dirty="0" smtClean="0">
                <a:solidFill>
                  <a:schemeClr val="bg1"/>
                </a:solidFill>
              </a:rPr>
              <a:t>CP se propone estudiar los </a:t>
            </a:r>
            <a:r>
              <a:rPr lang="es-ES" sz="4000" dirty="0">
                <a:solidFill>
                  <a:schemeClr val="bg1"/>
                </a:solidFill>
              </a:rPr>
              <a:t>siguientes ejercicios propuestos del texto: pp. 159-163: XVII (6 y 7); XIX (1 y 2); XXI (1, 2, 3, 4); XXII (1, 2 y 3), XXIII (2, 3, 8, 12, 14 y 17).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05244" y="4701200"/>
            <a:ext cx="8156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7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-57150" y="-381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4000" dirty="0">
                <a:solidFill>
                  <a:schemeClr val="bg1"/>
                </a:solidFill>
              </a:rPr>
              <a:t>Criterios de </a:t>
            </a:r>
            <a:r>
              <a:rPr lang="es-ES_tradnl" sz="4000" dirty="0" err="1" smtClean="0">
                <a:solidFill>
                  <a:schemeClr val="bg1"/>
                </a:solidFill>
              </a:rPr>
              <a:t>D’Alembert</a:t>
            </a:r>
            <a:r>
              <a:rPr lang="es-ES_tradnl" sz="4000" dirty="0" smtClean="0">
                <a:solidFill>
                  <a:schemeClr val="bg1"/>
                </a:solidFill>
              </a:rPr>
              <a:t> o del cociente</a:t>
            </a:r>
            <a:endParaRPr lang="es-ES_tradnl" sz="4000" dirty="0">
              <a:solidFill>
                <a:schemeClr val="bg1"/>
              </a:solidFill>
            </a:endParaRP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207818" y="4229100"/>
            <a:ext cx="27068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sz="4400" dirty="0">
                <a:solidFill>
                  <a:schemeClr val="bg1"/>
                </a:solidFill>
              </a:rPr>
              <a:t>entonces:</a:t>
            </a:r>
          </a:p>
        </p:txBody>
      </p:sp>
      <p:grpSp>
        <p:nvGrpSpPr>
          <p:cNvPr id="104500" name="Group 52"/>
          <p:cNvGrpSpPr>
            <a:grpSpLocks/>
          </p:cNvGrpSpPr>
          <p:nvPr/>
        </p:nvGrpSpPr>
        <p:grpSpPr bwMode="auto">
          <a:xfrm>
            <a:off x="180108" y="704851"/>
            <a:ext cx="8783783" cy="1762250"/>
            <a:chOff x="0" y="542"/>
            <a:chExt cx="5424" cy="1108"/>
          </a:xfrm>
        </p:grpSpPr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0" y="756"/>
              <a:ext cx="2316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4800" dirty="0">
                  <a:solidFill>
                    <a:schemeClr val="bg1"/>
                  </a:solidFill>
                </a:rPr>
                <a:t>Sea la serie:</a:t>
              </a:r>
            </a:p>
          </p:txBody>
        </p:sp>
        <p:graphicFrame>
          <p:nvGraphicFramePr>
            <p:cNvPr id="129026" name="Object 1026"/>
            <p:cNvGraphicFramePr>
              <a:graphicFrameLocks noChangeAspect="1"/>
            </p:cNvGraphicFramePr>
            <p:nvPr/>
          </p:nvGraphicFramePr>
          <p:xfrm>
            <a:off x="2218" y="542"/>
            <a:ext cx="885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88" name="Equation" r:id="rId3" imgW="12179160" imgH="13826520" progId="Equation.3">
                    <p:embed/>
                  </p:oleObj>
                </mc:Choice>
                <mc:Fallback>
                  <p:oleObj name="Equation" r:id="rId3" imgW="12179160" imgH="138265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" y="542"/>
                          <a:ext cx="885" cy="9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92" name="Text Box 44"/>
            <p:cNvSpPr txBox="1">
              <a:spLocks noChangeArrowheads="1"/>
            </p:cNvSpPr>
            <p:nvPr/>
          </p:nvSpPr>
          <p:spPr bwMode="auto">
            <a:xfrm>
              <a:off x="0" y="1128"/>
              <a:ext cx="1836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s-ES_tradnl" sz="4800" dirty="0">
                  <a:solidFill>
                    <a:schemeClr val="bg1"/>
                  </a:solidFill>
                </a:rPr>
                <a:t>tal que:</a:t>
              </a:r>
            </a:p>
          </p:txBody>
        </p:sp>
        <p:sp>
          <p:nvSpPr>
            <p:cNvPr id="104495" name="Text Box 47"/>
            <p:cNvSpPr txBox="1">
              <a:spLocks noChangeArrowheads="1"/>
            </p:cNvSpPr>
            <p:nvPr/>
          </p:nvSpPr>
          <p:spPr bwMode="auto">
            <a:xfrm>
              <a:off x="3108" y="744"/>
              <a:ext cx="2316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4800">
                  <a:solidFill>
                    <a:schemeClr val="bg1"/>
                  </a:solidFill>
                </a:rPr>
                <a:t>con </a:t>
              </a:r>
              <a:r>
                <a:rPr lang="es-ES_tradnl" sz="4800" i="1">
                  <a:solidFill>
                    <a:schemeClr val="bg1"/>
                  </a:solidFill>
                </a:rPr>
                <a:t>a</a:t>
              </a:r>
              <a:r>
                <a:rPr lang="es-ES_tradnl" sz="4800" i="1" baseline="-25000">
                  <a:solidFill>
                    <a:schemeClr val="bg1"/>
                  </a:solidFill>
                </a:rPr>
                <a:t>n</a:t>
              </a:r>
              <a:r>
                <a:rPr lang="es-ES_tradnl" sz="4800">
                  <a:solidFill>
                    <a:schemeClr val="bg1"/>
                  </a:solidFill>
                </a:rPr>
                <a:t>&gt; 0</a:t>
              </a:r>
            </a:p>
          </p:txBody>
        </p:sp>
      </p:grpSp>
      <p:sp>
        <p:nvSpPr>
          <p:cNvPr id="104496" name="Text Box 48"/>
          <p:cNvSpPr txBox="1">
            <a:spLocks noChangeArrowheads="1"/>
          </p:cNvSpPr>
          <p:nvPr/>
        </p:nvSpPr>
        <p:spPr bwMode="auto">
          <a:xfrm>
            <a:off x="590550" y="4953000"/>
            <a:ext cx="8191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4400" dirty="0" smtClean="0">
                <a:solidFill>
                  <a:schemeClr val="bg1"/>
                </a:solidFill>
              </a:rPr>
              <a:t>Si  L &lt; 1          </a:t>
            </a:r>
            <a:r>
              <a:rPr lang="es-ES_tradnl" sz="4400" dirty="0">
                <a:solidFill>
                  <a:schemeClr val="bg1"/>
                </a:solidFill>
              </a:rPr>
              <a:t>la serie converge</a:t>
            </a:r>
          </a:p>
        </p:txBody>
      </p:sp>
      <p:sp>
        <p:nvSpPr>
          <p:cNvPr id="104497" name="Text Box 49"/>
          <p:cNvSpPr txBox="1">
            <a:spLocks noChangeArrowheads="1"/>
          </p:cNvSpPr>
          <p:nvPr/>
        </p:nvSpPr>
        <p:spPr bwMode="auto">
          <a:xfrm>
            <a:off x="571500" y="5734050"/>
            <a:ext cx="8191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4400" dirty="0" smtClean="0">
                <a:solidFill>
                  <a:schemeClr val="bg1"/>
                </a:solidFill>
              </a:rPr>
              <a:t>Si  L &gt; 1          </a:t>
            </a:r>
            <a:r>
              <a:rPr lang="es-ES_tradnl" sz="4400" dirty="0">
                <a:solidFill>
                  <a:schemeClr val="bg1"/>
                </a:solidFill>
              </a:rPr>
              <a:t>la serie diverge</a:t>
            </a:r>
          </a:p>
        </p:txBody>
      </p:sp>
      <p:graphicFrame>
        <p:nvGraphicFramePr>
          <p:cNvPr id="129025" name="Object 1025"/>
          <p:cNvGraphicFramePr>
            <a:graphicFrameLocks noChangeAspect="1"/>
          </p:cNvGraphicFramePr>
          <p:nvPr/>
        </p:nvGraphicFramePr>
        <p:xfrm>
          <a:off x="1866900" y="2436813"/>
          <a:ext cx="3285837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9" name="Equation" r:id="rId5" imgW="25184160" imgH="14233680" progId="Equation.3">
                  <p:embed/>
                </p:oleObj>
              </mc:Choice>
              <mc:Fallback>
                <p:oleObj name="Equation" r:id="rId5" imgW="25184160" imgH="14233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436813"/>
                        <a:ext cx="3285837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05" name="Line 5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06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4" grpId="0" autoUpdateAnimBg="0"/>
      <p:bldP spid="104496" grpId="0" autoUpdateAnimBg="0"/>
      <p:bldP spid="10449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-57150" y="-381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4400" dirty="0">
                <a:solidFill>
                  <a:schemeClr val="bg1"/>
                </a:solidFill>
              </a:rPr>
              <a:t>Criterios de </a:t>
            </a:r>
            <a:r>
              <a:rPr lang="es-ES_tradnl" sz="4400" dirty="0" err="1" smtClean="0">
                <a:solidFill>
                  <a:schemeClr val="bg1"/>
                </a:solidFill>
              </a:rPr>
              <a:t>Cauchy</a:t>
            </a:r>
            <a:r>
              <a:rPr lang="es-ES_tradnl" sz="4400" dirty="0" smtClean="0">
                <a:solidFill>
                  <a:schemeClr val="bg1"/>
                </a:solidFill>
              </a:rPr>
              <a:t> o de la raíz </a:t>
            </a:r>
            <a:endParaRPr lang="es-ES_tradnl" sz="4400" dirty="0">
              <a:solidFill>
                <a:schemeClr val="bg1"/>
              </a:solidFill>
            </a:endParaRP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207818" y="4229100"/>
            <a:ext cx="27068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sz="4400" dirty="0">
                <a:solidFill>
                  <a:schemeClr val="bg1"/>
                </a:solidFill>
              </a:rPr>
              <a:t>entonces: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35526" y="650875"/>
            <a:ext cx="8375073" cy="1700214"/>
            <a:chOff x="0" y="542"/>
            <a:chExt cx="5424" cy="1071"/>
          </a:xfrm>
        </p:grpSpPr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0" y="756"/>
              <a:ext cx="2316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4400" dirty="0">
                  <a:solidFill>
                    <a:schemeClr val="bg1"/>
                  </a:solidFill>
                </a:rPr>
                <a:t>Sea la serie:</a:t>
              </a:r>
            </a:p>
          </p:txBody>
        </p:sp>
        <p:graphicFrame>
          <p:nvGraphicFramePr>
            <p:cNvPr id="129026" name="Object 1026"/>
            <p:cNvGraphicFramePr>
              <a:graphicFrameLocks noChangeAspect="1"/>
            </p:cNvGraphicFramePr>
            <p:nvPr/>
          </p:nvGraphicFramePr>
          <p:xfrm>
            <a:off x="2218" y="542"/>
            <a:ext cx="885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12" name="Equation" r:id="rId3" imgW="495360" imgH="559800" progId="Equation.3">
                    <p:embed/>
                  </p:oleObj>
                </mc:Choice>
                <mc:Fallback>
                  <p:oleObj name="Equation" r:id="rId3" imgW="495360" imgH="5598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" y="542"/>
                          <a:ext cx="885" cy="9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92" name="Text Box 44"/>
            <p:cNvSpPr txBox="1">
              <a:spLocks noChangeArrowheads="1"/>
            </p:cNvSpPr>
            <p:nvPr/>
          </p:nvSpPr>
          <p:spPr bwMode="auto">
            <a:xfrm>
              <a:off x="0" y="1128"/>
              <a:ext cx="1320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4400">
                  <a:solidFill>
                    <a:schemeClr val="bg1"/>
                  </a:solidFill>
                </a:rPr>
                <a:t>tal que:</a:t>
              </a:r>
            </a:p>
          </p:txBody>
        </p:sp>
        <p:sp>
          <p:nvSpPr>
            <p:cNvPr id="104495" name="Text Box 47"/>
            <p:cNvSpPr txBox="1">
              <a:spLocks noChangeArrowheads="1"/>
            </p:cNvSpPr>
            <p:nvPr/>
          </p:nvSpPr>
          <p:spPr bwMode="auto">
            <a:xfrm>
              <a:off x="3108" y="744"/>
              <a:ext cx="2316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4400">
                  <a:solidFill>
                    <a:schemeClr val="bg1"/>
                  </a:solidFill>
                </a:rPr>
                <a:t>con </a:t>
              </a:r>
              <a:r>
                <a:rPr lang="es-ES_tradnl" sz="4400" i="1">
                  <a:solidFill>
                    <a:schemeClr val="bg1"/>
                  </a:solidFill>
                </a:rPr>
                <a:t>a</a:t>
              </a:r>
              <a:r>
                <a:rPr lang="es-ES_tradnl" sz="4400" i="1" baseline="-25000">
                  <a:solidFill>
                    <a:schemeClr val="bg1"/>
                  </a:solidFill>
                </a:rPr>
                <a:t>n</a:t>
              </a:r>
              <a:r>
                <a:rPr lang="es-ES_tradnl" sz="4400">
                  <a:solidFill>
                    <a:schemeClr val="bg1"/>
                  </a:solidFill>
                </a:rPr>
                <a:t>&gt; 0</a:t>
              </a:r>
            </a:p>
          </p:txBody>
        </p:sp>
      </p:grpSp>
      <p:sp>
        <p:nvSpPr>
          <p:cNvPr id="104496" name="Text Box 48"/>
          <p:cNvSpPr txBox="1">
            <a:spLocks noChangeArrowheads="1"/>
          </p:cNvSpPr>
          <p:nvPr/>
        </p:nvSpPr>
        <p:spPr bwMode="auto">
          <a:xfrm>
            <a:off x="590550" y="4953000"/>
            <a:ext cx="8191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4400" dirty="0">
                <a:solidFill>
                  <a:schemeClr val="bg1"/>
                </a:solidFill>
              </a:rPr>
              <a:t>Si </a:t>
            </a:r>
            <a:r>
              <a:rPr lang="es-ES_tradnl" sz="4400" dirty="0" smtClean="0">
                <a:solidFill>
                  <a:schemeClr val="bg1"/>
                </a:solidFill>
              </a:rPr>
              <a:t> R &lt; 1         </a:t>
            </a:r>
            <a:r>
              <a:rPr lang="es-ES_tradnl" sz="4400" dirty="0">
                <a:solidFill>
                  <a:schemeClr val="bg1"/>
                </a:solidFill>
              </a:rPr>
              <a:t>la serie converge</a:t>
            </a:r>
          </a:p>
        </p:txBody>
      </p:sp>
      <p:sp>
        <p:nvSpPr>
          <p:cNvPr id="104497" name="Text Box 49"/>
          <p:cNvSpPr txBox="1">
            <a:spLocks noChangeArrowheads="1"/>
          </p:cNvSpPr>
          <p:nvPr/>
        </p:nvSpPr>
        <p:spPr bwMode="auto">
          <a:xfrm>
            <a:off x="571500" y="5734050"/>
            <a:ext cx="8191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4400" dirty="0">
                <a:solidFill>
                  <a:schemeClr val="bg1"/>
                </a:solidFill>
              </a:rPr>
              <a:t>Si </a:t>
            </a:r>
            <a:r>
              <a:rPr lang="es-ES_tradnl" sz="4400" dirty="0" smtClean="0">
                <a:solidFill>
                  <a:schemeClr val="bg1"/>
                </a:solidFill>
              </a:rPr>
              <a:t> R &gt; 1         </a:t>
            </a:r>
            <a:r>
              <a:rPr lang="es-ES_tradnl" sz="4400" dirty="0">
                <a:solidFill>
                  <a:schemeClr val="bg1"/>
                </a:solidFill>
              </a:rPr>
              <a:t>la serie diverge</a:t>
            </a:r>
          </a:p>
        </p:txBody>
      </p:sp>
      <p:graphicFrame>
        <p:nvGraphicFramePr>
          <p:cNvPr id="129024" name="Object 1024"/>
          <p:cNvGraphicFramePr>
            <a:graphicFrameLocks noChangeAspect="1"/>
          </p:cNvGraphicFramePr>
          <p:nvPr/>
        </p:nvGraphicFramePr>
        <p:xfrm>
          <a:off x="2406650" y="2533650"/>
          <a:ext cx="31781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3" name="Equation" r:id="rId5" imgW="27622440" imgH="11791440" progId="Equation.3">
                  <p:embed/>
                </p:oleObj>
              </mc:Choice>
              <mc:Fallback>
                <p:oleObj name="Equation" r:id="rId5" imgW="27622440" imgH="11791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533650"/>
                        <a:ext cx="3178175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05" name="Line 5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2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4" grpId="0" autoUpdateAnimBg="0"/>
      <p:bldP spid="104496" grpId="0" autoUpdateAnimBg="0"/>
      <p:bldP spid="1044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1027"/>
          <p:cNvSpPr txBox="1">
            <a:spLocks noChangeArrowheads="1"/>
          </p:cNvSpPr>
          <p:nvPr/>
        </p:nvSpPr>
        <p:spPr bwMode="auto">
          <a:xfrm>
            <a:off x="0" y="-381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4400" dirty="0">
                <a:solidFill>
                  <a:schemeClr val="bg1"/>
                </a:solidFill>
              </a:rPr>
              <a:t>Criterios de </a:t>
            </a:r>
            <a:r>
              <a:rPr lang="es-ES_tradnl" sz="4400" dirty="0" err="1">
                <a:solidFill>
                  <a:schemeClr val="bg1"/>
                </a:solidFill>
              </a:rPr>
              <a:t>D’Alembert</a:t>
            </a:r>
            <a:r>
              <a:rPr lang="es-ES_tradnl" sz="4400" dirty="0">
                <a:solidFill>
                  <a:schemeClr val="bg1"/>
                </a:solidFill>
              </a:rPr>
              <a:t> y </a:t>
            </a:r>
            <a:r>
              <a:rPr lang="es-ES_tradnl" sz="4400" dirty="0" err="1">
                <a:solidFill>
                  <a:schemeClr val="bg1"/>
                </a:solidFill>
              </a:rPr>
              <a:t>Cauchy</a:t>
            </a:r>
            <a:r>
              <a:rPr lang="es-ES_tradnl" sz="4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0842" name="Text Box 1034"/>
          <p:cNvSpPr txBox="1">
            <a:spLocks noChangeArrowheads="1"/>
          </p:cNvSpPr>
          <p:nvPr/>
        </p:nvSpPr>
        <p:spPr bwMode="auto">
          <a:xfrm>
            <a:off x="228600" y="990600"/>
            <a:ext cx="87439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4400" dirty="0" smtClean="0">
                <a:solidFill>
                  <a:schemeClr val="bg1"/>
                </a:solidFill>
              </a:rPr>
              <a:t> Ambos </a:t>
            </a:r>
            <a:r>
              <a:rPr lang="es-ES_tradnl" sz="4400" dirty="0">
                <a:solidFill>
                  <a:schemeClr val="bg1"/>
                </a:solidFill>
              </a:rPr>
              <a:t>criterios poseen la misma fortaleza porque se basan en comparar con la misma </a:t>
            </a:r>
            <a:r>
              <a:rPr lang="es-ES_tradnl" sz="4400" dirty="0" smtClean="0">
                <a:solidFill>
                  <a:schemeClr val="bg1"/>
                </a:solidFill>
              </a:rPr>
              <a:t>serie.</a:t>
            </a:r>
            <a:endParaRPr lang="es-ES_tradnl" sz="4400" dirty="0">
              <a:solidFill>
                <a:schemeClr val="bg1"/>
              </a:solidFill>
            </a:endParaRPr>
          </a:p>
        </p:txBody>
      </p:sp>
      <p:sp>
        <p:nvSpPr>
          <p:cNvPr id="120854" name="Text Box 1046"/>
          <p:cNvSpPr txBox="1">
            <a:spLocks noChangeArrowheads="1"/>
          </p:cNvSpPr>
          <p:nvPr/>
        </p:nvSpPr>
        <p:spPr bwMode="auto">
          <a:xfrm>
            <a:off x="228600" y="3196930"/>
            <a:ext cx="88011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4400" dirty="0" smtClean="0">
                <a:solidFill>
                  <a:schemeClr val="bg1"/>
                </a:solidFill>
              </a:rPr>
              <a:t> Si </a:t>
            </a:r>
            <a:r>
              <a:rPr lang="es-ES_tradnl" sz="4400" dirty="0">
                <a:solidFill>
                  <a:schemeClr val="bg1"/>
                </a:solidFill>
              </a:rPr>
              <a:t>ambos límites existen, ellos coinciden.</a:t>
            </a:r>
          </a:p>
        </p:txBody>
      </p:sp>
      <p:sp>
        <p:nvSpPr>
          <p:cNvPr id="120856" name="Text Box 1048"/>
          <p:cNvSpPr txBox="1">
            <a:spLocks noChangeArrowheads="1"/>
          </p:cNvSpPr>
          <p:nvPr/>
        </p:nvSpPr>
        <p:spPr bwMode="auto">
          <a:xfrm>
            <a:off x="247650" y="4750365"/>
            <a:ext cx="88582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4400" dirty="0" smtClean="0">
                <a:solidFill>
                  <a:schemeClr val="bg1"/>
                </a:solidFill>
              </a:rPr>
              <a:t> Se </a:t>
            </a:r>
            <a:r>
              <a:rPr lang="es-ES_tradnl" sz="4400" dirty="0">
                <a:solidFill>
                  <a:schemeClr val="bg1"/>
                </a:solidFill>
              </a:rPr>
              <a:t>aplica uno u otro </a:t>
            </a:r>
            <a:r>
              <a:rPr lang="es-ES_tradnl" sz="4400" dirty="0" smtClean="0">
                <a:solidFill>
                  <a:schemeClr val="bg1"/>
                </a:solidFill>
              </a:rPr>
              <a:t>criterio según </a:t>
            </a:r>
            <a:r>
              <a:rPr lang="es-ES_tradnl" sz="4400" dirty="0">
                <a:solidFill>
                  <a:schemeClr val="bg1"/>
                </a:solidFill>
              </a:rPr>
              <a:t>qué límite sea más fácil de </a:t>
            </a:r>
            <a:r>
              <a:rPr lang="es-ES_tradnl" sz="4400" dirty="0" smtClean="0">
                <a:solidFill>
                  <a:schemeClr val="bg1"/>
                </a:solidFill>
              </a:rPr>
              <a:t>calcular.</a:t>
            </a:r>
            <a:endParaRPr lang="es-ES_tradnl" sz="4400" dirty="0">
              <a:solidFill>
                <a:schemeClr val="bg1"/>
              </a:solidFill>
            </a:endParaRPr>
          </a:p>
        </p:txBody>
      </p:sp>
      <p:sp>
        <p:nvSpPr>
          <p:cNvPr id="120860" name="Line 105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3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311</Words>
  <Application>Microsoft Office PowerPoint</Application>
  <PresentationFormat>Presentación en pantalla (4:3)</PresentationFormat>
  <Paragraphs>34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Default Design</vt:lpstr>
      <vt:lpstr>Equation</vt:lpstr>
      <vt:lpstr>Conferencia 3</vt:lpstr>
      <vt:lpstr>Sumario</vt:lpstr>
      <vt:lpstr>Bibliografía</vt:lpstr>
      <vt:lpstr>Orientación</vt:lpstr>
      <vt:lpstr>Orientación</vt:lpstr>
      <vt:lpstr>Presentación de PowerPoint</vt:lpstr>
      <vt:lpstr>Presentación de PowerPoint</vt:lpstr>
      <vt:lpstr>Presentación de PowerPoint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Conferencia 1</dc:title>
  <dc:creator>Sofia Alvarez</dc:creator>
  <cp:lastModifiedBy>Secretaría General</cp:lastModifiedBy>
  <cp:revision>109</cp:revision>
  <dcterms:created xsi:type="dcterms:W3CDTF">2004-01-24T21:28:55Z</dcterms:created>
  <dcterms:modified xsi:type="dcterms:W3CDTF">2023-03-05T16:40:13Z</dcterms:modified>
</cp:coreProperties>
</file>