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68" r:id="rId3"/>
    <p:sldId id="364" r:id="rId4"/>
    <p:sldId id="365" r:id="rId5"/>
    <p:sldId id="371" r:id="rId6"/>
    <p:sldId id="377" r:id="rId7"/>
    <p:sldId id="367" r:id="rId8"/>
    <p:sldId id="376" r:id="rId9"/>
    <p:sldId id="374" r:id="rId10"/>
    <p:sldId id="369" r:id="rId11"/>
    <p:sldId id="378" r:id="rId12"/>
    <p:sldId id="379" r:id="rId13"/>
    <p:sldId id="380" r:id="rId14"/>
    <p:sldId id="372" r:id="rId15"/>
    <p:sldId id="375" r:id="rId16"/>
    <p:sldId id="381" r:id="rId17"/>
  </p:sldIdLst>
  <p:sldSz cx="9144000" cy="6858000" type="screen4x3"/>
  <p:notesSz cx="7086600" cy="12344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00"/>
    <a:srgbClr val="FFCC99"/>
    <a:srgbClr val="66FFFF"/>
    <a:srgbClr val="00FF00"/>
    <a:srgbClr val="66FF33"/>
    <a:srgbClr val="0033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6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8" d="100"/>
          <a:sy n="28" d="100"/>
        </p:scale>
        <p:origin x="-1266" y="-78"/>
      </p:cViewPr>
      <p:guideLst>
        <p:guide orient="horz" pos="3888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C94F4D58-CAD1-47DB-9169-243CFDE89486}" type="slidenum">
              <a:rPr lang="es-ES_tradnl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619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DD7E8-692D-468E-83F1-66B562BC4303}" type="datetimeFigureOut">
              <a:rPr lang="es-ES_tradnl" smtClean="0"/>
              <a:t>03/11/2024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1543050"/>
            <a:ext cx="5553075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8025" y="5940425"/>
            <a:ext cx="5670550" cy="4860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1725275"/>
            <a:ext cx="3070225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14788" y="11725275"/>
            <a:ext cx="3070225" cy="619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3FDF9-2EF1-4121-BDC0-CCD8C7576F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9874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3FDF9-2EF1-4121-BDC0-CCD8C7576FF3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244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009A7-7ED6-4CA0-ACCB-5BCA187A95C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05818-8F61-48F1-9BDD-2D84AB015B4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EB8D7-8008-48EB-B113-5FF6A8D930F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5009A7-7ED6-4CA0-ACCB-5BCA187A95C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060C3-2D9D-4836-918F-84E3B772C6E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4A233C-A671-47C3-9E27-17122087D9F7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EAA223-D84B-4E23-A94C-48F49567A01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20484-A358-403C-A767-DD0BCA3DF0D1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861945-93B1-4D10-BCCB-EE3A89A10AD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D8A7B7-B052-4393-B8ED-A23CBB4F57BA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18BA91-45ED-4FF4-8493-3D409E59C1A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060C3-2D9D-4836-918F-84E3B772C6E9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CC296-A96F-41D3-A864-C8C374CEBA2D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305818-8F61-48F1-9BDD-2D84AB015B49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9EB8D7-8008-48EB-B113-5FF6A8D930F0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4A233C-A671-47C3-9E27-17122087D9F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AA223-D84B-4E23-A94C-48F49567A01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320484-A358-403C-A767-DD0BCA3DF0D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61945-93B1-4D10-BCCB-EE3A89A10AD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D8A7B7-B052-4393-B8ED-A23CBB4F57B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8BA91-45ED-4FF4-8493-3D409E59C1A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CC296-A96F-41D3-A864-C8C374CEBA2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fld id="{0CAFA159-83DE-4506-B16B-8124FDE9675E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fld id="{0CAFA159-83DE-4506-B16B-8124FDE9675E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1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5.emf"/><Relationship Id="rId19" Type="http://schemas.openxmlformats.org/officeDocument/2006/relationships/image" Target="../media/image10.png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3350" y="-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Conferencia 4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47705" y="192232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Series de signos cualesquiera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0" y="-1905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Criterio de Leibniz 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0" y="3676650"/>
            <a:ext cx="2914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entonces: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0" y="4324350"/>
            <a:ext cx="7943850" cy="762000"/>
            <a:chOff x="0" y="2904"/>
            <a:chExt cx="5004" cy="480"/>
          </a:xfrm>
        </p:grpSpPr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408" y="2904"/>
              <a:ext cx="459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La serie converge</a:t>
              </a:r>
            </a:p>
          </p:txBody>
        </p:sp>
        <p:sp>
          <p:nvSpPr>
            <p:cNvPr id="122906" name="Text Box 26"/>
            <p:cNvSpPr txBox="1">
              <a:spLocks noChangeArrowheads="1"/>
            </p:cNvSpPr>
            <p:nvPr/>
          </p:nvSpPr>
          <p:spPr bwMode="auto">
            <a:xfrm>
              <a:off x="0" y="2904"/>
              <a:ext cx="5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rgbClr val="FFFF00"/>
                  </a:solidFill>
                </a:rPr>
                <a:t>a)</a:t>
              </a:r>
              <a:endParaRPr lang="es-ES_tradnl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0" y="4953000"/>
            <a:ext cx="8839200" cy="762000"/>
            <a:chOff x="0" y="3300"/>
            <a:chExt cx="5568" cy="480"/>
          </a:xfrm>
        </p:grpSpPr>
        <p:sp>
          <p:nvSpPr>
            <p:cNvPr id="122893" name="Text Box 13"/>
            <p:cNvSpPr txBox="1">
              <a:spLocks noChangeArrowheads="1"/>
            </p:cNvSpPr>
            <p:nvPr/>
          </p:nvSpPr>
          <p:spPr bwMode="auto">
            <a:xfrm>
              <a:off x="408" y="3300"/>
              <a:ext cx="516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Su suma </a:t>
              </a:r>
              <a:r>
                <a:rPr lang="es-ES_tradnl" i="1" dirty="0">
                  <a:solidFill>
                    <a:schemeClr val="bg1"/>
                  </a:solidFill>
                </a:rPr>
                <a:t>S</a:t>
              </a:r>
              <a:r>
                <a:rPr lang="es-ES_tradnl" dirty="0">
                  <a:solidFill>
                    <a:schemeClr val="bg1"/>
                  </a:solidFill>
                </a:rPr>
                <a:t> cumple: </a:t>
              </a:r>
              <a:r>
                <a:rPr lang="es-ES_tradnl" dirty="0">
                  <a:solidFill>
                    <a:srgbClr val="FFFF00"/>
                  </a:solidFill>
                </a:rPr>
                <a:t>0 &lt; </a:t>
              </a:r>
              <a:r>
                <a:rPr lang="es-ES_tradnl" i="1" dirty="0">
                  <a:solidFill>
                    <a:srgbClr val="FFFF00"/>
                  </a:solidFill>
                </a:rPr>
                <a:t>S</a:t>
              </a:r>
              <a:r>
                <a:rPr lang="es-ES_tradnl" dirty="0">
                  <a:solidFill>
                    <a:srgbClr val="FFFF00"/>
                  </a:solidFill>
                </a:rPr>
                <a:t> &lt; </a:t>
              </a:r>
              <a:r>
                <a:rPr lang="es-ES_tradnl" i="1" dirty="0">
                  <a:solidFill>
                    <a:srgbClr val="FFFF00"/>
                  </a:solidFill>
                </a:rPr>
                <a:t>a</a:t>
              </a:r>
              <a:r>
                <a:rPr lang="es-ES_tradnl" baseline="-25000" dirty="0">
                  <a:solidFill>
                    <a:srgbClr val="FFFF00"/>
                  </a:solidFill>
                </a:rPr>
                <a:t>1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  <p:sp>
          <p:nvSpPr>
            <p:cNvPr id="122907" name="Text Box 27"/>
            <p:cNvSpPr txBox="1">
              <a:spLocks noChangeArrowheads="1"/>
            </p:cNvSpPr>
            <p:nvPr/>
          </p:nvSpPr>
          <p:spPr bwMode="auto">
            <a:xfrm>
              <a:off x="0" y="3300"/>
              <a:ext cx="5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rgbClr val="FFFF00"/>
                  </a:solidFill>
                </a:rPr>
                <a:t>b)</a:t>
              </a:r>
              <a:endParaRPr lang="es-ES_tradnl">
                <a:solidFill>
                  <a:schemeClr val="bg1"/>
                </a:solidFill>
              </a:endParaRPr>
            </a:p>
          </p:txBody>
        </p:sp>
      </p:grpSp>
      <p:sp>
        <p:nvSpPr>
          <p:cNvPr id="122915" name="Line 3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-38100" y="1028700"/>
            <a:ext cx="9144000" cy="1809750"/>
            <a:chOff x="-24" y="744"/>
            <a:chExt cx="5760" cy="1140"/>
          </a:xfrm>
        </p:grpSpPr>
        <p:sp>
          <p:nvSpPr>
            <p:cNvPr id="122888" name="Text Box 8"/>
            <p:cNvSpPr txBox="1">
              <a:spLocks noChangeArrowheads="1"/>
            </p:cNvSpPr>
            <p:nvPr/>
          </p:nvSpPr>
          <p:spPr bwMode="auto">
            <a:xfrm>
              <a:off x="0" y="756"/>
              <a:ext cx="8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Sea</a:t>
              </a:r>
            </a:p>
          </p:txBody>
        </p:sp>
        <p:sp>
          <p:nvSpPr>
            <p:cNvPr id="122890" name="Text Box 10"/>
            <p:cNvSpPr txBox="1">
              <a:spLocks noChangeArrowheads="1"/>
            </p:cNvSpPr>
            <p:nvPr/>
          </p:nvSpPr>
          <p:spPr bwMode="auto">
            <a:xfrm>
              <a:off x="-24" y="1404"/>
              <a:ext cx="576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una serie de signos alternos tal que</a:t>
              </a:r>
            </a:p>
          </p:txBody>
        </p:sp>
        <p:sp>
          <p:nvSpPr>
            <p:cNvPr id="122891" name="Text Box 11"/>
            <p:cNvSpPr txBox="1">
              <a:spLocks noChangeArrowheads="1"/>
            </p:cNvSpPr>
            <p:nvPr/>
          </p:nvSpPr>
          <p:spPr bwMode="auto">
            <a:xfrm>
              <a:off x="3108" y="744"/>
              <a:ext cx="178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con </a:t>
              </a:r>
              <a:r>
                <a:rPr lang="es-ES_tradnl" i="1">
                  <a:solidFill>
                    <a:schemeClr val="bg1"/>
                  </a:solidFill>
                </a:rPr>
                <a:t>a</a:t>
              </a:r>
              <a:r>
                <a:rPr lang="es-ES_tradnl" i="1" baseline="-25000">
                  <a:solidFill>
                    <a:schemeClr val="bg1"/>
                  </a:solidFill>
                </a:rPr>
                <a:t>n</a:t>
              </a:r>
              <a:r>
                <a:rPr lang="es-ES_tradnl">
                  <a:solidFill>
                    <a:schemeClr val="bg1"/>
                  </a:solidFill>
                </a:rPr>
                <a:t>&gt; 0</a:t>
              </a:r>
            </a:p>
          </p:txBody>
        </p:sp>
      </p:grpSp>
      <p:grpSp>
        <p:nvGrpSpPr>
          <p:cNvPr id="26" name="Group 14"/>
          <p:cNvGrpSpPr>
            <a:grpSpLocks noChangeAspect="1"/>
          </p:cNvGrpSpPr>
          <p:nvPr/>
        </p:nvGrpSpPr>
        <p:grpSpPr bwMode="auto">
          <a:xfrm>
            <a:off x="1481138" y="698500"/>
            <a:ext cx="2905125" cy="1573213"/>
            <a:chOff x="1965" y="1664"/>
            <a:chExt cx="1830" cy="991"/>
          </a:xfrm>
        </p:grpSpPr>
        <p:sp>
          <p:nvSpPr>
            <p:cNvPr id="27" name="AutoShape 13"/>
            <p:cNvSpPr>
              <a:spLocks noChangeAspect="1" noChangeArrowheads="1" noTextEdit="1"/>
            </p:cNvSpPr>
            <p:nvPr/>
          </p:nvSpPr>
          <p:spPr bwMode="auto">
            <a:xfrm>
              <a:off x="1965" y="1664"/>
              <a:ext cx="1830" cy="9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016" y="1801"/>
              <a:ext cx="380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6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å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2128" y="1687"/>
              <a:ext cx="1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¥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2173" y="2376"/>
              <a:ext cx="1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=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3159" y="1885"/>
              <a:ext cx="11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+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2558" y="1895"/>
              <a:ext cx="195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-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2280" y="2398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21"/>
            <p:cNvSpPr>
              <a:spLocks noChangeArrowheads="1"/>
            </p:cNvSpPr>
            <p:nvPr/>
          </p:nvSpPr>
          <p:spPr bwMode="auto">
            <a:xfrm>
              <a:off x="3269" y="1907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6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2907" y="1930"/>
              <a:ext cx="118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)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2752" y="1930"/>
              <a:ext cx="198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2425" y="1930"/>
              <a:ext cx="118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(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2042" y="2399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600" b="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3586" y="2152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600" b="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3028" y="1908"/>
              <a:ext cx="1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600" b="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28"/>
            <p:cNvSpPr>
              <a:spLocks noChangeArrowheads="1"/>
            </p:cNvSpPr>
            <p:nvPr/>
          </p:nvSpPr>
          <p:spPr bwMode="auto">
            <a:xfrm>
              <a:off x="3391" y="1930"/>
              <a:ext cx="198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44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53 Grupo"/>
          <p:cNvGrpSpPr/>
          <p:nvPr/>
        </p:nvGrpSpPr>
        <p:grpSpPr>
          <a:xfrm>
            <a:off x="228600" y="2857500"/>
            <a:ext cx="8037513" cy="1023938"/>
            <a:chOff x="228600" y="2857500"/>
            <a:chExt cx="8037513" cy="1023938"/>
          </a:xfrm>
        </p:grpSpPr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228600" y="2914650"/>
              <a:ext cx="3905250" cy="771525"/>
              <a:chOff x="0" y="2028"/>
              <a:chExt cx="2460" cy="486"/>
            </a:xfrm>
          </p:grpSpPr>
          <p:sp>
            <p:nvSpPr>
              <p:cNvPr id="122900" name="Text Box 20"/>
              <p:cNvSpPr txBox="1">
                <a:spLocks noChangeArrowheads="1"/>
              </p:cNvSpPr>
              <p:nvPr/>
            </p:nvSpPr>
            <p:spPr bwMode="auto">
              <a:xfrm>
                <a:off x="408" y="2028"/>
                <a:ext cx="2052" cy="486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ES_tradnl" dirty="0">
                    <a:solidFill>
                      <a:srgbClr val="FFFF00"/>
                    </a:solidFill>
                    <a:sym typeface="Symbol" pitchFamily="18" charset="2"/>
                  </a:rPr>
                  <a:t></a:t>
                </a:r>
                <a:r>
                  <a:rPr lang="es-ES_tradnl" i="1" dirty="0">
                    <a:solidFill>
                      <a:srgbClr val="FFFF00"/>
                    </a:solidFill>
                    <a:sym typeface="Symbol" pitchFamily="18" charset="2"/>
                  </a:rPr>
                  <a:t>n</a:t>
                </a:r>
                <a:r>
                  <a:rPr lang="es-ES_tradnl" dirty="0">
                    <a:solidFill>
                      <a:srgbClr val="FFFF00"/>
                    </a:solidFill>
                    <a:sym typeface="Symbol" pitchFamily="18" charset="2"/>
                  </a:rPr>
                  <a:t>: </a:t>
                </a:r>
                <a:r>
                  <a:rPr lang="es-ES_tradnl" i="1" dirty="0" err="1">
                    <a:solidFill>
                      <a:srgbClr val="FFFF00"/>
                    </a:solidFill>
                  </a:rPr>
                  <a:t>a</a:t>
                </a:r>
                <a:r>
                  <a:rPr lang="es-ES_tradnl" i="1" baseline="-25000" dirty="0" err="1">
                    <a:solidFill>
                      <a:srgbClr val="FFFF00"/>
                    </a:solidFill>
                  </a:rPr>
                  <a:t>n</a:t>
                </a:r>
                <a:r>
                  <a:rPr lang="es-ES_tradnl" dirty="0">
                    <a:solidFill>
                      <a:srgbClr val="FFFF00"/>
                    </a:solidFill>
                  </a:rPr>
                  <a:t>&gt; </a:t>
                </a:r>
                <a:r>
                  <a:rPr lang="es-ES_tradnl" i="1" dirty="0">
                    <a:solidFill>
                      <a:srgbClr val="FFFF00"/>
                    </a:solidFill>
                  </a:rPr>
                  <a:t>a</a:t>
                </a:r>
                <a:r>
                  <a:rPr lang="es-ES_tradnl" i="1" baseline="-25000" dirty="0">
                    <a:solidFill>
                      <a:srgbClr val="FFFF00"/>
                    </a:solidFill>
                  </a:rPr>
                  <a:t>n</a:t>
                </a:r>
                <a:r>
                  <a:rPr lang="es-ES_tradnl" baseline="-25000" dirty="0">
                    <a:solidFill>
                      <a:srgbClr val="FFFF00"/>
                    </a:solidFill>
                  </a:rPr>
                  <a:t>+1</a:t>
                </a:r>
              </a:p>
            </p:txBody>
          </p:sp>
          <p:sp>
            <p:nvSpPr>
              <p:cNvPr id="122902" name="Text Box 22"/>
              <p:cNvSpPr txBox="1">
                <a:spLocks noChangeArrowheads="1"/>
              </p:cNvSpPr>
              <p:nvPr/>
            </p:nvSpPr>
            <p:spPr bwMode="auto">
              <a:xfrm>
                <a:off x="0" y="2028"/>
                <a:ext cx="51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ES_tradnl">
                    <a:solidFill>
                      <a:srgbClr val="FFFF00"/>
                    </a:solidFill>
                  </a:rPr>
                  <a:t>1)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52 Grupo"/>
            <p:cNvGrpSpPr/>
            <p:nvPr/>
          </p:nvGrpSpPr>
          <p:grpSpPr>
            <a:xfrm>
              <a:off x="5029200" y="2857500"/>
              <a:ext cx="3236913" cy="1023938"/>
              <a:chOff x="5029200" y="2857500"/>
              <a:chExt cx="3236913" cy="1023938"/>
            </a:xfrm>
          </p:grpSpPr>
          <p:sp>
            <p:nvSpPr>
              <p:cNvPr id="122903" name="Text Box 23"/>
              <p:cNvSpPr txBox="1">
                <a:spLocks noChangeArrowheads="1"/>
              </p:cNvSpPr>
              <p:nvPr/>
            </p:nvSpPr>
            <p:spPr bwMode="auto">
              <a:xfrm>
                <a:off x="5029200" y="2933700"/>
                <a:ext cx="81915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ES_tradnl">
                    <a:solidFill>
                      <a:srgbClr val="FFFF00"/>
                    </a:solidFill>
                  </a:rPr>
                  <a:t>2)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2" name="Group 31"/>
              <p:cNvGrpSpPr>
                <a:grpSpLocks noChangeAspect="1"/>
              </p:cNvGrpSpPr>
              <p:nvPr/>
            </p:nvGrpSpPr>
            <p:grpSpPr bwMode="auto">
              <a:xfrm>
                <a:off x="5792788" y="2857500"/>
                <a:ext cx="2473325" cy="1023938"/>
                <a:chOff x="1549" y="696"/>
                <a:chExt cx="1558" cy="645"/>
              </a:xfrm>
            </p:grpSpPr>
            <p:sp>
              <p:nvSpPr>
                <p:cNvPr id="43" name="AutoShape 30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549" y="698"/>
                  <a:ext cx="1558" cy="643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FFFF00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Rectangle 32"/>
                <p:cNvSpPr>
                  <a:spLocks noChangeArrowheads="1"/>
                </p:cNvSpPr>
                <p:nvPr/>
              </p:nvSpPr>
              <p:spPr bwMode="auto">
                <a:xfrm>
                  <a:off x="2848" y="731"/>
                  <a:ext cx="198" cy="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44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0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5" name="Rectangle 33"/>
                <p:cNvSpPr>
                  <a:spLocks noChangeArrowheads="1"/>
                </p:cNvSpPr>
                <p:nvPr/>
              </p:nvSpPr>
              <p:spPr bwMode="auto">
                <a:xfrm>
                  <a:off x="1617" y="731"/>
                  <a:ext cx="453" cy="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4400" b="0" i="0" u="none" strike="noStrike" cap="none" normalizeH="0" baseline="0" dirty="0" err="1" smtClean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lim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6" name="Rectangle 34"/>
                <p:cNvSpPr>
                  <a:spLocks noChangeArrowheads="1"/>
                </p:cNvSpPr>
                <p:nvPr/>
              </p:nvSpPr>
              <p:spPr bwMode="auto">
                <a:xfrm>
                  <a:off x="2572" y="696"/>
                  <a:ext cx="195" cy="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44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Symbol" pitchFamily="18" charset="2"/>
                      <a:cs typeface="Arial" pitchFamily="34" charset="0"/>
                    </a:rPr>
                    <a:t>=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7" name="Rectangle 35"/>
                <p:cNvSpPr>
                  <a:spLocks noChangeArrowheads="1"/>
                </p:cNvSpPr>
                <p:nvPr/>
              </p:nvSpPr>
              <p:spPr bwMode="auto">
                <a:xfrm>
                  <a:off x="1938" y="1047"/>
                  <a:ext cx="149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6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latin typeface="Symbol" pitchFamily="18" charset="2"/>
                      <a:cs typeface="Arial" pitchFamily="34" charset="0"/>
                    </a:rPr>
                    <a:t>¥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8" name="Rectangle 36"/>
                <p:cNvSpPr>
                  <a:spLocks noChangeArrowheads="1"/>
                </p:cNvSpPr>
                <p:nvPr/>
              </p:nvSpPr>
              <p:spPr bwMode="auto">
                <a:xfrm>
                  <a:off x="1729" y="1047"/>
                  <a:ext cx="20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600" b="0" i="0" u="none" strike="noStrike" cap="none" normalizeH="0" baseline="0" dirty="0" smtClean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latin typeface="Symbol" pitchFamily="18" charset="2"/>
                      <a:cs typeface="Arial" pitchFamily="34" charset="0"/>
                    </a:rPr>
                    <a:t>®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49" name="Rectangle 37"/>
                <p:cNvSpPr>
                  <a:spLocks noChangeArrowheads="1"/>
                </p:cNvSpPr>
                <p:nvPr/>
              </p:nvSpPr>
              <p:spPr bwMode="auto">
                <a:xfrm>
                  <a:off x="2322" y="953"/>
                  <a:ext cx="11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600" b="0" i="1" u="none" strike="noStrike" cap="none" normalizeH="0" baseline="0" dirty="0" smtClean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n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0" name="Rectangle 38"/>
                <p:cNvSpPr>
                  <a:spLocks noChangeArrowheads="1"/>
                </p:cNvSpPr>
                <p:nvPr/>
              </p:nvSpPr>
              <p:spPr bwMode="auto">
                <a:xfrm>
                  <a:off x="1601" y="1070"/>
                  <a:ext cx="11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600" b="0" i="1" u="none" strike="noStrike" cap="none" normalizeH="0" baseline="0" dirty="0" smtClean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n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51" name="Rectangle 39"/>
                <p:cNvSpPr>
                  <a:spLocks noChangeArrowheads="1"/>
                </p:cNvSpPr>
                <p:nvPr/>
              </p:nvSpPr>
              <p:spPr bwMode="auto">
                <a:xfrm>
                  <a:off x="2129" y="731"/>
                  <a:ext cx="198" cy="4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4400" b="0" i="1" u="none" strike="noStrike" cap="none" normalizeH="0" baseline="0" dirty="0" smtClean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a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56" name="55 Grupo"/>
          <p:cNvGrpSpPr/>
          <p:nvPr/>
        </p:nvGrpSpPr>
        <p:grpSpPr>
          <a:xfrm>
            <a:off x="0" y="5562597"/>
            <a:ext cx="8115300" cy="966791"/>
            <a:chOff x="0" y="5562597"/>
            <a:chExt cx="8115300" cy="966791"/>
          </a:xfrm>
        </p:grpSpPr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0" y="5562597"/>
              <a:ext cx="5581650" cy="857250"/>
              <a:chOff x="0" y="3684"/>
              <a:chExt cx="3516" cy="540"/>
            </a:xfrm>
          </p:grpSpPr>
          <p:sp>
            <p:nvSpPr>
              <p:cNvPr id="122904" name="Text Box 24"/>
              <p:cNvSpPr txBox="1">
                <a:spLocks noChangeArrowheads="1"/>
              </p:cNvSpPr>
              <p:nvPr/>
            </p:nvSpPr>
            <p:spPr bwMode="auto">
              <a:xfrm>
                <a:off x="408" y="3744"/>
                <a:ext cx="310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ES_tradnl" i="1" dirty="0">
                    <a:solidFill>
                      <a:schemeClr val="bg1"/>
                    </a:solidFill>
                  </a:rPr>
                  <a:t>S</a:t>
                </a:r>
                <a:r>
                  <a:rPr lang="es-ES_tradnl" dirty="0">
                    <a:solidFill>
                      <a:schemeClr val="bg1"/>
                    </a:solidFill>
                  </a:rPr>
                  <a:t> = </a:t>
                </a:r>
                <a:r>
                  <a:rPr lang="es-ES_tradnl" i="1" dirty="0">
                    <a:solidFill>
                      <a:schemeClr val="bg1"/>
                    </a:solidFill>
                  </a:rPr>
                  <a:t>S</a:t>
                </a:r>
                <a:r>
                  <a:rPr lang="es-ES_tradnl" i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s-ES_tradnl" dirty="0">
                    <a:solidFill>
                      <a:schemeClr val="bg1"/>
                    </a:solidFill>
                  </a:rPr>
                  <a:t> + </a:t>
                </a:r>
                <a:r>
                  <a:rPr lang="es-ES_tradnl" i="1" dirty="0">
                    <a:solidFill>
                      <a:schemeClr val="bg1"/>
                    </a:solidFill>
                  </a:rPr>
                  <a:t>R</a:t>
                </a:r>
                <a:r>
                  <a:rPr lang="es-ES_tradnl" i="1" baseline="-25000" dirty="0">
                    <a:solidFill>
                      <a:schemeClr val="bg1"/>
                    </a:solidFill>
                  </a:rPr>
                  <a:t>n</a:t>
                </a:r>
                <a:r>
                  <a:rPr lang="es-ES_tradnl" dirty="0">
                    <a:solidFill>
                      <a:schemeClr val="bg1"/>
                    </a:solidFill>
                  </a:rPr>
                  <a:t> donde</a:t>
                </a:r>
              </a:p>
            </p:txBody>
          </p:sp>
          <p:sp>
            <p:nvSpPr>
              <p:cNvPr id="122908" name="Text Box 28"/>
              <p:cNvSpPr txBox="1">
                <a:spLocks noChangeArrowheads="1"/>
              </p:cNvSpPr>
              <p:nvPr/>
            </p:nvSpPr>
            <p:spPr bwMode="auto">
              <a:xfrm>
                <a:off x="0" y="3684"/>
                <a:ext cx="51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ES_tradnl">
                    <a:solidFill>
                      <a:srgbClr val="FFFF00"/>
                    </a:solidFill>
                  </a:rPr>
                  <a:t>c)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</p:grpSp>
        <p:graphicFrame>
          <p:nvGraphicFramePr>
            <p:cNvPr id="144389" name="Object 5"/>
            <p:cNvGraphicFramePr>
              <a:graphicFrameLocks noChangeAspect="1"/>
            </p:cNvGraphicFramePr>
            <p:nvPr/>
          </p:nvGraphicFramePr>
          <p:xfrm>
            <a:off x="5867400" y="5607050"/>
            <a:ext cx="2247900" cy="92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82" name="Ecuación" r:id="rId3" imgW="609480" imgH="253800" progId="Equation.3">
                    <p:embed/>
                  </p:oleObj>
                </mc:Choice>
                <mc:Fallback>
                  <p:oleObj name="Ecuación" r:id="rId3" imgW="609480" imgH="253800" progId="Equation.3">
                    <p:embed/>
                    <p:pic>
                      <p:nvPicPr>
                        <p:cNvPr id="14438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5607050"/>
                          <a:ext cx="2247900" cy="922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882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374072" y="0"/>
            <a:ext cx="3754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Ejemplo</a:t>
            </a:r>
            <a:endParaRPr lang="es-ES_tradn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983673" y="1191490"/>
                <a:ext cx="6650182" cy="105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Dada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ES_tradn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73" y="1191490"/>
                <a:ext cx="6650182" cy="1052019"/>
              </a:xfrm>
              <a:prstGeom prst="rect">
                <a:avLst/>
              </a:prstGeom>
              <a:blipFill>
                <a:blip r:embed="rId2"/>
                <a:stretch>
                  <a:fillRect l="-3666" t="-578" b="-1098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374072" y="2507672"/>
            <a:ext cx="832658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lphaLcPeriod"/>
            </a:pPr>
            <a:r>
              <a:rPr lang="es-ES" dirty="0" smtClean="0">
                <a:solidFill>
                  <a:schemeClr val="bg1"/>
                </a:solidFill>
              </a:rPr>
              <a:t>Determine su carácter.</a:t>
            </a:r>
          </a:p>
          <a:p>
            <a:pPr marL="742950" indent="-742950">
              <a:buAutoNum type="alphaLcPeriod"/>
            </a:pPr>
            <a:r>
              <a:rPr lang="es-ES" dirty="0" smtClean="0">
                <a:solidFill>
                  <a:schemeClr val="bg1"/>
                </a:solidFill>
              </a:rPr>
              <a:t>Si S</a:t>
            </a:r>
            <a:r>
              <a:rPr lang="es-ES" baseline="-25000" dirty="0" smtClean="0">
                <a:solidFill>
                  <a:schemeClr val="bg1"/>
                </a:solidFill>
              </a:rPr>
              <a:t>1000</a:t>
            </a:r>
            <a:r>
              <a:rPr lang="es-ES" dirty="0" smtClean="0">
                <a:solidFill>
                  <a:schemeClr val="bg1"/>
                </a:solidFill>
              </a:rPr>
              <a:t>= 0,692647 . Determine una cota del error cometido para la suma aproximada.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5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318655" y="0"/>
            <a:ext cx="3574472" cy="76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Ejemplo</a:t>
            </a:r>
            <a:endParaRPr lang="es-ES_tradn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914400" y="1191490"/>
                <a:ext cx="6650182" cy="105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Dada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ES_tradn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91490"/>
                <a:ext cx="6650182" cy="1052019"/>
              </a:xfrm>
              <a:prstGeom prst="rect">
                <a:avLst/>
              </a:prstGeom>
              <a:blipFill>
                <a:blip r:embed="rId2"/>
                <a:stretch>
                  <a:fillRect l="-3666" t="-578" b="-1098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318655" y="2673927"/>
            <a:ext cx="82711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Determine cuántos términos deben tomarse para obtener una estimación de la suma con un error menor que 0,0002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5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28600" y="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0" y="1162050"/>
            <a:ext cx="480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u="sng">
                <a:solidFill>
                  <a:schemeClr val="bg1"/>
                </a:solidFill>
              </a:rPr>
              <a:t>Suma aproximada</a:t>
            </a:r>
            <a:endParaRPr lang="es-ES_tradnl">
              <a:solidFill>
                <a:schemeClr val="bg1"/>
              </a:solidFill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4914900" y="1200150"/>
            <a:ext cx="3848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u="sng">
                <a:solidFill>
                  <a:schemeClr val="bg1"/>
                </a:solidFill>
              </a:rPr>
              <a:t>Error máximo</a:t>
            </a:r>
            <a:endParaRPr lang="es-ES_tradnl">
              <a:solidFill>
                <a:schemeClr val="bg1"/>
              </a:solidFill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-76200" y="2076450"/>
            <a:ext cx="2390786" cy="762000"/>
            <a:chOff x="-48" y="1308"/>
            <a:chExt cx="1506" cy="480"/>
          </a:xfrm>
        </p:grpSpPr>
        <p:graphicFrame>
          <p:nvGraphicFramePr>
            <p:cNvPr id="131081" name="Object 9"/>
            <p:cNvGraphicFramePr>
              <a:graphicFrameLocks noChangeAspect="1"/>
            </p:cNvGraphicFramePr>
            <p:nvPr/>
          </p:nvGraphicFramePr>
          <p:xfrm>
            <a:off x="757" y="1312"/>
            <a:ext cx="701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59" name="Ecuación" r:id="rId3" imgW="304560" imgH="228600" progId="Equation.3">
                    <p:embed/>
                  </p:oleObj>
                </mc:Choice>
                <mc:Fallback>
                  <p:oleObj name="Ecuación" r:id="rId3" imgW="304560" imgH="2286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1312"/>
                          <a:ext cx="701" cy="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2" name="Text Box 14"/>
            <p:cNvSpPr txBox="1">
              <a:spLocks noChangeArrowheads="1"/>
            </p:cNvSpPr>
            <p:nvPr/>
          </p:nvSpPr>
          <p:spPr bwMode="auto">
            <a:xfrm>
              <a:off x="-48" y="1308"/>
              <a:ext cx="8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i="1">
                  <a:solidFill>
                    <a:schemeClr val="bg1"/>
                  </a:solidFill>
                </a:rPr>
                <a:t>S</a:t>
              </a:r>
              <a:r>
                <a:rPr lang="es-ES_tradnl" baseline="-25000">
                  <a:solidFill>
                    <a:schemeClr val="bg1"/>
                  </a:solidFill>
                </a:rPr>
                <a:t>2 </a:t>
              </a:r>
              <a:r>
                <a:rPr lang="es-ES_tradnl">
                  <a:solidFill>
                    <a:schemeClr val="bg1"/>
                  </a:solidFill>
                </a:rPr>
                <a:t>=</a:t>
              </a:r>
            </a:p>
          </p:txBody>
        </p:sp>
      </p:grpSp>
      <p:graphicFrame>
        <p:nvGraphicFramePr>
          <p:cNvPr id="131072" name="Object 0"/>
          <p:cNvGraphicFramePr>
            <a:graphicFrameLocks noChangeAspect="1"/>
          </p:cNvGraphicFramePr>
          <p:nvPr/>
        </p:nvGraphicFramePr>
        <p:xfrm>
          <a:off x="6801858" y="2082800"/>
          <a:ext cx="4635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0" name="Equation" r:id="rId5" imgW="126720" imgH="228600" progId="Equation.3">
                  <p:embed/>
                </p:oleObj>
              </mc:Choice>
              <mc:Fallback>
                <p:oleObj name="Equation" r:id="rId5" imgW="1267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1858" y="2082800"/>
                        <a:ext cx="4635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-76200" y="2914650"/>
            <a:ext cx="2486025" cy="762000"/>
            <a:chOff x="-48" y="1836"/>
            <a:chExt cx="1566" cy="480"/>
          </a:xfrm>
        </p:grpSpPr>
        <p:sp>
          <p:nvSpPr>
            <p:cNvPr id="124945" name="Text Box 17"/>
            <p:cNvSpPr txBox="1">
              <a:spLocks noChangeArrowheads="1"/>
            </p:cNvSpPr>
            <p:nvPr/>
          </p:nvSpPr>
          <p:spPr bwMode="auto">
            <a:xfrm>
              <a:off x="-48" y="1836"/>
              <a:ext cx="8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i="1">
                  <a:solidFill>
                    <a:schemeClr val="bg1"/>
                  </a:solidFill>
                </a:rPr>
                <a:t>S</a:t>
              </a:r>
              <a:r>
                <a:rPr lang="es-ES_tradnl" baseline="-25000">
                  <a:solidFill>
                    <a:schemeClr val="bg1"/>
                  </a:solidFill>
                </a:rPr>
                <a:t>3 </a:t>
              </a:r>
              <a:r>
                <a:rPr lang="es-ES_tradnl">
                  <a:solidFill>
                    <a:schemeClr val="bg1"/>
                  </a:solidFill>
                </a:rPr>
                <a:t>=</a:t>
              </a:r>
            </a:p>
          </p:txBody>
        </p:sp>
        <p:graphicFrame>
          <p:nvGraphicFramePr>
            <p:cNvPr id="131080" name="Object 8"/>
            <p:cNvGraphicFramePr>
              <a:graphicFrameLocks noChangeAspect="1"/>
            </p:cNvGraphicFramePr>
            <p:nvPr/>
          </p:nvGraphicFramePr>
          <p:xfrm>
            <a:off x="753" y="1840"/>
            <a:ext cx="765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61" name="Ecuación" r:id="rId7" imgW="330120" imgH="228600" progId="Equation.3">
                    <p:embed/>
                  </p:oleObj>
                </mc:Choice>
                <mc:Fallback>
                  <p:oleObj name="Ecuación" r:id="rId7" imgW="330120" imgH="2286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" y="1840"/>
                          <a:ext cx="765" cy="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73" name="Object 1"/>
          <p:cNvGraphicFramePr>
            <a:graphicFrameLocks noChangeAspect="1"/>
          </p:cNvGraphicFramePr>
          <p:nvPr/>
        </p:nvGraphicFramePr>
        <p:xfrm>
          <a:off x="6715120" y="2921000"/>
          <a:ext cx="6508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2" name="Equation" r:id="rId9" imgW="177480" imgH="228600" progId="Equation.3">
                  <p:embed/>
                </p:oleObj>
              </mc:Choice>
              <mc:Fallback>
                <p:oleObj name="Equation" r:id="rId9" imgW="1774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0" y="2921000"/>
                        <a:ext cx="65087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-76200" y="3790950"/>
            <a:ext cx="3470275" cy="771525"/>
            <a:chOff x="-48" y="2388"/>
            <a:chExt cx="2186" cy="486"/>
          </a:xfrm>
        </p:grpSpPr>
        <p:sp>
          <p:nvSpPr>
            <p:cNvPr id="124949" name="Text Box 21"/>
            <p:cNvSpPr txBox="1">
              <a:spLocks noChangeArrowheads="1"/>
            </p:cNvSpPr>
            <p:nvPr/>
          </p:nvSpPr>
          <p:spPr bwMode="auto">
            <a:xfrm>
              <a:off x="-48" y="2388"/>
              <a:ext cx="8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i="1">
                  <a:solidFill>
                    <a:schemeClr val="bg1"/>
                  </a:solidFill>
                </a:rPr>
                <a:t>S</a:t>
              </a:r>
              <a:r>
                <a:rPr lang="es-ES_tradnl" baseline="-25000">
                  <a:solidFill>
                    <a:schemeClr val="bg1"/>
                  </a:solidFill>
                </a:rPr>
                <a:t>4 </a:t>
              </a:r>
              <a:r>
                <a:rPr lang="es-ES_tradnl">
                  <a:solidFill>
                    <a:schemeClr val="bg1"/>
                  </a:solidFill>
                </a:rPr>
                <a:t>=</a:t>
              </a:r>
            </a:p>
          </p:txBody>
        </p:sp>
        <p:graphicFrame>
          <p:nvGraphicFramePr>
            <p:cNvPr id="131079" name="Object 7"/>
            <p:cNvGraphicFramePr>
              <a:graphicFrameLocks noChangeAspect="1"/>
            </p:cNvGraphicFramePr>
            <p:nvPr/>
          </p:nvGraphicFramePr>
          <p:xfrm>
            <a:off x="781" y="2404"/>
            <a:ext cx="1357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63" name="Ecuación" r:id="rId11" imgW="583920" imgH="228600" progId="Equation.3">
                    <p:embed/>
                  </p:oleObj>
                </mc:Choice>
                <mc:Fallback>
                  <p:oleObj name="Ecuación" r:id="rId11" imgW="58392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2404"/>
                          <a:ext cx="1357" cy="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-57150" y="4610100"/>
            <a:ext cx="4486275" cy="790575"/>
            <a:chOff x="-36" y="2904"/>
            <a:chExt cx="2826" cy="498"/>
          </a:xfrm>
        </p:grpSpPr>
        <p:sp>
          <p:nvSpPr>
            <p:cNvPr id="124952" name="Text Box 24"/>
            <p:cNvSpPr txBox="1">
              <a:spLocks noChangeArrowheads="1"/>
            </p:cNvSpPr>
            <p:nvPr/>
          </p:nvSpPr>
          <p:spPr bwMode="auto">
            <a:xfrm>
              <a:off x="-36" y="2904"/>
              <a:ext cx="8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i="1">
                  <a:solidFill>
                    <a:schemeClr val="bg1"/>
                  </a:solidFill>
                </a:rPr>
                <a:t>S</a:t>
              </a:r>
              <a:r>
                <a:rPr lang="es-ES_tradnl" baseline="-25000">
                  <a:solidFill>
                    <a:schemeClr val="bg1"/>
                  </a:solidFill>
                </a:rPr>
                <a:t>5 </a:t>
              </a:r>
              <a:r>
                <a:rPr lang="es-ES_tradnl">
                  <a:solidFill>
                    <a:schemeClr val="bg1"/>
                  </a:solidFill>
                </a:rPr>
                <a:t>=</a:t>
              </a:r>
            </a:p>
          </p:txBody>
        </p:sp>
        <p:graphicFrame>
          <p:nvGraphicFramePr>
            <p:cNvPr id="131078" name="Object 6"/>
            <p:cNvGraphicFramePr>
              <a:graphicFrameLocks noChangeAspect="1"/>
            </p:cNvGraphicFramePr>
            <p:nvPr/>
          </p:nvGraphicFramePr>
          <p:xfrm>
            <a:off x="779" y="2932"/>
            <a:ext cx="2011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64" name="Ecuación" r:id="rId13" imgW="863280" imgH="228600" progId="Equation.3">
                    <p:embed/>
                  </p:oleObj>
                </mc:Choice>
                <mc:Fallback>
                  <p:oleObj name="Ecuación" r:id="rId13" imgW="86328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2932"/>
                          <a:ext cx="2011" cy="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-57150" y="5505450"/>
            <a:ext cx="5640388" cy="762000"/>
            <a:chOff x="-36" y="3468"/>
            <a:chExt cx="3553" cy="480"/>
          </a:xfrm>
        </p:grpSpPr>
        <p:sp>
          <p:nvSpPr>
            <p:cNvPr id="124954" name="Text Box 26"/>
            <p:cNvSpPr txBox="1">
              <a:spLocks noChangeArrowheads="1"/>
            </p:cNvSpPr>
            <p:nvPr/>
          </p:nvSpPr>
          <p:spPr bwMode="auto">
            <a:xfrm>
              <a:off x="-36" y="3468"/>
              <a:ext cx="828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i="1" dirty="0">
                  <a:solidFill>
                    <a:schemeClr val="bg1"/>
                  </a:solidFill>
                </a:rPr>
                <a:t>S</a:t>
              </a:r>
              <a:r>
                <a:rPr lang="es-ES_tradnl" baseline="-25000" dirty="0">
                  <a:solidFill>
                    <a:schemeClr val="bg1"/>
                  </a:solidFill>
                </a:rPr>
                <a:t>6 </a:t>
              </a:r>
              <a:r>
                <a:rPr lang="es-ES_tradnl" dirty="0">
                  <a:solidFill>
                    <a:schemeClr val="bg1"/>
                  </a:solidFill>
                </a:rPr>
                <a:t>=</a:t>
              </a:r>
            </a:p>
          </p:txBody>
        </p:sp>
        <p:graphicFrame>
          <p:nvGraphicFramePr>
            <p:cNvPr id="131077" name="Object 5"/>
            <p:cNvGraphicFramePr>
              <a:graphicFrameLocks noChangeAspect="1"/>
            </p:cNvGraphicFramePr>
            <p:nvPr/>
          </p:nvGraphicFramePr>
          <p:xfrm>
            <a:off x="796" y="3472"/>
            <a:ext cx="2721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65" name="Ecuación" r:id="rId15" imgW="1168200" imgH="228600" progId="Equation.3">
                    <p:embed/>
                  </p:oleObj>
                </mc:Choice>
                <mc:Fallback>
                  <p:oleObj name="Ecuación" r:id="rId15" imgW="116820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3472"/>
                          <a:ext cx="2721" cy="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6626225" y="5511800"/>
          <a:ext cx="2486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6" name="Ecuación" r:id="rId17" imgW="672840" imgH="228600" progId="Equation.3">
                  <p:embed/>
                </p:oleObj>
              </mc:Choice>
              <mc:Fallback>
                <p:oleObj name="Ecuación" r:id="rId17" imgW="6728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5511800"/>
                        <a:ext cx="248602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64" name="Line 36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842037" y="4683125"/>
                <a:ext cx="3731454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_tradnl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_tradnl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720</m:t>
                          </m:r>
                        </m:den>
                      </m:f>
                      <m:r>
                        <a:rPr lang="es-ES_tradnl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&lt;0.0014</m:t>
                      </m:r>
                    </m:oMath>
                  </m:oMathPara>
                </a14:m>
                <a:endParaRPr lang="es-ES_tradn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037" y="4683125"/>
                <a:ext cx="3731454" cy="7861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5816776" y="3772112"/>
                <a:ext cx="3731454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_tradnl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ES_tradnl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s-ES_tradnl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&lt;0.00</m:t>
                      </m:r>
                      <m:r>
                        <a:rPr lang="es-E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83</m:t>
                      </m:r>
                    </m:oMath>
                  </m:oMathPara>
                </a14:m>
                <a:endParaRPr lang="es-ES_tradnl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776" y="3772112"/>
                <a:ext cx="3731454" cy="7861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autoUpdateAnimBg="0"/>
      <p:bldP spid="124935" grpId="0" autoUpdateAnimBg="0"/>
      <p:bldP spid="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15125"/>
              </p:ext>
            </p:extLst>
          </p:nvPr>
        </p:nvGraphicFramePr>
        <p:xfrm>
          <a:off x="415636" y="532532"/>
          <a:ext cx="7191375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6" name="Ecuación" r:id="rId3" imgW="1752480" imgH="393480" progId="Equation.3">
                  <p:embed/>
                </p:oleObj>
              </mc:Choice>
              <mc:Fallback>
                <p:oleObj name="Ecuación" r:id="rId3" imgW="175248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36" y="532532"/>
                        <a:ext cx="7191375" cy="144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504927"/>
              </p:ext>
            </p:extLst>
          </p:nvPr>
        </p:nvGraphicFramePr>
        <p:xfrm>
          <a:off x="540327" y="3934629"/>
          <a:ext cx="4464738" cy="144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7" name="Ecuación" r:id="rId5" imgW="1091880" imgH="393480" progId="Equation.3">
                  <p:embed/>
                </p:oleObj>
              </mc:Choice>
              <mc:Fallback>
                <p:oleObj name="Ecuación" r:id="rId5" imgW="109188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27" y="3934629"/>
                        <a:ext cx="4464738" cy="144079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415636" y="2124818"/>
                <a:ext cx="5749637" cy="1378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_tradn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ES_tradnl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_tradnl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435</m:t>
                          </m:r>
                        </m:num>
                        <m:den>
                          <m:r>
                            <a:rPr lang="es-ES_tradnl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720</m:t>
                          </m:r>
                        </m:den>
                      </m:f>
                      <m:r>
                        <a:rPr lang="es-ES_tradnl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=0.6042</m:t>
                      </m:r>
                    </m:oMath>
                  </m:oMathPara>
                </a14:m>
                <a:endParaRPr lang="es-ES_tradn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36" y="2124818"/>
                <a:ext cx="5749637" cy="13781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-41565" y="5597236"/>
                <a:ext cx="631767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s-ES_tradnl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=0.6042±0.0002</m:t>
                      </m:r>
                    </m:oMath>
                  </m:oMathPara>
                </a14:m>
                <a:endParaRPr lang="es-ES_tradn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65" y="5597236"/>
                <a:ext cx="6317673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318655" y="0"/>
            <a:ext cx="3574472" cy="765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Ejemplo</a:t>
            </a:r>
            <a:endParaRPr lang="es-ES_tradnl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914400" y="1191490"/>
                <a:ext cx="6650182" cy="105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Dada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pt-B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s-E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ES_tradn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91490"/>
                <a:ext cx="6650182" cy="1052019"/>
              </a:xfrm>
              <a:prstGeom prst="rect">
                <a:avLst/>
              </a:prstGeom>
              <a:blipFill>
                <a:blip r:embed="rId2"/>
                <a:stretch>
                  <a:fillRect l="-3666" t="-578" b="-1098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318655" y="2673927"/>
            <a:ext cx="82711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Determine cuántos términos deben tomarse para obtener una estimación de la suma con un error menor que 16*10</a:t>
            </a:r>
            <a:r>
              <a:rPr lang="es-ES" baseline="30000" dirty="0" smtClean="0">
                <a:solidFill>
                  <a:schemeClr val="bg1"/>
                </a:solidFill>
              </a:rPr>
              <a:t>-4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0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1" y="14519"/>
            <a:ext cx="4963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Sumario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" y="127725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04800" y="1371600"/>
            <a:ext cx="8439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Series alternadas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Convergencia absoluta y condicional</a:t>
            </a:r>
          </a:p>
          <a:p>
            <a:pPr>
              <a:buFont typeface="Arial" pitchFamily="34" charset="0"/>
              <a:buChar char="•"/>
            </a:pPr>
            <a:r>
              <a:rPr lang="es-ES" dirty="0" smtClean="0">
                <a:solidFill>
                  <a:schemeClr val="bg1"/>
                </a:solidFill>
              </a:rPr>
              <a:t> Criterio de Leibniz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1" y="14519"/>
            <a:ext cx="49638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Bibliografía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46743" y="814328"/>
            <a:ext cx="8621485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Series. Tomo I.</a:t>
            </a:r>
          </a:p>
          <a:p>
            <a:pPr>
              <a:spcBef>
                <a:spcPts val="600"/>
              </a:spcBef>
            </a:pPr>
            <a:r>
              <a:rPr lang="es-ES_tradnl" dirty="0" smtClean="0">
                <a:solidFill>
                  <a:schemeClr val="bg1"/>
                </a:solidFill>
              </a:rPr>
              <a:t>Secciones  1.5, 1.6 y 1.7</a:t>
            </a:r>
          </a:p>
          <a:p>
            <a:pPr>
              <a:spcBef>
                <a:spcPts val="600"/>
              </a:spcBef>
            </a:pPr>
            <a:r>
              <a:rPr lang="es-ES_tradnl" dirty="0" smtClean="0">
                <a:solidFill>
                  <a:schemeClr val="bg1"/>
                </a:solidFill>
              </a:rPr>
              <a:t>(p 66-90)</a:t>
            </a:r>
          </a:p>
          <a:p>
            <a:r>
              <a:rPr lang="es-ES_tradnl" dirty="0" smtClean="0">
                <a:solidFill>
                  <a:schemeClr val="bg1"/>
                </a:solidFill>
              </a:rPr>
              <a:t>Cálculo </a:t>
            </a:r>
            <a:r>
              <a:rPr lang="es-ES_tradnl" dirty="0">
                <a:solidFill>
                  <a:schemeClr val="bg1"/>
                </a:solidFill>
              </a:rPr>
              <a:t>con trascendentes tempranas</a:t>
            </a:r>
            <a:r>
              <a:rPr lang="en-US" dirty="0">
                <a:solidFill>
                  <a:schemeClr val="bg1"/>
                </a:solidFill>
              </a:rPr>
              <a:t>. Parte 3. </a:t>
            </a:r>
            <a:r>
              <a:rPr lang="en-US" dirty="0" err="1" smtClean="0">
                <a:solidFill>
                  <a:schemeClr val="bg1"/>
                </a:solidFill>
              </a:rPr>
              <a:t>Sección</a:t>
            </a:r>
            <a:r>
              <a:rPr lang="en-US" dirty="0" smtClean="0">
                <a:solidFill>
                  <a:schemeClr val="bg1"/>
                </a:solidFill>
              </a:rPr>
              <a:t> 11.5, 11.6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pp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726-733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>
                <a:solidFill>
                  <a:schemeClr val="bg1"/>
                </a:solidFill>
                <a:latin typeface="Arial" charset="0"/>
              </a:rPr>
              <a:t>Orientación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8003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-19975" y="792301"/>
            <a:ext cx="88868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s-MX" sz="3600" dirty="0" smtClean="0">
                <a:solidFill>
                  <a:schemeClr val="bg1"/>
                </a:solidFill>
              </a:rPr>
              <a:t>Puntos fundamentales, </a:t>
            </a:r>
            <a:r>
              <a:rPr lang="es-MX" sz="3600" dirty="0" err="1" smtClean="0">
                <a:solidFill>
                  <a:schemeClr val="bg1"/>
                </a:solidFill>
              </a:rPr>
              <a:t>pp</a:t>
            </a:r>
            <a:r>
              <a:rPr lang="es-MX" sz="3600" dirty="0" smtClean="0">
                <a:solidFill>
                  <a:schemeClr val="bg1"/>
                </a:solidFill>
              </a:rPr>
              <a:t> 93-100</a:t>
            </a: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7708" y="1570312"/>
            <a:ext cx="8267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s-MX" sz="3600" dirty="0">
                <a:solidFill>
                  <a:schemeClr val="bg1"/>
                </a:solidFill>
              </a:rPr>
              <a:t>Preguntas </a:t>
            </a:r>
            <a:r>
              <a:rPr lang="es-MX" sz="3600" dirty="0" smtClean="0">
                <a:solidFill>
                  <a:schemeClr val="bg1"/>
                </a:solidFill>
              </a:rPr>
              <a:t>39-49 (98- 99)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-31750" y="2327510"/>
            <a:ext cx="8661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s-MX" sz="3600" dirty="0">
                <a:solidFill>
                  <a:schemeClr val="bg1"/>
                </a:solidFill>
              </a:rPr>
              <a:t>Ej. resueltos </a:t>
            </a:r>
            <a:r>
              <a:rPr lang="es-MX" sz="3600" dirty="0" smtClean="0">
                <a:solidFill>
                  <a:schemeClr val="bg1"/>
                </a:solidFill>
              </a:rPr>
              <a:t>XX (1, 2 y 3), p 138; XXIII, XXIV y XXV, </a:t>
            </a:r>
            <a:r>
              <a:rPr lang="es-MX" sz="3600" dirty="0" err="1" smtClean="0">
                <a:solidFill>
                  <a:schemeClr val="bg1"/>
                </a:solidFill>
              </a:rPr>
              <a:t>pp</a:t>
            </a:r>
            <a:r>
              <a:rPr lang="es-MX" sz="3600" dirty="0" smtClean="0">
                <a:solidFill>
                  <a:schemeClr val="bg1"/>
                </a:solidFill>
              </a:rPr>
              <a:t> 148-150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128007" name="Text Box 7"/>
          <p:cNvSpPr txBox="1">
            <a:spLocks noChangeArrowheads="1"/>
          </p:cNvSpPr>
          <p:nvPr/>
        </p:nvSpPr>
        <p:spPr bwMode="auto">
          <a:xfrm>
            <a:off x="0" y="3635340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s-MX" sz="3600" dirty="0">
                <a:solidFill>
                  <a:schemeClr val="bg1"/>
                </a:solidFill>
              </a:rPr>
              <a:t>Ej. propuestos XXI-XXIII, XXVIII-XXXII </a:t>
            </a:r>
            <a:r>
              <a:rPr lang="es-MX" sz="3600" dirty="0" smtClean="0">
                <a:solidFill>
                  <a:schemeClr val="bg1"/>
                </a:solidFill>
              </a:rPr>
              <a:t>   (</a:t>
            </a:r>
            <a:r>
              <a:rPr lang="es-MX" sz="3600" dirty="0">
                <a:solidFill>
                  <a:schemeClr val="bg1"/>
                </a:solidFill>
              </a:rPr>
              <a:t>161-167)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" y="5029185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s-ES" sz="3600" dirty="0" smtClean="0">
                <a:solidFill>
                  <a:schemeClr val="bg1"/>
                </a:solidFill>
              </a:rPr>
              <a:t>Estudiar el teorema 1.16 y reordenamiento de series, </a:t>
            </a:r>
            <a:r>
              <a:rPr lang="es-ES" sz="3600" dirty="0" err="1" smtClean="0">
                <a:solidFill>
                  <a:schemeClr val="bg1"/>
                </a:solidFill>
              </a:rPr>
              <a:t>pp</a:t>
            </a:r>
            <a:r>
              <a:rPr lang="es-ES" sz="3600" dirty="0" smtClean="0">
                <a:solidFill>
                  <a:schemeClr val="bg1"/>
                </a:solidFill>
              </a:rPr>
              <a:t> 82-88.</a:t>
            </a:r>
          </a:p>
          <a:p>
            <a:pPr>
              <a:spcBef>
                <a:spcPts val="0"/>
              </a:spcBef>
            </a:pPr>
            <a:r>
              <a:rPr lang="es-ES" sz="3600" dirty="0" smtClean="0">
                <a:solidFill>
                  <a:schemeClr val="bg1"/>
                </a:solidFill>
              </a:rPr>
              <a:t>Estudiar el teorema 1.19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6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12618" y="0"/>
            <a:ext cx="3934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EJEMPLOS</a:t>
            </a:r>
            <a:endParaRPr lang="es-ES_tradnl" dirty="0">
              <a:solidFill>
                <a:schemeClr val="bg1"/>
              </a:solidFill>
            </a:endParaRPr>
          </a:p>
        </p:txBody>
      </p:sp>
      <p:grpSp>
        <p:nvGrpSpPr>
          <p:cNvPr id="28" name="Grupo 27"/>
          <p:cNvGrpSpPr/>
          <p:nvPr/>
        </p:nvGrpSpPr>
        <p:grpSpPr>
          <a:xfrm>
            <a:off x="120945" y="667833"/>
            <a:ext cx="7062788" cy="1573213"/>
            <a:chOff x="134800" y="626268"/>
            <a:chExt cx="7062788" cy="1573213"/>
          </a:xfrm>
        </p:grpSpPr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134800" y="1005680"/>
              <a:ext cx="7062788" cy="787401"/>
              <a:chOff x="-153" y="730"/>
              <a:chExt cx="4449" cy="496"/>
            </a:xfrm>
          </p:grpSpPr>
          <p:sp>
            <p:nvSpPr>
              <p:cNvPr id="8" name="Text Box 8"/>
              <p:cNvSpPr txBox="1">
                <a:spLocks noChangeArrowheads="1"/>
              </p:cNvSpPr>
              <p:nvPr/>
            </p:nvSpPr>
            <p:spPr bwMode="auto">
              <a:xfrm>
                <a:off x="-153" y="730"/>
                <a:ext cx="1246" cy="4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s-ES_tradnl" dirty="0" smtClean="0">
                    <a:solidFill>
                      <a:schemeClr val="bg1"/>
                    </a:solidFill>
                  </a:rPr>
                  <a:t>Sea  </a:t>
                </a:r>
                <a:endParaRPr lang="es-ES_trad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Text Box 11"/>
              <p:cNvSpPr txBox="1">
                <a:spLocks noChangeArrowheads="1"/>
              </p:cNvSpPr>
              <p:nvPr/>
            </p:nvSpPr>
            <p:spPr bwMode="auto">
              <a:xfrm>
                <a:off x="2508" y="746"/>
                <a:ext cx="1788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ES_tradnl" dirty="0">
                    <a:solidFill>
                      <a:schemeClr val="bg1"/>
                    </a:solidFill>
                  </a:rPr>
                  <a:t>con </a:t>
                </a:r>
                <a:r>
                  <a:rPr lang="es-ES_tradnl" i="1" dirty="0" err="1">
                    <a:solidFill>
                      <a:schemeClr val="bg1"/>
                    </a:solidFill>
                  </a:rPr>
                  <a:t>a</a:t>
                </a:r>
                <a:r>
                  <a:rPr lang="es-ES_tradnl" i="1" baseline="-25000" dirty="0" err="1">
                    <a:solidFill>
                      <a:schemeClr val="bg1"/>
                    </a:solidFill>
                  </a:rPr>
                  <a:t>n</a:t>
                </a:r>
                <a:r>
                  <a:rPr lang="es-ES_tradnl" dirty="0">
                    <a:solidFill>
                      <a:schemeClr val="bg1"/>
                    </a:solidFill>
                  </a:rPr>
                  <a:t>&gt; 0</a:t>
                </a:r>
              </a:p>
            </p:txBody>
          </p:sp>
        </p:grpSp>
        <p:grpSp>
          <p:nvGrpSpPr>
            <p:cNvPr id="11" name="Group 14"/>
            <p:cNvGrpSpPr>
              <a:grpSpLocks noChangeAspect="1"/>
            </p:cNvGrpSpPr>
            <p:nvPr/>
          </p:nvGrpSpPr>
          <p:grpSpPr bwMode="auto">
            <a:xfrm>
              <a:off x="2251364" y="626268"/>
              <a:ext cx="2905125" cy="1573213"/>
              <a:chOff x="1965" y="1664"/>
              <a:chExt cx="1830" cy="991"/>
            </a:xfrm>
          </p:grpSpPr>
          <p:sp>
            <p:nvSpPr>
              <p:cNvPr id="12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1965" y="1664"/>
                <a:ext cx="1830" cy="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ctangle 15"/>
              <p:cNvSpPr>
                <a:spLocks noChangeArrowheads="1"/>
              </p:cNvSpPr>
              <p:nvPr/>
            </p:nvSpPr>
            <p:spPr bwMode="auto">
              <a:xfrm>
                <a:off x="2016" y="1801"/>
                <a:ext cx="380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6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2128" y="1687"/>
                <a:ext cx="14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Rectangle 17"/>
              <p:cNvSpPr>
                <a:spLocks noChangeArrowheads="1"/>
              </p:cNvSpPr>
              <p:nvPr/>
            </p:nvSpPr>
            <p:spPr bwMode="auto">
              <a:xfrm>
                <a:off x="2173" y="2376"/>
                <a:ext cx="11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Rectangle 19"/>
              <p:cNvSpPr>
                <a:spLocks noChangeArrowheads="1"/>
              </p:cNvSpPr>
              <p:nvPr/>
            </p:nvSpPr>
            <p:spPr bwMode="auto">
              <a:xfrm>
                <a:off x="2558" y="1895"/>
                <a:ext cx="195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-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2280" y="2398"/>
                <a:ext cx="1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auto">
              <a:xfrm>
                <a:off x="3269" y="1907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auto">
              <a:xfrm>
                <a:off x="2907" y="1930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Rectangle 24"/>
              <p:cNvSpPr>
                <a:spLocks noChangeArrowheads="1"/>
              </p:cNvSpPr>
              <p:nvPr/>
            </p:nvSpPr>
            <p:spPr bwMode="auto">
              <a:xfrm>
                <a:off x="2425" y="1930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auto">
              <a:xfrm>
                <a:off x="2042" y="2399"/>
                <a:ext cx="1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26"/>
              <p:cNvSpPr>
                <a:spLocks noChangeArrowheads="1"/>
              </p:cNvSpPr>
              <p:nvPr/>
            </p:nvSpPr>
            <p:spPr bwMode="auto">
              <a:xfrm>
                <a:off x="3048" y="2151"/>
                <a:ext cx="1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27"/>
              <p:cNvSpPr>
                <a:spLocks noChangeArrowheads="1"/>
              </p:cNvSpPr>
              <p:nvPr/>
            </p:nvSpPr>
            <p:spPr bwMode="auto">
              <a:xfrm>
                <a:off x="3028" y="1908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2808" y="1927"/>
                <a:ext cx="198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7" name="CuadroTexto 26"/>
          <p:cNvSpPr txBox="1"/>
          <p:nvPr/>
        </p:nvSpPr>
        <p:spPr>
          <a:xfrm>
            <a:off x="96982" y="2634456"/>
            <a:ext cx="8950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 smtClean="0">
                <a:solidFill>
                  <a:schemeClr val="bg1"/>
                </a:solidFill>
              </a:rPr>
              <a:t>−a</a:t>
            </a:r>
            <a:r>
              <a:rPr lang="pt-BR" baseline="-25000" dirty="0" smtClean="0">
                <a:solidFill>
                  <a:schemeClr val="bg1"/>
                </a:solidFill>
              </a:rPr>
              <a:t>1</a:t>
            </a:r>
            <a:r>
              <a:rPr lang="pt-BR" dirty="0" smtClean="0">
                <a:solidFill>
                  <a:schemeClr val="bg1"/>
                </a:solidFill>
              </a:rPr>
              <a:t>− a</a:t>
            </a:r>
            <a:r>
              <a:rPr lang="pt-BR" baseline="-25000" dirty="0" smtClean="0">
                <a:solidFill>
                  <a:schemeClr val="bg1"/>
                </a:solidFill>
              </a:rPr>
              <a:t>2</a:t>
            </a:r>
            <a:r>
              <a:rPr lang="pt-BR" dirty="0" smtClean="0">
                <a:solidFill>
                  <a:schemeClr val="bg1"/>
                </a:solidFill>
              </a:rPr>
              <a:t>−a</a:t>
            </a:r>
            <a:r>
              <a:rPr lang="pt-BR" baseline="-25000" dirty="0" smtClean="0">
                <a:solidFill>
                  <a:schemeClr val="bg1"/>
                </a:solidFill>
              </a:rPr>
              <a:t>3</a:t>
            </a:r>
            <a:r>
              <a:rPr lang="pt-BR" dirty="0" smtClean="0">
                <a:solidFill>
                  <a:schemeClr val="bg1"/>
                </a:solidFill>
              </a:rPr>
              <a:t>+ a</a:t>
            </a:r>
            <a:r>
              <a:rPr lang="pt-BR" baseline="-25000" dirty="0" smtClean="0">
                <a:solidFill>
                  <a:schemeClr val="bg1"/>
                </a:solidFill>
              </a:rPr>
              <a:t>4</a:t>
            </a:r>
            <a:r>
              <a:rPr lang="pt-BR" dirty="0" smtClean="0">
                <a:solidFill>
                  <a:schemeClr val="bg1"/>
                </a:solidFill>
              </a:rPr>
              <a:t>+ a</a:t>
            </a:r>
            <a:r>
              <a:rPr lang="pt-BR" baseline="-25000" dirty="0" smtClean="0">
                <a:solidFill>
                  <a:schemeClr val="bg1"/>
                </a:solidFill>
              </a:rPr>
              <a:t>5</a:t>
            </a:r>
            <a:r>
              <a:rPr lang="pt-BR" dirty="0" smtClean="0">
                <a:solidFill>
                  <a:schemeClr val="bg1"/>
                </a:solidFill>
              </a:rPr>
              <a:t>+ ··· +</a:t>
            </a:r>
            <a:r>
              <a:rPr lang="pt-BR" dirty="0" err="1" smtClean="0">
                <a:solidFill>
                  <a:schemeClr val="bg1"/>
                </a:solidFill>
              </a:rPr>
              <a:t>a</a:t>
            </a:r>
            <a:r>
              <a:rPr lang="pt-BR" baseline="-25000" dirty="0" err="1" smtClean="0">
                <a:solidFill>
                  <a:schemeClr val="bg1"/>
                </a:solidFill>
              </a:rPr>
              <a:t>n</a:t>
            </a:r>
            <a:r>
              <a:rPr lang="pt-BR" dirty="0" smtClean="0">
                <a:solidFill>
                  <a:schemeClr val="bg1"/>
                </a:solidFill>
              </a:rPr>
              <a:t>+· </a:t>
            </a:r>
            <a:r>
              <a:rPr lang="pt-BR" dirty="0">
                <a:solidFill>
                  <a:schemeClr val="bg1"/>
                </a:solidFill>
              </a:rPr>
              <a:t>· · </a:t>
            </a:r>
            <a:endParaRPr lang="es-ES_tradnl" dirty="0">
              <a:solidFill>
                <a:schemeClr val="bg1"/>
              </a:solidFill>
            </a:endParaRPr>
          </a:p>
        </p:txBody>
      </p:sp>
      <p:grpSp>
        <p:nvGrpSpPr>
          <p:cNvPr id="45" name="Grupo 44"/>
          <p:cNvGrpSpPr/>
          <p:nvPr/>
        </p:nvGrpSpPr>
        <p:grpSpPr>
          <a:xfrm>
            <a:off x="-240389" y="4117093"/>
            <a:ext cx="8260971" cy="2714859"/>
            <a:chOff x="-240389" y="4279543"/>
            <a:chExt cx="8260971" cy="2714859"/>
          </a:xfrm>
        </p:grpSpPr>
        <p:grpSp>
          <p:nvGrpSpPr>
            <p:cNvPr id="30" name="Group 9"/>
            <p:cNvGrpSpPr>
              <a:grpSpLocks noChangeAspect="1"/>
            </p:cNvGrpSpPr>
            <p:nvPr/>
          </p:nvGrpSpPr>
          <p:grpSpPr bwMode="auto">
            <a:xfrm>
              <a:off x="865116" y="4279543"/>
              <a:ext cx="1885156" cy="1666478"/>
              <a:chOff x="2380" y="1718"/>
              <a:chExt cx="1000" cy="884"/>
            </a:xfrm>
          </p:grpSpPr>
          <p:sp>
            <p:nvSpPr>
              <p:cNvPr id="31" name="AutoShape 8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718"/>
                <a:ext cx="1000" cy="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ectangle 12"/>
              <p:cNvSpPr>
                <a:spLocks noChangeArrowheads="1"/>
              </p:cNvSpPr>
              <p:nvPr/>
            </p:nvSpPr>
            <p:spPr bwMode="auto">
              <a:xfrm>
                <a:off x="2431" y="1840"/>
                <a:ext cx="339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59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2543" y="1738"/>
                <a:ext cx="13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2539" y="2290"/>
                <a:ext cx="10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2644" y="2310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0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2407" y="2310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18"/>
              <p:cNvSpPr>
                <a:spLocks noChangeArrowheads="1"/>
              </p:cNvSpPr>
              <p:nvPr/>
            </p:nvSpPr>
            <p:spPr bwMode="auto">
              <a:xfrm>
                <a:off x="2899" y="1955"/>
                <a:ext cx="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4" name="Grupo 43"/>
            <p:cNvGrpSpPr/>
            <p:nvPr/>
          </p:nvGrpSpPr>
          <p:grpSpPr>
            <a:xfrm>
              <a:off x="-240389" y="4427481"/>
              <a:ext cx="8260971" cy="2566921"/>
              <a:chOff x="-240389" y="4455191"/>
              <a:chExt cx="8260971" cy="25669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ángulo 40"/>
                  <p:cNvSpPr/>
                  <p:nvPr/>
                </p:nvSpPr>
                <p:spPr>
                  <a:xfrm>
                    <a:off x="-240389" y="4455191"/>
                    <a:ext cx="8260971" cy="256692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s-ES_tradnl" dirty="0" smtClean="0">
                        <a:solidFill>
                          <a:schemeClr val="bg1"/>
                        </a:solidFill>
                      </a:rPr>
                      <a:t>          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s-ES_tradnl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s-ES_tradnl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𝑠𝑒𝑛</m:t>
                            </m:r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s-E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E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f>
                          <m:fPr>
                            <m:ctrlPr>
                              <a:rPr lang="es-E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oMath>
                    </a14:m>
                    <a:endParaRPr lang="es-ES" i="1" dirty="0" smtClean="0">
                      <a:solidFill>
                        <a:schemeClr val="bg1"/>
                      </a:solidFill>
                      <a:latin typeface="Cambria Math" panose="02040503050406030204" pitchFamily="18" charset="0"/>
                    </a:endParaRPr>
                  </a:p>
                  <a:p>
                    <a:r>
                      <a:rPr lang="es-ES" b="0" dirty="0" smtClean="0">
                        <a:solidFill>
                          <a:schemeClr val="bg1"/>
                        </a:solidFill>
                      </a:rPr>
                      <a:t>         </a:t>
                    </a:r>
                    <a14:m>
                      <m:oMath xmlns:m="http://schemas.openxmlformats.org/officeDocument/2006/math"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=1+1−</m:t>
                        </m:r>
                        <m:f>
                          <m:f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E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4!</m:t>
                            </m:r>
                          </m:den>
                        </m:f>
                        <m:r>
                          <a:rPr lang="es-E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a14:m>
                    <a:endParaRPr lang="es-ES_tradnl" dirty="0"/>
                  </a:p>
                </p:txBody>
              </p:sp>
            </mc:Choice>
            <mc:Fallback xmlns="">
              <p:sp>
                <p:nvSpPr>
                  <p:cNvPr id="41" name="Rectángulo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0389" y="4455191"/>
                    <a:ext cx="8260971" cy="25669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CuadroTexto 41"/>
              <p:cNvSpPr txBox="1"/>
              <p:nvPr/>
            </p:nvSpPr>
            <p:spPr>
              <a:xfrm>
                <a:off x="163307" y="4603384"/>
                <a:ext cx="81580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>
                    <a:solidFill>
                      <a:schemeClr val="bg1"/>
                    </a:solidFill>
                  </a:rPr>
                  <a:t>3</a:t>
                </a:r>
                <a:r>
                  <a:rPr lang="es-ES_tradnl" dirty="0">
                    <a:solidFill>
                      <a:schemeClr val="bg1"/>
                    </a:solidFill>
                  </a:rPr>
                  <a:t>.</a:t>
                </a:r>
                <a:endParaRPr lang="es-ES" dirty="0" smtClean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215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133350" y="-38100"/>
            <a:ext cx="7715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Teorema y definición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0" y="120015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Sea u</a:t>
            </a:r>
            <a:r>
              <a:rPr lang="es-ES_tradnl" baseline="-25000" dirty="0">
                <a:solidFill>
                  <a:schemeClr val="bg1"/>
                </a:solidFill>
              </a:rPr>
              <a:t>n</a:t>
            </a:r>
            <a:r>
              <a:rPr lang="es-ES_tradnl" dirty="0">
                <a:solidFill>
                  <a:schemeClr val="bg1"/>
                </a:solidFill>
              </a:rPr>
              <a:t> </a:t>
            </a:r>
            <a:r>
              <a:rPr lang="es-ES_tradnl" dirty="0" err="1">
                <a:solidFill>
                  <a:schemeClr val="bg1"/>
                </a:solidFill>
              </a:rPr>
              <a:t>un</a:t>
            </a:r>
            <a:r>
              <a:rPr lang="es-ES_tradnl" dirty="0">
                <a:solidFill>
                  <a:schemeClr val="bg1"/>
                </a:solidFill>
              </a:rPr>
              <a:t> número real para cada n.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0" y="2114551"/>
            <a:ext cx="8553450" cy="800100"/>
            <a:chOff x="0" y="1332"/>
            <a:chExt cx="5388" cy="504"/>
          </a:xfrm>
        </p:grpSpPr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0" y="1356"/>
              <a:ext cx="5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Si</a:t>
              </a:r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1872" y="1332"/>
              <a:ext cx="351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es convergente</a:t>
              </a:r>
            </a:p>
          </p:txBody>
        </p:sp>
      </p:grp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84770" y="3304320"/>
            <a:ext cx="2705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entonces</a:t>
            </a:r>
          </a:p>
        </p:txBody>
      </p:sp>
      <p:sp>
        <p:nvSpPr>
          <p:cNvPr id="105494" name="Text Box 22"/>
          <p:cNvSpPr txBox="1">
            <a:spLocks noChangeArrowheads="1"/>
          </p:cNvSpPr>
          <p:nvPr/>
        </p:nvSpPr>
        <p:spPr bwMode="auto">
          <a:xfrm>
            <a:off x="1790700" y="4365931"/>
            <a:ext cx="699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también es convergente</a:t>
            </a:r>
          </a:p>
        </p:txBody>
      </p:sp>
      <p:sp>
        <p:nvSpPr>
          <p:cNvPr id="105495" name="Text Box 23"/>
          <p:cNvSpPr txBox="1">
            <a:spLocks noChangeArrowheads="1"/>
          </p:cNvSpPr>
          <p:nvPr/>
        </p:nvSpPr>
        <p:spPr bwMode="auto">
          <a:xfrm>
            <a:off x="247650" y="5375580"/>
            <a:ext cx="741045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y se le llama </a:t>
            </a:r>
            <a:r>
              <a:rPr lang="es-ES_tradnl" dirty="0">
                <a:solidFill>
                  <a:srgbClr val="FFFF00"/>
                </a:solidFill>
              </a:rPr>
              <a:t>absolutamente convergente</a:t>
            </a:r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 dirty="0"/>
          </a:p>
        </p:txBody>
      </p:sp>
      <p:grpSp>
        <p:nvGrpSpPr>
          <p:cNvPr id="142345" name="Group 9"/>
          <p:cNvGrpSpPr>
            <a:grpSpLocks noChangeAspect="1"/>
          </p:cNvGrpSpPr>
          <p:nvPr/>
        </p:nvGrpSpPr>
        <p:grpSpPr bwMode="auto">
          <a:xfrm>
            <a:off x="1035050" y="1889125"/>
            <a:ext cx="1587500" cy="1403350"/>
            <a:chOff x="2380" y="1718"/>
            <a:chExt cx="1000" cy="884"/>
          </a:xfrm>
        </p:grpSpPr>
        <p:sp>
          <p:nvSpPr>
            <p:cNvPr id="142344" name="AutoShape 8"/>
            <p:cNvSpPr>
              <a:spLocks noChangeAspect="1" noChangeArrowheads="1" noTextEdit="1"/>
            </p:cNvSpPr>
            <p:nvPr/>
          </p:nvSpPr>
          <p:spPr bwMode="auto">
            <a:xfrm>
              <a:off x="2380" y="1718"/>
              <a:ext cx="1000" cy="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142346" name="Line 10"/>
            <p:cNvSpPr>
              <a:spLocks noChangeShapeType="1"/>
            </p:cNvSpPr>
            <p:nvPr/>
          </p:nvSpPr>
          <p:spPr bwMode="auto">
            <a:xfrm>
              <a:off x="2875" y="1968"/>
              <a:ext cx="1" cy="384"/>
            </a:xfrm>
            <a:prstGeom prst="line">
              <a:avLst/>
            </a:prstGeom>
            <a:noFill/>
            <a:ln w="29">
              <a:solidFill>
                <a:schemeClr val="bg1">
                  <a:alpha val="99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b="1" dirty="0">
                <a:solidFill>
                  <a:schemeClr val="bg1"/>
                </a:solidFill>
              </a:endParaRPr>
            </a:p>
          </p:txBody>
        </p:sp>
        <p:sp>
          <p:nvSpPr>
            <p:cNvPr id="142347" name="Line 11"/>
            <p:cNvSpPr>
              <a:spLocks noChangeShapeType="1"/>
            </p:cNvSpPr>
            <p:nvPr/>
          </p:nvSpPr>
          <p:spPr bwMode="auto">
            <a:xfrm>
              <a:off x="3292" y="1968"/>
              <a:ext cx="1" cy="384"/>
            </a:xfrm>
            <a:prstGeom prst="line">
              <a:avLst/>
            </a:prstGeom>
            <a:noFill/>
            <a:ln w="29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142348" name="Rectangle 12"/>
            <p:cNvSpPr>
              <a:spLocks noChangeArrowheads="1"/>
            </p:cNvSpPr>
            <p:nvPr/>
          </p:nvSpPr>
          <p:spPr bwMode="auto">
            <a:xfrm>
              <a:off x="2431" y="1840"/>
              <a:ext cx="339" cy="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59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å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349" name="Rectangle 13"/>
            <p:cNvSpPr>
              <a:spLocks noChangeArrowheads="1"/>
            </p:cNvSpPr>
            <p:nvPr/>
          </p:nvSpPr>
          <p:spPr bwMode="auto">
            <a:xfrm>
              <a:off x="2543" y="1738"/>
              <a:ext cx="13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3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¥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350" name="Rectangle 14"/>
            <p:cNvSpPr>
              <a:spLocks noChangeArrowheads="1"/>
            </p:cNvSpPr>
            <p:nvPr/>
          </p:nvSpPr>
          <p:spPr bwMode="auto">
            <a:xfrm>
              <a:off x="2588" y="2353"/>
              <a:ext cx="10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3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=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351" name="Rectangle 15"/>
            <p:cNvSpPr>
              <a:spLocks noChangeArrowheads="1"/>
            </p:cNvSpPr>
            <p:nvPr/>
          </p:nvSpPr>
          <p:spPr bwMode="auto">
            <a:xfrm>
              <a:off x="2693" y="2373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3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352" name="Rectangle 16"/>
            <p:cNvSpPr>
              <a:spLocks noChangeArrowheads="1"/>
            </p:cNvSpPr>
            <p:nvPr/>
          </p:nvSpPr>
          <p:spPr bwMode="auto">
            <a:xfrm>
              <a:off x="2456" y="2373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300" b="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353" name="Rectangle 17"/>
            <p:cNvSpPr>
              <a:spLocks noChangeArrowheads="1"/>
            </p:cNvSpPr>
            <p:nvPr/>
          </p:nvSpPr>
          <p:spPr bwMode="auto">
            <a:xfrm>
              <a:off x="3104" y="2153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300" b="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354" name="Rectangle 18"/>
            <p:cNvSpPr>
              <a:spLocks noChangeArrowheads="1"/>
            </p:cNvSpPr>
            <p:nvPr/>
          </p:nvSpPr>
          <p:spPr bwMode="auto">
            <a:xfrm>
              <a:off x="2899" y="1955"/>
              <a:ext cx="17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9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u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oup 9"/>
          <p:cNvGrpSpPr>
            <a:grpSpLocks noChangeAspect="1"/>
          </p:cNvGrpSpPr>
          <p:nvPr/>
        </p:nvGrpSpPr>
        <p:grpSpPr bwMode="auto">
          <a:xfrm>
            <a:off x="234950" y="4064305"/>
            <a:ext cx="1587500" cy="1403350"/>
            <a:chOff x="2380" y="1718"/>
            <a:chExt cx="1000" cy="884"/>
          </a:xfrm>
        </p:grpSpPr>
        <p:sp>
          <p:nvSpPr>
            <p:cNvPr id="34" name="AutoShape 8"/>
            <p:cNvSpPr>
              <a:spLocks noChangeAspect="1" noChangeArrowheads="1" noTextEdit="1"/>
            </p:cNvSpPr>
            <p:nvPr/>
          </p:nvSpPr>
          <p:spPr bwMode="auto">
            <a:xfrm>
              <a:off x="2380" y="1718"/>
              <a:ext cx="1000" cy="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>
                <a:solidFill>
                  <a:schemeClr val="bg1"/>
                </a:solidFill>
              </a:endParaRPr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2431" y="1840"/>
              <a:ext cx="339" cy="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59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å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2543" y="1738"/>
              <a:ext cx="13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3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¥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2588" y="2353"/>
              <a:ext cx="10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3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Symbol" pitchFamily="18" charset="2"/>
                  <a:cs typeface="Arial" pitchFamily="34" charset="0"/>
                </a:rPr>
                <a:t>=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2693" y="2373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3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2456" y="2373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300" b="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3104" y="2153"/>
              <a:ext cx="103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2300" b="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s-ES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18"/>
            <p:cNvSpPr>
              <a:spLocks noChangeArrowheads="1"/>
            </p:cNvSpPr>
            <p:nvPr/>
          </p:nvSpPr>
          <p:spPr bwMode="auto">
            <a:xfrm>
              <a:off x="2899" y="1955"/>
              <a:ext cx="176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" sz="3900" b="0" i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rPr>
                <a:t>u</a:t>
              </a:r>
              <a:endParaRPr kumimoji="0" lang="es-E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6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7710" y="27703"/>
            <a:ext cx="4031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Definición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4" name="3 Grupo"/>
          <p:cNvGrpSpPr/>
          <p:nvPr/>
        </p:nvGrpSpPr>
        <p:grpSpPr>
          <a:xfrm>
            <a:off x="1544245" y="1314115"/>
            <a:ext cx="6718301" cy="1403350"/>
            <a:chOff x="311150" y="2727325"/>
            <a:chExt cx="6718301" cy="1403350"/>
          </a:xfrm>
        </p:grpSpPr>
        <p:grpSp>
          <p:nvGrpSpPr>
            <p:cNvPr id="5" name="Group 10"/>
            <p:cNvGrpSpPr>
              <a:grpSpLocks noChangeAspect="1"/>
            </p:cNvGrpSpPr>
            <p:nvPr/>
          </p:nvGrpSpPr>
          <p:grpSpPr bwMode="auto">
            <a:xfrm>
              <a:off x="3778250" y="2727325"/>
              <a:ext cx="1587500" cy="1403350"/>
              <a:chOff x="2380" y="1718"/>
              <a:chExt cx="1000" cy="884"/>
            </a:xfrm>
          </p:grpSpPr>
          <p:sp>
            <p:nvSpPr>
              <p:cNvPr id="22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718"/>
                <a:ext cx="1000" cy="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2431" y="1840"/>
                <a:ext cx="339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59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2543" y="1738"/>
                <a:ext cx="13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Rectangle 15"/>
              <p:cNvSpPr>
                <a:spLocks noChangeArrowheads="1"/>
              </p:cNvSpPr>
              <p:nvPr/>
            </p:nvSpPr>
            <p:spPr bwMode="auto">
              <a:xfrm>
                <a:off x="2588" y="2353"/>
                <a:ext cx="10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Rectangle 16"/>
              <p:cNvSpPr>
                <a:spLocks noChangeArrowheads="1"/>
              </p:cNvSpPr>
              <p:nvPr/>
            </p:nvSpPr>
            <p:spPr bwMode="auto">
              <a:xfrm>
                <a:off x="2693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Rectangle 17"/>
              <p:cNvSpPr>
                <a:spLocks noChangeArrowheads="1"/>
              </p:cNvSpPr>
              <p:nvPr/>
            </p:nvSpPr>
            <p:spPr bwMode="auto">
              <a:xfrm>
                <a:off x="2456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Rectangle 18"/>
              <p:cNvSpPr>
                <a:spLocks noChangeArrowheads="1"/>
              </p:cNvSpPr>
              <p:nvPr/>
            </p:nvSpPr>
            <p:spPr bwMode="auto">
              <a:xfrm>
                <a:off x="3104" y="215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19"/>
              <p:cNvSpPr>
                <a:spLocks noChangeArrowheads="1"/>
              </p:cNvSpPr>
              <p:nvPr/>
            </p:nvSpPr>
            <p:spPr bwMode="auto">
              <a:xfrm>
                <a:off x="2899" y="2015"/>
                <a:ext cx="176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9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111 Grupo"/>
            <p:cNvGrpSpPr/>
            <p:nvPr/>
          </p:nvGrpSpPr>
          <p:grpSpPr>
            <a:xfrm>
              <a:off x="311150" y="2727325"/>
              <a:ext cx="6718301" cy="1403350"/>
              <a:chOff x="311150" y="2727325"/>
              <a:chExt cx="6718301" cy="1403350"/>
            </a:xfrm>
          </p:grpSpPr>
          <p:grpSp>
            <p:nvGrpSpPr>
              <p:cNvPr id="7" name="Group 42"/>
              <p:cNvGrpSpPr>
                <a:grpSpLocks/>
              </p:cNvGrpSpPr>
              <p:nvPr/>
            </p:nvGrpSpPr>
            <p:grpSpPr bwMode="auto">
              <a:xfrm>
                <a:off x="1903413" y="3067051"/>
                <a:ext cx="5126038" cy="914400"/>
                <a:chOff x="1199" y="1932"/>
                <a:chExt cx="3229" cy="576"/>
              </a:xfrm>
            </p:grpSpPr>
            <p:sp>
              <p:nvSpPr>
                <p:cNvPr id="1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99" y="1944"/>
                  <a:ext cx="98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ES_tradnl" dirty="0" err="1">
                      <a:solidFill>
                        <a:schemeClr val="bg1"/>
                      </a:solidFill>
                    </a:rPr>
                    <a:t>div</a:t>
                  </a:r>
                  <a:r>
                    <a:rPr lang="es-ES_tradnl" dirty="0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384" y="1932"/>
                  <a:ext cx="104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ES_tradnl" dirty="0" err="1">
                      <a:solidFill>
                        <a:schemeClr val="bg1"/>
                      </a:solidFill>
                    </a:rPr>
                    <a:t>conv</a:t>
                  </a:r>
                  <a:r>
                    <a:rPr lang="es-ES_tradnl" dirty="0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  <p:sp>
              <p:nvSpPr>
                <p:cNvPr id="2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992" y="2028"/>
                  <a:ext cx="31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ES" dirty="0">
                      <a:solidFill>
                        <a:schemeClr val="bg1"/>
                      </a:solidFill>
                    </a:rPr>
                    <a:t>y</a:t>
                  </a:r>
                </a:p>
              </p:txBody>
            </p:sp>
          </p:grpSp>
          <p:grpSp>
            <p:nvGrpSpPr>
              <p:cNvPr id="8" name="Group 10"/>
              <p:cNvGrpSpPr>
                <a:grpSpLocks noChangeAspect="1"/>
              </p:cNvGrpSpPr>
              <p:nvPr/>
            </p:nvGrpSpPr>
            <p:grpSpPr bwMode="auto">
              <a:xfrm>
                <a:off x="311150" y="2727325"/>
                <a:ext cx="1587500" cy="1403350"/>
                <a:chOff x="2380" y="1718"/>
                <a:chExt cx="1000" cy="884"/>
              </a:xfrm>
            </p:grpSpPr>
            <p:sp>
              <p:nvSpPr>
                <p:cNvPr id="9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380" y="1718"/>
                  <a:ext cx="1000" cy="8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Line 11"/>
                <p:cNvSpPr>
                  <a:spLocks noChangeShapeType="1"/>
                </p:cNvSpPr>
                <p:nvPr/>
              </p:nvSpPr>
              <p:spPr bwMode="auto">
                <a:xfrm>
                  <a:off x="2875" y="1968"/>
                  <a:ext cx="1" cy="384"/>
                </a:xfrm>
                <a:prstGeom prst="line">
                  <a:avLst/>
                </a:prstGeom>
                <a:noFill/>
                <a:ln w="29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Line 12"/>
                <p:cNvSpPr>
                  <a:spLocks noChangeShapeType="1"/>
                </p:cNvSpPr>
                <p:nvPr/>
              </p:nvSpPr>
              <p:spPr bwMode="auto">
                <a:xfrm>
                  <a:off x="3292" y="1968"/>
                  <a:ext cx="1" cy="384"/>
                </a:xfrm>
                <a:prstGeom prst="line">
                  <a:avLst/>
                </a:prstGeom>
                <a:noFill/>
                <a:ln w="29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Rectangle 13"/>
                <p:cNvSpPr>
                  <a:spLocks noChangeArrowheads="1"/>
                </p:cNvSpPr>
                <p:nvPr/>
              </p:nvSpPr>
              <p:spPr bwMode="auto">
                <a:xfrm>
                  <a:off x="2431" y="1840"/>
                  <a:ext cx="339" cy="5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59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Symbol" pitchFamily="18" charset="2"/>
                      <a:cs typeface="Arial" pitchFamily="34" charset="0"/>
                    </a:rPr>
                    <a:t>å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3" name="Rectangle 14"/>
                <p:cNvSpPr>
                  <a:spLocks noChangeArrowheads="1"/>
                </p:cNvSpPr>
                <p:nvPr/>
              </p:nvSpPr>
              <p:spPr bwMode="auto">
                <a:xfrm>
                  <a:off x="2543" y="1738"/>
                  <a:ext cx="132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3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Symbol" pitchFamily="18" charset="2"/>
                      <a:cs typeface="Arial" pitchFamily="34" charset="0"/>
                    </a:rPr>
                    <a:t>¥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4" name="Rectangle 15"/>
                <p:cNvSpPr>
                  <a:spLocks noChangeArrowheads="1"/>
                </p:cNvSpPr>
                <p:nvPr/>
              </p:nvSpPr>
              <p:spPr bwMode="auto">
                <a:xfrm>
                  <a:off x="2588" y="2353"/>
                  <a:ext cx="102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3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Symbol" pitchFamily="18" charset="2"/>
                      <a:cs typeface="Arial" pitchFamily="34" charset="0"/>
                    </a:rPr>
                    <a:t>=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" name="Rectangle 16"/>
                <p:cNvSpPr>
                  <a:spLocks noChangeArrowheads="1"/>
                </p:cNvSpPr>
                <p:nvPr/>
              </p:nvSpPr>
              <p:spPr bwMode="auto">
                <a:xfrm>
                  <a:off x="2693" y="2373"/>
                  <a:ext cx="103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3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456" y="2373"/>
                  <a:ext cx="103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300" b="0" i="1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n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3104" y="2153"/>
                  <a:ext cx="103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3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n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2899" y="2015"/>
                  <a:ext cx="176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9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u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sp>
        <p:nvSpPr>
          <p:cNvPr id="30" name="29 CuadroTexto"/>
          <p:cNvSpPr txBox="1"/>
          <p:nvPr/>
        </p:nvSpPr>
        <p:spPr>
          <a:xfrm>
            <a:off x="415636" y="1662545"/>
            <a:ext cx="7204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Sí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526473" y="3297382"/>
            <a:ext cx="3435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Se dice que</a:t>
            </a:r>
            <a:endParaRPr lang="es-ES" dirty="0">
              <a:solidFill>
                <a:schemeClr val="bg1"/>
              </a:solidFill>
            </a:endParaRPr>
          </a:p>
        </p:txBody>
      </p:sp>
      <p:grpSp>
        <p:nvGrpSpPr>
          <p:cNvPr id="46" name="45 Grupo"/>
          <p:cNvGrpSpPr/>
          <p:nvPr/>
        </p:nvGrpSpPr>
        <p:grpSpPr>
          <a:xfrm>
            <a:off x="572620" y="4360445"/>
            <a:ext cx="7670800" cy="1403350"/>
            <a:chOff x="1625600" y="4055635"/>
            <a:chExt cx="7670800" cy="1403350"/>
          </a:xfrm>
        </p:grpSpPr>
        <p:grpSp>
          <p:nvGrpSpPr>
            <p:cNvPr id="34" name="32 Grupo"/>
            <p:cNvGrpSpPr/>
            <p:nvPr/>
          </p:nvGrpSpPr>
          <p:grpSpPr>
            <a:xfrm>
              <a:off x="3206751" y="4262011"/>
              <a:ext cx="6089649" cy="806450"/>
              <a:chOff x="3206751" y="4095751"/>
              <a:chExt cx="6089649" cy="806450"/>
            </a:xfrm>
          </p:grpSpPr>
          <p:sp>
            <p:nvSpPr>
              <p:cNvPr id="44" name="Text Box 27"/>
              <p:cNvSpPr txBox="1">
                <a:spLocks noChangeArrowheads="1"/>
              </p:cNvSpPr>
              <p:nvPr/>
            </p:nvSpPr>
            <p:spPr bwMode="auto">
              <a:xfrm>
                <a:off x="4629150" y="4095751"/>
                <a:ext cx="466725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dirty="0">
                    <a:solidFill>
                      <a:srgbClr val="FFFF00"/>
                    </a:solidFill>
                  </a:rPr>
                  <a:t>condicionalmente</a:t>
                </a:r>
              </a:p>
            </p:txBody>
          </p:sp>
          <p:sp>
            <p:nvSpPr>
              <p:cNvPr id="45" name="Text Box 40"/>
              <p:cNvSpPr txBox="1">
                <a:spLocks noChangeArrowheads="1"/>
              </p:cNvSpPr>
              <p:nvPr/>
            </p:nvSpPr>
            <p:spPr bwMode="auto">
              <a:xfrm>
                <a:off x="3206751" y="4140201"/>
                <a:ext cx="165735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>
                    <a:solidFill>
                      <a:schemeClr val="bg1"/>
                    </a:solidFill>
                  </a:rPr>
                  <a:t>conv.</a:t>
                </a:r>
              </a:p>
            </p:txBody>
          </p:sp>
        </p:grpSp>
        <p:grpSp>
          <p:nvGrpSpPr>
            <p:cNvPr id="35" name="Group 10"/>
            <p:cNvGrpSpPr>
              <a:grpSpLocks noChangeAspect="1"/>
            </p:cNvGrpSpPr>
            <p:nvPr/>
          </p:nvGrpSpPr>
          <p:grpSpPr bwMode="auto">
            <a:xfrm>
              <a:off x="1625600" y="4055635"/>
              <a:ext cx="1587500" cy="1403350"/>
              <a:chOff x="2380" y="1718"/>
              <a:chExt cx="1000" cy="884"/>
            </a:xfrm>
          </p:grpSpPr>
          <p:sp>
            <p:nvSpPr>
              <p:cNvPr id="36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718"/>
                <a:ext cx="1000" cy="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13"/>
              <p:cNvSpPr>
                <a:spLocks noChangeArrowheads="1"/>
              </p:cNvSpPr>
              <p:nvPr/>
            </p:nvSpPr>
            <p:spPr bwMode="auto">
              <a:xfrm>
                <a:off x="2431" y="1840"/>
                <a:ext cx="339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59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14"/>
              <p:cNvSpPr>
                <a:spLocks noChangeArrowheads="1"/>
              </p:cNvSpPr>
              <p:nvPr/>
            </p:nvSpPr>
            <p:spPr bwMode="auto">
              <a:xfrm>
                <a:off x="2543" y="1738"/>
                <a:ext cx="13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2588" y="2353"/>
                <a:ext cx="10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16"/>
              <p:cNvSpPr>
                <a:spLocks noChangeArrowheads="1"/>
              </p:cNvSpPr>
              <p:nvPr/>
            </p:nvSpPr>
            <p:spPr bwMode="auto">
              <a:xfrm>
                <a:off x="2693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17"/>
              <p:cNvSpPr>
                <a:spLocks noChangeArrowheads="1"/>
              </p:cNvSpPr>
              <p:nvPr/>
            </p:nvSpPr>
            <p:spPr bwMode="auto">
              <a:xfrm>
                <a:off x="2456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3104" y="215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19"/>
              <p:cNvSpPr>
                <a:spLocks noChangeArrowheads="1"/>
              </p:cNvSpPr>
              <p:nvPr/>
            </p:nvSpPr>
            <p:spPr bwMode="auto">
              <a:xfrm>
                <a:off x="2899" y="2015"/>
                <a:ext cx="176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9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ext Box 3"/>
          <p:cNvSpPr txBox="1">
            <a:spLocks noChangeArrowheads="1"/>
          </p:cNvSpPr>
          <p:nvPr/>
        </p:nvSpPr>
        <p:spPr bwMode="auto">
          <a:xfrm>
            <a:off x="114300" y="-19050"/>
            <a:ext cx="7715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Nomenclatura</a:t>
            </a:r>
          </a:p>
        </p:txBody>
      </p:sp>
      <p:sp>
        <p:nvSpPr>
          <p:cNvPr id="121874" name="AutoShape 18"/>
          <p:cNvSpPr>
            <a:spLocks noChangeArrowheads="1"/>
          </p:cNvSpPr>
          <p:nvPr/>
        </p:nvSpPr>
        <p:spPr bwMode="auto">
          <a:xfrm>
            <a:off x="3718220" y="1543050"/>
            <a:ext cx="933450" cy="304800"/>
          </a:xfrm>
          <a:prstGeom prst="rightArrow">
            <a:avLst>
              <a:gd name="adj1" fmla="val 50000"/>
              <a:gd name="adj2" fmla="val 7656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_tradnl"/>
          </a:p>
        </p:txBody>
      </p:sp>
      <p:sp>
        <p:nvSpPr>
          <p:cNvPr id="121890" name="AutoShape 34"/>
          <p:cNvSpPr>
            <a:spLocks noChangeArrowheads="1"/>
          </p:cNvSpPr>
          <p:nvPr/>
        </p:nvSpPr>
        <p:spPr bwMode="auto">
          <a:xfrm rot="10800000" flipH="1">
            <a:off x="3524250" y="5829300"/>
            <a:ext cx="933450" cy="304800"/>
          </a:xfrm>
          <a:prstGeom prst="rightArrow">
            <a:avLst>
              <a:gd name="adj1" fmla="val 50000"/>
              <a:gd name="adj2" fmla="val 76563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s-ES_tradnl"/>
          </a:p>
        </p:txBody>
      </p:sp>
      <p:sp>
        <p:nvSpPr>
          <p:cNvPr id="3089" name="Line 3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110" name="109 Grupo"/>
          <p:cNvGrpSpPr/>
          <p:nvPr/>
        </p:nvGrpSpPr>
        <p:grpSpPr>
          <a:xfrm>
            <a:off x="368300" y="917575"/>
            <a:ext cx="3079750" cy="1403350"/>
            <a:chOff x="368300" y="917575"/>
            <a:chExt cx="3079750" cy="1403350"/>
          </a:xfrm>
        </p:grpSpPr>
        <p:sp>
          <p:nvSpPr>
            <p:cNvPr id="3104" name="Text Box 10"/>
            <p:cNvSpPr txBox="1">
              <a:spLocks noChangeArrowheads="1"/>
            </p:cNvSpPr>
            <p:nvPr/>
          </p:nvSpPr>
          <p:spPr bwMode="auto">
            <a:xfrm>
              <a:off x="1885950" y="1219201"/>
              <a:ext cx="15621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 err="1">
                  <a:solidFill>
                    <a:schemeClr val="bg1"/>
                  </a:solidFill>
                </a:rPr>
                <a:t>conv</a:t>
              </a:r>
              <a:r>
                <a:rPr lang="es-ES_tradnl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33" name="Group 10"/>
            <p:cNvGrpSpPr>
              <a:grpSpLocks noChangeAspect="1"/>
            </p:cNvGrpSpPr>
            <p:nvPr/>
          </p:nvGrpSpPr>
          <p:grpSpPr bwMode="auto">
            <a:xfrm>
              <a:off x="368300" y="917575"/>
              <a:ext cx="1587500" cy="1403350"/>
              <a:chOff x="2380" y="1718"/>
              <a:chExt cx="1000" cy="884"/>
            </a:xfrm>
          </p:grpSpPr>
          <p:sp>
            <p:nvSpPr>
              <p:cNvPr id="34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718"/>
                <a:ext cx="1000" cy="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2875" y="1968"/>
                <a:ext cx="1" cy="384"/>
              </a:xfrm>
              <a:prstGeom prst="line">
                <a:avLst/>
              </a:prstGeom>
              <a:noFill/>
              <a:ln w="29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>
                <a:off x="3292" y="1968"/>
                <a:ext cx="1" cy="384"/>
              </a:xfrm>
              <a:prstGeom prst="line">
                <a:avLst/>
              </a:prstGeom>
              <a:noFill/>
              <a:ln w="29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Rectangle 13"/>
              <p:cNvSpPr>
                <a:spLocks noChangeArrowheads="1"/>
              </p:cNvSpPr>
              <p:nvPr/>
            </p:nvSpPr>
            <p:spPr bwMode="auto">
              <a:xfrm>
                <a:off x="2431" y="1840"/>
                <a:ext cx="339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59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14"/>
              <p:cNvSpPr>
                <a:spLocks noChangeArrowheads="1"/>
              </p:cNvSpPr>
              <p:nvPr/>
            </p:nvSpPr>
            <p:spPr bwMode="auto">
              <a:xfrm>
                <a:off x="2543" y="1738"/>
                <a:ext cx="13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15"/>
              <p:cNvSpPr>
                <a:spLocks noChangeArrowheads="1"/>
              </p:cNvSpPr>
              <p:nvPr/>
            </p:nvSpPr>
            <p:spPr bwMode="auto">
              <a:xfrm>
                <a:off x="2588" y="2353"/>
                <a:ext cx="10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16"/>
              <p:cNvSpPr>
                <a:spLocks noChangeArrowheads="1"/>
              </p:cNvSpPr>
              <p:nvPr/>
            </p:nvSpPr>
            <p:spPr bwMode="auto">
              <a:xfrm>
                <a:off x="2693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17"/>
              <p:cNvSpPr>
                <a:spLocks noChangeArrowheads="1"/>
              </p:cNvSpPr>
              <p:nvPr/>
            </p:nvSpPr>
            <p:spPr bwMode="auto">
              <a:xfrm>
                <a:off x="2456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2" name="Rectangle 18"/>
              <p:cNvSpPr>
                <a:spLocks noChangeArrowheads="1"/>
              </p:cNvSpPr>
              <p:nvPr/>
            </p:nvSpPr>
            <p:spPr bwMode="auto">
              <a:xfrm>
                <a:off x="3104" y="215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Rectangle 19"/>
              <p:cNvSpPr>
                <a:spLocks noChangeArrowheads="1"/>
              </p:cNvSpPr>
              <p:nvPr/>
            </p:nvSpPr>
            <p:spPr bwMode="auto">
              <a:xfrm>
                <a:off x="2899" y="2015"/>
                <a:ext cx="176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9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5" name="114 Grupo"/>
          <p:cNvGrpSpPr/>
          <p:nvPr/>
        </p:nvGrpSpPr>
        <p:grpSpPr>
          <a:xfrm>
            <a:off x="311150" y="2727325"/>
            <a:ext cx="6718301" cy="1403350"/>
            <a:chOff x="311150" y="2727325"/>
            <a:chExt cx="6718301" cy="1403350"/>
          </a:xfrm>
        </p:grpSpPr>
        <p:grpSp>
          <p:nvGrpSpPr>
            <p:cNvPr id="55" name="Group 10"/>
            <p:cNvGrpSpPr>
              <a:grpSpLocks noChangeAspect="1"/>
            </p:cNvGrpSpPr>
            <p:nvPr/>
          </p:nvGrpSpPr>
          <p:grpSpPr bwMode="auto">
            <a:xfrm>
              <a:off x="3778250" y="2727325"/>
              <a:ext cx="1587500" cy="1403350"/>
              <a:chOff x="2380" y="1718"/>
              <a:chExt cx="1000" cy="884"/>
            </a:xfrm>
          </p:grpSpPr>
          <p:sp>
            <p:nvSpPr>
              <p:cNvPr id="56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718"/>
                <a:ext cx="1000" cy="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13"/>
              <p:cNvSpPr>
                <a:spLocks noChangeArrowheads="1"/>
              </p:cNvSpPr>
              <p:nvPr/>
            </p:nvSpPr>
            <p:spPr bwMode="auto">
              <a:xfrm>
                <a:off x="2431" y="1840"/>
                <a:ext cx="339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59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0" name="Rectangle 14"/>
              <p:cNvSpPr>
                <a:spLocks noChangeArrowheads="1"/>
              </p:cNvSpPr>
              <p:nvPr/>
            </p:nvSpPr>
            <p:spPr bwMode="auto">
              <a:xfrm>
                <a:off x="2543" y="1738"/>
                <a:ext cx="13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Rectangle 15"/>
              <p:cNvSpPr>
                <a:spLocks noChangeArrowheads="1"/>
              </p:cNvSpPr>
              <p:nvPr/>
            </p:nvSpPr>
            <p:spPr bwMode="auto">
              <a:xfrm>
                <a:off x="2588" y="2353"/>
                <a:ext cx="10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2" name="Rectangle 16"/>
              <p:cNvSpPr>
                <a:spLocks noChangeArrowheads="1"/>
              </p:cNvSpPr>
              <p:nvPr/>
            </p:nvSpPr>
            <p:spPr bwMode="auto">
              <a:xfrm>
                <a:off x="2693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3" name="Rectangle 17"/>
              <p:cNvSpPr>
                <a:spLocks noChangeArrowheads="1"/>
              </p:cNvSpPr>
              <p:nvPr/>
            </p:nvSpPr>
            <p:spPr bwMode="auto">
              <a:xfrm>
                <a:off x="2456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Rectangle 18"/>
              <p:cNvSpPr>
                <a:spLocks noChangeArrowheads="1"/>
              </p:cNvSpPr>
              <p:nvPr/>
            </p:nvSpPr>
            <p:spPr bwMode="auto">
              <a:xfrm>
                <a:off x="3104" y="215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19"/>
              <p:cNvSpPr>
                <a:spLocks noChangeArrowheads="1"/>
              </p:cNvSpPr>
              <p:nvPr/>
            </p:nvSpPr>
            <p:spPr bwMode="auto">
              <a:xfrm>
                <a:off x="2899" y="2015"/>
                <a:ext cx="176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9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2" name="111 Grupo"/>
            <p:cNvGrpSpPr/>
            <p:nvPr/>
          </p:nvGrpSpPr>
          <p:grpSpPr>
            <a:xfrm>
              <a:off x="311150" y="2727325"/>
              <a:ext cx="6718301" cy="1403350"/>
              <a:chOff x="311150" y="2727325"/>
              <a:chExt cx="6718301" cy="1403350"/>
            </a:xfrm>
          </p:grpSpPr>
          <p:grpSp>
            <p:nvGrpSpPr>
              <p:cNvPr id="6" name="Group 42"/>
              <p:cNvGrpSpPr>
                <a:grpSpLocks/>
              </p:cNvGrpSpPr>
              <p:nvPr/>
            </p:nvGrpSpPr>
            <p:grpSpPr bwMode="auto">
              <a:xfrm>
                <a:off x="1903413" y="3067051"/>
                <a:ext cx="5126038" cy="914400"/>
                <a:chOff x="1199" y="1932"/>
                <a:chExt cx="3229" cy="576"/>
              </a:xfrm>
            </p:grpSpPr>
            <p:sp>
              <p:nvSpPr>
                <p:cNvPr id="310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99" y="1944"/>
                  <a:ext cx="98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ES_tradnl" dirty="0" err="1">
                      <a:solidFill>
                        <a:schemeClr val="bg1"/>
                      </a:solidFill>
                    </a:rPr>
                    <a:t>div</a:t>
                  </a:r>
                  <a:r>
                    <a:rPr lang="es-ES_tradnl" dirty="0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  <p:sp>
              <p:nvSpPr>
                <p:cNvPr id="309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384" y="1932"/>
                  <a:ext cx="1044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ES_tradnl" dirty="0" err="1">
                      <a:solidFill>
                        <a:schemeClr val="bg1"/>
                      </a:solidFill>
                    </a:rPr>
                    <a:t>conv</a:t>
                  </a:r>
                  <a:r>
                    <a:rPr lang="es-ES_tradnl" dirty="0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  <p:sp>
              <p:nvSpPr>
                <p:cNvPr id="309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992" y="2028"/>
                  <a:ext cx="312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ES" dirty="0">
                      <a:solidFill>
                        <a:schemeClr val="bg1"/>
                      </a:solidFill>
                    </a:rPr>
                    <a:t>y</a:t>
                  </a:r>
                </a:p>
              </p:txBody>
            </p:sp>
          </p:grpSp>
          <p:grpSp>
            <p:nvGrpSpPr>
              <p:cNvPr id="66" name="Group 10"/>
              <p:cNvGrpSpPr>
                <a:grpSpLocks noChangeAspect="1"/>
              </p:cNvGrpSpPr>
              <p:nvPr/>
            </p:nvGrpSpPr>
            <p:grpSpPr bwMode="auto">
              <a:xfrm>
                <a:off x="311150" y="2727325"/>
                <a:ext cx="1587500" cy="1403350"/>
                <a:chOff x="2380" y="1718"/>
                <a:chExt cx="1000" cy="884"/>
              </a:xfrm>
            </p:grpSpPr>
            <p:sp>
              <p:nvSpPr>
                <p:cNvPr id="67" name="AutoShape 9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2380" y="1718"/>
                  <a:ext cx="1000" cy="8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8" name="Line 11"/>
                <p:cNvSpPr>
                  <a:spLocks noChangeShapeType="1"/>
                </p:cNvSpPr>
                <p:nvPr/>
              </p:nvSpPr>
              <p:spPr bwMode="auto">
                <a:xfrm>
                  <a:off x="2875" y="1968"/>
                  <a:ext cx="1" cy="384"/>
                </a:xfrm>
                <a:prstGeom prst="line">
                  <a:avLst/>
                </a:prstGeom>
                <a:noFill/>
                <a:ln w="29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9" name="Line 12"/>
                <p:cNvSpPr>
                  <a:spLocks noChangeShapeType="1"/>
                </p:cNvSpPr>
                <p:nvPr/>
              </p:nvSpPr>
              <p:spPr bwMode="auto">
                <a:xfrm>
                  <a:off x="3292" y="1968"/>
                  <a:ext cx="1" cy="384"/>
                </a:xfrm>
                <a:prstGeom prst="line">
                  <a:avLst/>
                </a:prstGeom>
                <a:noFill/>
                <a:ln w="29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0" name="Rectangle 13"/>
                <p:cNvSpPr>
                  <a:spLocks noChangeArrowheads="1"/>
                </p:cNvSpPr>
                <p:nvPr/>
              </p:nvSpPr>
              <p:spPr bwMode="auto">
                <a:xfrm>
                  <a:off x="2431" y="1840"/>
                  <a:ext cx="339" cy="5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5900" b="0" i="0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Symbol" pitchFamily="18" charset="2"/>
                      <a:cs typeface="Arial" pitchFamily="34" charset="0"/>
                    </a:rPr>
                    <a:t>å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1" name="Rectangle 14"/>
                <p:cNvSpPr>
                  <a:spLocks noChangeArrowheads="1"/>
                </p:cNvSpPr>
                <p:nvPr/>
              </p:nvSpPr>
              <p:spPr bwMode="auto">
                <a:xfrm>
                  <a:off x="2543" y="1738"/>
                  <a:ext cx="132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3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Symbol" pitchFamily="18" charset="2"/>
                      <a:cs typeface="Arial" pitchFamily="34" charset="0"/>
                    </a:rPr>
                    <a:t>¥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" name="Rectangle 15"/>
                <p:cNvSpPr>
                  <a:spLocks noChangeArrowheads="1"/>
                </p:cNvSpPr>
                <p:nvPr/>
              </p:nvSpPr>
              <p:spPr bwMode="auto">
                <a:xfrm>
                  <a:off x="2588" y="2353"/>
                  <a:ext cx="102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3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Symbol" pitchFamily="18" charset="2"/>
                      <a:cs typeface="Arial" pitchFamily="34" charset="0"/>
                    </a:rPr>
                    <a:t>=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Rectangle 16"/>
                <p:cNvSpPr>
                  <a:spLocks noChangeArrowheads="1"/>
                </p:cNvSpPr>
                <p:nvPr/>
              </p:nvSpPr>
              <p:spPr bwMode="auto">
                <a:xfrm>
                  <a:off x="2693" y="2373"/>
                  <a:ext cx="103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300" b="0" i="0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1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" name="Rectangle 17"/>
                <p:cNvSpPr>
                  <a:spLocks noChangeArrowheads="1"/>
                </p:cNvSpPr>
                <p:nvPr/>
              </p:nvSpPr>
              <p:spPr bwMode="auto">
                <a:xfrm>
                  <a:off x="2456" y="2373"/>
                  <a:ext cx="103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300" b="0" i="1" u="none" strike="noStrike" cap="none" normalizeH="0" baseline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n</a:t>
                  </a:r>
                  <a:endParaRPr kumimoji="0" lang="es-ES" sz="18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5" name="Rectangle 18"/>
                <p:cNvSpPr>
                  <a:spLocks noChangeArrowheads="1"/>
                </p:cNvSpPr>
                <p:nvPr/>
              </p:nvSpPr>
              <p:spPr bwMode="auto">
                <a:xfrm>
                  <a:off x="3104" y="2153"/>
                  <a:ext cx="103" cy="2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23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n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6" name="Rectangle 19"/>
                <p:cNvSpPr>
                  <a:spLocks noChangeArrowheads="1"/>
                </p:cNvSpPr>
                <p:nvPr/>
              </p:nvSpPr>
              <p:spPr bwMode="auto">
                <a:xfrm>
                  <a:off x="2899" y="2015"/>
                  <a:ext cx="176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s-ES" sz="3900" b="0" i="1" u="none" strike="noStrike" cap="none" normalizeH="0" baseline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Arial" pitchFamily="34" charset="0"/>
                      <a:cs typeface="Arial" pitchFamily="34" charset="0"/>
                    </a:rPr>
                    <a:t>u</a:t>
                  </a:r>
                  <a:endParaRPr kumimoji="0" lang="es-ES" sz="18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40" name="139 Grupo"/>
          <p:cNvGrpSpPr/>
          <p:nvPr/>
        </p:nvGrpSpPr>
        <p:grpSpPr>
          <a:xfrm>
            <a:off x="342900" y="3889375"/>
            <a:ext cx="8953500" cy="1403350"/>
            <a:chOff x="342900" y="3889375"/>
            <a:chExt cx="8953500" cy="1403350"/>
          </a:xfrm>
        </p:grpSpPr>
        <p:sp>
          <p:nvSpPr>
            <p:cNvPr id="3093" name="AutoShape 37"/>
            <p:cNvSpPr>
              <a:spLocks noChangeArrowheads="1"/>
            </p:cNvSpPr>
            <p:nvPr/>
          </p:nvSpPr>
          <p:spPr bwMode="auto">
            <a:xfrm>
              <a:off x="342900" y="4425951"/>
              <a:ext cx="933450" cy="304800"/>
            </a:xfrm>
            <a:prstGeom prst="rightArrow">
              <a:avLst>
                <a:gd name="adj1" fmla="val 50000"/>
                <a:gd name="adj2" fmla="val 76563"/>
              </a:avLst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9" name="32 Grupo"/>
            <p:cNvGrpSpPr/>
            <p:nvPr/>
          </p:nvGrpSpPr>
          <p:grpSpPr>
            <a:xfrm>
              <a:off x="3206751" y="4095751"/>
              <a:ext cx="6089649" cy="806450"/>
              <a:chOff x="3206751" y="4095751"/>
              <a:chExt cx="6089649" cy="806450"/>
            </a:xfrm>
          </p:grpSpPr>
          <p:sp>
            <p:nvSpPr>
              <p:cNvPr id="3092" name="Text Box 27"/>
              <p:cNvSpPr txBox="1">
                <a:spLocks noChangeArrowheads="1"/>
              </p:cNvSpPr>
              <p:nvPr/>
            </p:nvSpPr>
            <p:spPr bwMode="auto">
              <a:xfrm>
                <a:off x="4629150" y="4095751"/>
                <a:ext cx="466725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dirty="0">
                    <a:solidFill>
                      <a:srgbClr val="FFFF00"/>
                    </a:solidFill>
                  </a:rPr>
                  <a:t>condicionalmente</a:t>
                </a:r>
              </a:p>
            </p:txBody>
          </p:sp>
          <p:sp>
            <p:nvSpPr>
              <p:cNvPr id="3095" name="Text Box 40"/>
              <p:cNvSpPr txBox="1">
                <a:spLocks noChangeArrowheads="1"/>
              </p:cNvSpPr>
              <p:nvPr/>
            </p:nvSpPr>
            <p:spPr bwMode="auto">
              <a:xfrm>
                <a:off x="3206751" y="4140201"/>
                <a:ext cx="1657350" cy="762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>
                    <a:solidFill>
                      <a:schemeClr val="bg1"/>
                    </a:solidFill>
                  </a:rPr>
                  <a:t>conv.</a:t>
                </a:r>
              </a:p>
            </p:txBody>
          </p:sp>
        </p:grpSp>
        <p:grpSp>
          <p:nvGrpSpPr>
            <p:cNvPr id="77" name="Group 10"/>
            <p:cNvGrpSpPr>
              <a:grpSpLocks noChangeAspect="1"/>
            </p:cNvGrpSpPr>
            <p:nvPr/>
          </p:nvGrpSpPr>
          <p:grpSpPr bwMode="auto">
            <a:xfrm>
              <a:off x="1625600" y="3889375"/>
              <a:ext cx="1587500" cy="1403350"/>
              <a:chOff x="2380" y="1718"/>
              <a:chExt cx="1000" cy="884"/>
            </a:xfrm>
          </p:grpSpPr>
          <p:sp>
            <p:nvSpPr>
              <p:cNvPr id="78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718"/>
                <a:ext cx="1000" cy="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Rectangle 13"/>
              <p:cNvSpPr>
                <a:spLocks noChangeArrowheads="1"/>
              </p:cNvSpPr>
              <p:nvPr/>
            </p:nvSpPr>
            <p:spPr bwMode="auto">
              <a:xfrm>
                <a:off x="2431" y="1840"/>
                <a:ext cx="339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59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2" name="Rectangle 14"/>
              <p:cNvSpPr>
                <a:spLocks noChangeArrowheads="1"/>
              </p:cNvSpPr>
              <p:nvPr/>
            </p:nvSpPr>
            <p:spPr bwMode="auto">
              <a:xfrm>
                <a:off x="2543" y="1738"/>
                <a:ext cx="13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15"/>
              <p:cNvSpPr>
                <a:spLocks noChangeArrowheads="1"/>
              </p:cNvSpPr>
              <p:nvPr/>
            </p:nvSpPr>
            <p:spPr bwMode="auto">
              <a:xfrm>
                <a:off x="2588" y="2353"/>
                <a:ext cx="10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Rectangle 16"/>
              <p:cNvSpPr>
                <a:spLocks noChangeArrowheads="1"/>
              </p:cNvSpPr>
              <p:nvPr/>
            </p:nvSpPr>
            <p:spPr bwMode="auto">
              <a:xfrm>
                <a:off x="2693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17"/>
              <p:cNvSpPr>
                <a:spLocks noChangeArrowheads="1"/>
              </p:cNvSpPr>
              <p:nvPr/>
            </p:nvSpPr>
            <p:spPr bwMode="auto">
              <a:xfrm>
                <a:off x="2456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6" name="Rectangle 18"/>
              <p:cNvSpPr>
                <a:spLocks noChangeArrowheads="1"/>
              </p:cNvSpPr>
              <p:nvPr/>
            </p:nvSpPr>
            <p:spPr bwMode="auto">
              <a:xfrm>
                <a:off x="3104" y="215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7" name="Rectangle 19"/>
              <p:cNvSpPr>
                <a:spLocks noChangeArrowheads="1"/>
              </p:cNvSpPr>
              <p:nvPr/>
            </p:nvSpPr>
            <p:spPr bwMode="auto">
              <a:xfrm>
                <a:off x="2899" y="2015"/>
                <a:ext cx="176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9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14" name="113 Grupo"/>
          <p:cNvGrpSpPr/>
          <p:nvPr/>
        </p:nvGrpSpPr>
        <p:grpSpPr>
          <a:xfrm>
            <a:off x="234950" y="5165725"/>
            <a:ext cx="8185150" cy="1460500"/>
            <a:chOff x="234950" y="5165725"/>
            <a:chExt cx="8185150" cy="1460500"/>
          </a:xfrm>
        </p:grpSpPr>
        <p:sp>
          <p:nvSpPr>
            <p:cNvPr id="3102" name="Text Box 30"/>
            <p:cNvSpPr txBox="1">
              <a:spLocks noChangeArrowheads="1"/>
            </p:cNvSpPr>
            <p:nvPr/>
          </p:nvSpPr>
          <p:spPr bwMode="auto">
            <a:xfrm>
              <a:off x="6762750" y="5600701"/>
              <a:ext cx="165735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div.</a:t>
              </a:r>
            </a:p>
          </p:txBody>
        </p:sp>
        <p:sp>
          <p:nvSpPr>
            <p:cNvPr id="3101" name="Text Box 33"/>
            <p:cNvSpPr txBox="1">
              <a:spLocks noChangeArrowheads="1"/>
            </p:cNvSpPr>
            <p:nvPr/>
          </p:nvSpPr>
          <p:spPr bwMode="auto">
            <a:xfrm>
              <a:off x="1922463" y="5524501"/>
              <a:ext cx="15621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div.</a:t>
              </a:r>
            </a:p>
          </p:txBody>
        </p:sp>
        <p:grpSp>
          <p:nvGrpSpPr>
            <p:cNvPr id="88" name="Group 10"/>
            <p:cNvGrpSpPr>
              <a:grpSpLocks noChangeAspect="1"/>
            </p:cNvGrpSpPr>
            <p:nvPr/>
          </p:nvGrpSpPr>
          <p:grpSpPr bwMode="auto">
            <a:xfrm>
              <a:off x="234950" y="5165725"/>
              <a:ext cx="1587500" cy="1403350"/>
              <a:chOff x="2380" y="1718"/>
              <a:chExt cx="1000" cy="884"/>
            </a:xfrm>
          </p:grpSpPr>
          <p:sp>
            <p:nvSpPr>
              <p:cNvPr id="89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718"/>
                <a:ext cx="1000" cy="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Rectangle 13"/>
              <p:cNvSpPr>
                <a:spLocks noChangeArrowheads="1"/>
              </p:cNvSpPr>
              <p:nvPr/>
            </p:nvSpPr>
            <p:spPr bwMode="auto">
              <a:xfrm>
                <a:off x="2431" y="1840"/>
                <a:ext cx="339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59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3" name="Rectangle 14"/>
              <p:cNvSpPr>
                <a:spLocks noChangeArrowheads="1"/>
              </p:cNvSpPr>
              <p:nvPr/>
            </p:nvSpPr>
            <p:spPr bwMode="auto">
              <a:xfrm>
                <a:off x="2543" y="1738"/>
                <a:ext cx="13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15"/>
              <p:cNvSpPr>
                <a:spLocks noChangeArrowheads="1"/>
              </p:cNvSpPr>
              <p:nvPr/>
            </p:nvSpPr>
            <p:spPr bwMode="auto">
              <a:xfrm>
                <a:off x="2588" y="2353"/>
                <a:ext cx="10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5" name="Rectangle 16"/>
              <p:cNvSpPr>
                <a:spLocks noChangeArrowheads="1"/>
              </p:cNvSpPr>
              <p:nvPr/>
            </p:nvSpPr>
            <p:spPr bwMode="auto">
              <a:xfrm>
                <a:off x="2693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17"/>
              <p:cNvSpPr>
                <a:spLocks noChangeArrowheads="1"/>
              </p:cNvSpPr>
              <p:nvPr/>
            </p:nvSpPr>
            <p:spPr bwMode="auto">
              <a:xfrm>
                <a:off x="2456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Rectangle 18"/>
              <p:cNvSpPr>
                <a:spLocks noChangeArrowheads="1"/>
              </p:cNvSpPr>
              <p:nvPr/>
            </p:nvSpPr>
            <p:spPr bwMode="auto">
              <a:xfrm>
                <a:off x="3104" y="215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Rectangle 19"/>
              <p:cNvSpPr>
                <a:spLocks noChangeArrowheads="1"/>
              </p:cNvSpPr>
              <p:nvPr/>
            </p:nvSpPr>
            <p:spPr bwMode="auto">
              <a:xfrm>
                <a:off x="2899" y="2015"/>
                <a:ext cx="176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9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9" name="Group 10"/>
            <p:cNvGrpSpPr>
              <a:grpSpLocks noChangeAspect="1"/>
            </p:cNvGrpSpPr>
            <p:nvPr/>
          </p:nvGrpSpPr>
          <p:grpSpPr bwMode="auto">
            <a:xfrm>
              <a:off x="4959350" y="5222875"/>
              <a:ext cx="1587500" cy="1403350"/>
              <a:chOff x="2380" y="1718"/>
              <a:chExt cx="1000" cy="884"/>
            </a:xfrm>
          </p:grpSpPr>
          <p:sp>
            <p:nvSpPr>
              <p:cNvPr id="100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718"/>
                <a:ext cx="1000" cy="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101" name="Line 11"/>
              <p:cNvSpPr>
                <a:spLocks noChangeShapeType="1"/>
              </p:cNvSpPr>
              <p:nvPr/>
            </p:nvSpPr>
            <p:spPr bwMode="auto">
              <a:xfrm>
                <a:off x="2875" y="1968"/>
                <a:ext cx="1" cy="384"/>
              </a:xfrm>
              <a:prstGeom prst="line">
                <a:avLst/>
              </a:prstGeom>
              <a:noFill/>
              <a:ln w="29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102" name="Line 12"/>
              <p:cNvSpPr>
                <a:spLocks noChangeShapeType="1"/>
              </p:cNvSpPr>
              <p:nvPr/>
            </p:nvSpPr>
            <p:spPr bwMode="auto">
              <a:xfrm>
                <a:off x="3292" y="1968"/>
                <a:ext cx="1" cy="384"/>
              </a:xfrm>
              <a:prstGeom prst="line">
                <a:avLst/>
              </a:prstGeom>
              <a:noFill/>
              <a:ln w="29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103" name="Rectangle 13"/>
              <p:cNvSpPr>
                <a:spLocks noChangeArrowheads="1"/>
              </p:cNvSpPr>
              <p:nvPr/>
            </p:nvSpPr>
            <p:spPr bwMode="auto">
              <a:xfrm>
                <a:off x="2431" y="1840"/>
                <a:ext cx="339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59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14"/>
              <p:cNvSpPr>
                <a:spLocks noChangeArrowheads="1"/>
              </p:cNvSpPr>
              <p:nvPr/>
            </p:nvSpPr>
            <p:spPr bwMode="auto">
              <a:xfrm>
                <a:off x="2543" y="1738"/>
                <a:ext cx="13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5" name="Rectangle 15"/>
              <p:cNvSpPr>
                <a:spLocks noChangeArrowheads="1"/>
              </p:cNvSpPr>
              <p:nvPr/>
            </p:nvSpPr>
            <p:spPr bwMode="auto">
              <a:xfrm>
                <a:off x="2588" y="2353"/>
                <a:ext cx="10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6" name="Rectangle 16"/>
              <p:cNvSpPr>
                <a:spLocks noChangeArrowheads="1"/>
              </p:cNvSpPr>
              <p:nvPr/>
            </p:nvSpPr>
            <p:spPr bwMode="auto">
              <a:xfrm>
                <a:off x="2693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7" name="Rectangle 17"/>
              <p:cNvSpPr>
                <a:spLocks noChangeArrowheads="1"/>
              </p:cNvSpPr>
              <p:nvPr/>
            </p:nvSpPr>
            <p:spPr bwMode="auto">
              <a:xfrm>
                <a:off x="2456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8" name="Rectangle 18"/>
              <p:cNvSpPr>
                <a:spLocks noChangeArrowheads="1"/>
              </p:cNvSpPr>
              <p:nvPr/>
            </p:nvSpPr>
            <p:spPr bwMode="auto">
              <a:xfrm>
                <a:off x="3104" y="215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9" name="Rectangle 19"/>
              <p:cNvSpPr>
                <a:spLocks noChangeArrowheads="1"/>
              </p:cNvSpPr>
              <p:nvPr/>
            </p:nvSpPr>
            <p:spPr bwMode="auto">
              <a:xfrm>
                <a:off x="2899" y="2015"/>
                <a:ext cx="176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9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39" name="138 Grupo"/>
          <p:cNvGrpSpPr/>
          <p:nvPr/>
        </p:nvGrpSpPr>
        <p:grpSpPr>
          <a:xfrm>
            <a:off x="4839955" y="882835"/>
            <a:ext cx="4056395" cy="2012765"/>
            <a:chOff x="4839955" y="882835"/>
            <a:chExt cx="4056395" cy="2012765"/>
          </a:xfrm>
        </p:grpSpPr>
        <p:sp>
          <p:nvSpPr>
            <p:cNvPr id="121871" name="Text Box 15"/>
            <p:cNvSpPr txBox="1">
              <a:spLocks noChangeArrowheads="1"/>
            </p:cNvSpPr>
            <p:nvPr/>
          </p:nvSpPr>
          <p:spPr bwMode="auto">
            <a:xfrm>
              <a:off x="4933950" y="2133600"/>
              <a:ext cx="39624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rgbClr val="FFFF00"/>
                  </a:solidFill>
                </a:rPr>
                <a:t>absolutamente</a:t>
              </a:r>
            </a:p>
          </p:txBody>
        </p:sp>
        <p:sp>
          <p:nvSpPr>
            <p:cNvPr id="3103" name="Text Box 16"/>
            <p:cNvSpPr txBox="1">
              <a:spLocks noChangeArrowheads="1"/>
            </p:cNvSpPr>
            <p:nvPr/>
          </p:nvSpPr>
          <p:spPr bwMode="auto">
            <a:xfrm>
              <a:off x="6648450" y="1200151"/>
              <a:ext cx="165735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conv.</a:t>
              </a:r>
            </a:p>
          </p:txBody>
        </p:sp>
        <p:grpSp>
          <p:nvGrpSpPr>
            <p:cNvPr id="130" name="Group 10"/>
            <p:cNvGrpSpPr>
              <a:grpSpLocks noChangeAspect="1"/>
            </p:cNvGrpSpPr>
            <p:nvPr/>
          </p:nvGrpSpPr>
          <p:grpSpPr bwMode="auto">
            <a:xfrm>
              <a:off x="4839955" y="882835"/>
              <a:ext cx="1587500" cy="1403350"/>
              <a:chOff x="2380" y="1718"/>
              <a:chExt cx="1000" cy="884"/>
            </a:xfrm>
          </p:grpSpPr>
          <p:sp>
            <p:nvSpPr>
              <p:cNvPr id="131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2380" y="1718"/>
                <a:ext cx="1000" cy="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Rectangle 13"/>
              <p:cNvSpPr>
                <a:spLocks noChangeArrowheads="1"/>
              </p:cNvSpPr>
              <p:nvPr/>
            </p:nvSpPr>
            <p:spPr bwMode="auto">
              <a:xfrm>
                <a:off x="2431" y="1840"/>
                <a:ext cx="339" cy="5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59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3" name="Rectangle 14"/>
              <p:cNvSpPr>
                <a:spLocks noChangeArrowheads="1"/>
              </p:cNvSpPr>
              <p:nvPr/>
            </p:nvSpPr>
            <p:spPr bwMode="auto">
              <a:xfrm>
                <a:off x="2543" y="1738"/>
                <a:ext cx="13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4" name="Rectangle 15"/>
              <p:cNvSpPr>
                <a:spLocks noChangeArrowheads="1"/>
              </p:cNvSpPr>
              <p:nvPr/>
            </p:nvSpPr>
            <p:spPr bwMode="auto">
              <a:xfrm>
                <a:off x="2588" y="2353"/>
                <a:ext cx="10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16"/>
              <p:cNvSpPr>
                <a:spLocks noChangeArrowheads="1"/>
              </p:cNvSpPr>
              <p:nvPr/>
            </p:nvSpPr>
            <p:spPr bwMode="auto">
              <a:xfrm>
                <a:off x="2693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Rectangle 17"/>
              <p:cNvSpPr>
                <a:spLocks noChangeArrowheads="1"/>
              </p:cNvSpPr>
              <p:nvPr/>
            </p:nvSpPr>
            <p:spPr bwMode="auto">
              <a:xfrm>
                <a:off x="2456" y="237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18"/>
              <p:cNvSpPr>
                <a:spLocks noChangeArrowheads="1"/>
              </p:cNvSpPr>
              <p:nvPr/>
            </p:nvSpPr>
            <p:spPr bwMode="auto">
              <a:xfrm>
                <a:off x="3104" y="2153"/>
                <a:ext cx="103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3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8" name="Rectangle 19"/>
              <p:cNvSpPr>
                <a:spLocks noChangeArrowheads="1"/>
              </p:cNvSpPr>
              <p:nvPr/>
            </p:nvSpPr>
            <p:spPr bwMode="auto">
              <a:xfrm>
                <a:off x="2899" y="2015"/>
                <a:ext cx="176" cy="3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39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u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4" grpId="0" animBg="1"/>
      <p:bldP spid="1218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-38100" y="-26987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Series alternadas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22915" name="Line 3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378117" y="3148260"/>
            <a:ext cx="3010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con </a:t>
            </a:r>
            <a:r>
              <a:rPr lang="es-ES_tradnl" i="1" dirty="0" err="1">
                <a:solidFill>
                  <a:schemeClr val="bg1"/>
                </a:solidFill>
              </a:rPr>
              <a:t>a</a:t>
            </a:r>
            <a:r>
              <a:rPr lang="es-ES_tradnl" i="1" baseline="-25000" dirty="0" err="1">
                <a:solidFill>
                  <a:schemeClr val="bg1"/>
                </a:solidFill>
              </a:rPr>
              <a:t>n</a:t>
            </a:r>
            <a:r>
              <a:rPr lang="es-ES_tradnl" dirty="0">
                <a:solidFill>
                  <a:schemeClr val="bg1"/>
                </a:solidFill>
              </a:rPr>
              <a:t>&gt; </a:t>
            </a:r>
            <a:r>
              <a:rPr lang="es-ES_tradnl" dirty="0" smtClean="0">
                <a:solidFill>
                  <a:schemeClr val="bg1"/>
                </a:solidFill>
              </a:rPr>
              <a:t>0</a:t>
            </a:r>
            <a:endParaRPr lang="es-ES_tradnl" dirty="0">
              <a:solidFill>
                <a:schemeClr val="bg1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34554" y="1073944"/>
            <a:ext cx="8386763" cy="1582738"/>
            <a:chOff x="46832" y="682625"/>
            <a:chExt cx="8386763" cy="1582738"/>
          </a:xfrm>
        </p:grpSpPr>
        <p:sp>
          <p:nvSpPr>
            <p:cNvPr id="122888" name="Text Box 8"/>
            <p:cNvSpPr txBox="1">
              <a:spLocks noChangeArrowheads="1"/>
            </p:cNvSpPr>
            <p:nvPr/>
          </p:nvSpPr>
          <p:spPr bwMode="auto">
            <a:xfrm>
              <a:off x="46832" y="1020762"/>
              <a:ext cx="1295400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Sea</a:t>
              </a:r>
            </a:p>
          </p:txBody>
        </p:sp>
        <p:grpSp>
          <p:nvGrpSpPr>
            <p:cNvPr id="26" name="Group 14"/>
            <p:cNvGrpSpPr>
              <a:grpSpLocks noChangeAspect="1"/>
            </p:cNvGrpSpPr>
            <p:nvPr/>
          </p:nvGrpSpPr>
          <p:grpSpPr bwMode="auto">
            <a:xfrm>
              <a:off x="1435101" y="682625"/>
              <a:ext cx="2905125" cy="1582738"/>
              <a:chOff x="1936" y="1654"/>
              <a:chExt cx="1830" cy="997"/>
            </a:xfrm>
          </p:grpSpPr>
          <p:sp>
            <p:nvSpPr>
              <p:cNvPr id="27" name="AutoShape 13"/>
              <p:cNvSpPr>
                <a:spLocks noChangeAspect="1" noChangeArrowheads="1" noTextEdit="1"/>
              </p:cNvSpPr>
              <p:nvPr/>
            </p:nvSpPr>
            <p:spPr bwMode="auto">
              <a:xfrm>
                <a:off x="1936" y="1654"/>
                <a:ext cx="1830" cy="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2016" y="1801"/>
                <a:ext cx="380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66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å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2128" y="1687"/>
                <a:ext cx="149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¥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2173" y="2376"/>
                <a:ext cx="11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=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3159" y="1885"/>
                <a:ext cx="11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+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2558" y="1895"/>
                <a:ext cx="195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Symbol" pitchFamily="18" charset="2"/>
                    <a:cs typeface="Arial" pitchFamily="34" charset="0"/>
                  </a:rPr>
                  <a:t>-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2280" y="2398"/>
                <a:ext cx="1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3269" y="1907"/>
                <a:ext cx="1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2907" y="1930"/>
                <a:ext cx="118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)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2752" y="1930"/>
                <a:ext cx="198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1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2425" y="1930"/>
                <a:ext cx="118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(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8" name="Rectangle 25"/>
              <p:cNvSpPr>
                <a:spLocks noChangeArrowheads="1"/>
              </p:cNvSpPr>
              <p:nvPr/>
            </p:nvSpPr>
            <p:spPr bwMode="auto">
              <a:xfrm>
                <a:off x="2042" y="2399"/>
                <a:ext cx="1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3586" y="2152"/>
                <a:ext cx="1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3028" y="1908"/>
                <a:ext cx="11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2600" b="0" i="1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n</a:t>
                </a:r>
                <a:endParaRPr kumimoji="0" lang="es-ES" sz="1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3391" y="1930"/>
                <a:ext cx="198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ES" sz="4400" b="0" i="1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Arial" pitchFamily="34" charset="0"/>
                    <a:cs typeface="Arial" pitchFamily="34" charset="0"/>
                  </a:rPr>
                  <a:t>a</a:t>
                </a:r>
                <a:endParaRPr kumimoji="0" lang="es-ES" sz="18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CuadroTexto 7"/>
            <p:cNvSpPr txBox="1"/>
            <p:nvPr/>
          </p:nvSpPr>
          <p:spPr>
            <a:xfrm>
              <a:off x="4433095" y="1106695"/>
              <a:ext cx="40005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= a</a:t>
              </a:r>
              <a:r>
                <a:rPr lang="es-ES" baseline="-25000" dirty="0" smtClean="0">
                  <a:solidFill>
                    <a:schemeClr val="bg1"/>
                  </a:solidFill>
                </a:rPr>
                <a:t>1</a:t>
              </a:r>
              <a:r>
                <a:rPr lang="es-ES" dirty="0" smtClean="0">
                  <a:solidFill>
                    <a:schemeClr val="bg1"/>
                  </a:solidFill>
                </a:rPr>
                <a:t>- a</a:t>
              </a:r>
              <a:r>
                <a:rPr lang="es-E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s-ES" dirty="0" smtClean="0">
                  <a:solidFill>
                    <a:schemeClr val="bg1"/>
                  </a:solidFill>
                </a:rPr>
                <a:t>+ a</a:t>
              </a:r>
              <a:r>
                <a:rPr lang="es-ES" baseline="-25000" dirty="0" smtClean="0">
                  <a:solidFill>
                    <a:schemeClr val="bg1"/>
                  </a:solidFill>
                </a:rPr>
                <a:t>3</a:t>
              </a:r>
              <a:r>
                <a:rPr lang="es-ES" dirty="0" smtClean="0">
                  <a:solidFill>
                    <a:schemeClr val="bg1"/>
                  </a:solidFill>
                </a:rPr>
                <a:t>-…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esentación en blanco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2202</TotalTime>
  <Words>471</Words>
  <Application>Microsoft Office PowerPoint</Application>
  <PresentationFormat>Presentación en pantalla (4:3)</PresentationFormat>
  <Paragraphs>227</Paragraphs>
  <Slides>15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Symbol</vt:lpstr>
      <vt:lpstr>Times New Roman</vt:lpstr>
      <vt:lpstr>Presentación en blanco</vt:lpstr>
      <vt:lpstr>1_Presentación en blanco</vt:lpstr>
      <vt:lpstr>Ecuación</vt:lpstr>
      <vt:lpstr>Equation</vt:lpstr>
      <vt:lpstr>Presentación de PowerPoint</vt:lpstr>
      <vt:lpstr>Presentación de PowerPoint</vt:lpstr>
      <vt:lpstr>Presentación de PowerPoint</vt:lpstr>
      <vt:lpstr>Orientación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TECUN S.A.</dc:creator>
  <cp:lastModifiedBy>Secretaría General</cp:lastModifiedBy>
  <cp:revision>107</cp:revision>
  <cp:lastPrinted>1999-02-01T22:58:40Z</cp:lastPrinted>
  <dcterms:created xsi:type="dcterms:W3CDTF">1997-12-17T14:45:04Z</dcterms:created>
  <dcterms:modified xsi:type="dcterms:W3CDTF">2024-11-03T16:18:53Z</dcterms:modified>
</cp:coreProperties>
</file>