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8" r:id="rId2"/>
    <p:sldId id="385" r:id="rId3"/>
    <p:sldId id="384" r:id="rId4"/>
    <p:sldId id="363" r:id="rId5"/>
    <p:sldId id="391" r:id="rId6"/>
    <p:sldId id="365" r:id="rId7"/>
    <p:sldId id="380" r:id="rId8"/>
    <p:sldId id="381" r:id="rId9"/>
    <p:sldId id="382" r:id="rId10"/>
    <p:sldId id="375" r:id="rId11"/>
    <p:sldId id="376" r:id="rId12"/>
    <p:sldId id="383" r:id="rId13"/>
    <p:sldId id="378" r:id="rId14"/>
    <p:sldId id="379" r:id="rId15"/>
    <p:sldId id="377" r:id="rId16"/>
    <p:sldId id="366" r:id="rId17"/>
    <p:sldId id="367" r:id="rId18"/>
    <p:sldId id="386" r:id="rId19"/>
    <p:sldId id="387" r:id="rId20"/>
    <p:sldId id="388" r:id="rId21"/>
    <p:sldId id="389" r:id="rId22"/>
    <p:sldId id="390" r:id="rId23"/>
    <p:sldId id="373" r:id="rId24"/>
    <p:sldId id="374" r:id="rId25"/>
  </p:sldIdLst>
  <p:sldSz cx="9144000" cy="6858000" type="screen4x3"/>
  <p:notesSz cx="7086600" cy="12344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99"/>
    <a:srgbClr val="66FFFF"/>
    <a:srgbClr val="00FF00"/>
    <a:srgbClr val="66FF33"/>
    <a:srgbClr val="003399"/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6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8" d="100"/>
          <a:sy n="28" d="100"/>
        </p:scale>
        <p:origin x="-1266" y="-78"/>
      </p:cViewPr>
      <p:guideLst>
        <p:guide orient="horz" pos="3888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A961B7E-3009-4FAA-AA6B-394D1678FDA4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0F594-1CAD-4B6D-80AA-EBE724BEFF5F}" type="datetimeFigureOut">
              <a:rPr lang="es-ES" smtClean="0"/>
              <a:pPr/>
              <a:t>18/03/2023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925513"/>
            <a:ext cx="61722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8025" y="5864225"/>
            <a:ext cx="5670550" cy="555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14788" y="11725275"/>
            <a:ext cx="3070225" cy="617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00CE0-D324-46D3-A1DA-DAC96F6E5C2B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00CE0-D324-46D3-A1DA-DAC96F6E5C2B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FE1F2-15F6-42B8-9573-3AF0982265F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21C9F-1065-4BDD-BCB9-E691326EE8D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0D938-86CA-48D3-BD3C-153E2D68BD5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12E1-791F-409F-927F-A7BE62D711B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5F3F2-7997-4217-A46C-788FC405BB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B8109-9F8B-4F40-B275-A17165BE9D0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FBE4D-C4FD-4DB2-BA56-01FAAB2B6B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F3500-4587-48FE-A4A8-237F883DBE3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B92B3-2591-421B-BCDA-08F7400726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BD5C7-332D-4326-9B10-27AD2E9C894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FDB0F-431B-4F83-889E-6CF8CA0679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A23C082-28C7-4FEB-AA75-9CC7A9939D2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Documento_de_Microsoft_Word.docx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Documento_de_Microsoft_Word1.docx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33350" y="-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Conferencia </a:t>
            </a:r>
            <a:r>
              <a:rPr lang="es-ES_tradnl" dirty="0">
                <a:solidFill>
                  <a:schemeClr val="bg1"/>
                </a:solidFill>
              </a:rPr>
              <a:t>5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19100" y="2781300"/>
            <a:ext cx="824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Series de </a:t>
            </a:r>
            <a:r>
              <a:rPr lang="es-ES_tradnl" dirty="0" smtClean="0">
                <a:solidFill>
                  <a:schemeClr val="bg1"/>
                </a:solidFill>
              </a:rPr>
              <a:t>funciones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436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840288" y="987425"/>
          <a:ext cx="41894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4" imgW="1549080" imgH="393480" progId="Equation.3">
                  <p:embed/>
                </p:oleObj>
              </mc:Choice>
              <mc:Fallback>
                <p:oleObj name="Equation" r:id="rId4" imgW="15490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987425"/>
                        <a:ext cx="4189412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6300788" y="1276350"/>
          <a:ext cx="28432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cuación" r:id="rId4" imgW="812520" imgH="228600" progId="Equation.3">
                  <p:embed/>
                </p:oleObj>
              </mc:Choice>
              <mc:Fallback>
                <p:oleObj name="Ecuación" r:id="rId4" imgW="8125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276350"/>
                        <a:ext cx="284321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4954588" y="4130675"/>
          <a:ext cx="418941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6" imgW="1549080" imgH="393480" progId="Equation.3">
                  <p:embed/>
                </p:oleObj>
              </mc:Choice>
              <mc:Fallback>
                <p:oleObj name="Equation" r:id="rId6" imgW="15490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4130675"/>
                        <a:ext cx="4189412" cy="1128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Group 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7173" name="Picture 3"/>
            <p:cNvPicPr>
              <a:picLocks noChangeAspect="1" noChangeArrowheads="1"/>
            </p:cNvPicPr>
            <p:nvPr/>
          </p:nvPicPr>
          <p:blipFill>
            <a:blip r:embed="rId3">
              <a:lum bright="6000" contrast="6000"/>
            </a:blip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</p:pic>
        <p:graphicFrame>
          <p:nvGraphicFramePr>
            <p:cNvPr id="7170" name="Object 4"/>
            <p:cNvGraphicFramePr>
              <a:graphicFrameLocks noChangeAspect="1"/>
            </p:cNvGraphicFramePr>
            <p:nvPr/>
          </p:nvGraphicFramePr>
          <p:xfrm>
            <a:off x="3057" y="804"/>
            <a:ext cx="170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" name="Ecuación" r:id="rId4" imgW="812520" imgH="228600" progId="Equation.3">
                    <p:embed/>
                  </p:oleObj>
                </mc:Choice>
                <mc:Fallback>
                  <p:oleObj name="Ecuación" r:id="rId4" imgW="81252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804"/>
                          <a:ext cx="1706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" name="Object 5"/>
            <p:cNvGraphicFramePr>
              <a:graphicFrameLocks noChangeAspect="1"/>
            </p:cNvGraphicFramePr>
            <p:nvPr/>
          </p:nvGraphicFramePr>
          <p:xfrm>
            <a:off x="3121" y="2734"/>
            <a:ext cx="2639" cy="7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6" imgW="1549080" imgH="393480" progId="Equation.3">
                    <p:embed/>
                  </p:oleObj>
                </mc:Choice>
                <mc:Fallback>
                  <p:oleObj name="Equation" r:id="rId6" imgW="1549080" imgH="393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1" y="2734"/>
                          <a:ext cx="2639" cy="7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372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620000" y="1676400"/>
            <a:ext cx="1562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y=sen(x)</a:t>
            </a:r>
            <a:endParaRPr lang="es-E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991100" y="1619250"/>
            <a:ext cx="3333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/>
              <a:t>4 términos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419100" y="1540998"/>
            <a:ext cx="6324600" cy="1717675"/>
            <a:chOff x="264" y="605"/>
            <a:chExt cx="3984" cy="1082"/>
          </a:xfrm>
        </p:grpSpPr>
        <p:sp>
          <p:nvSpPr>
            <p:cNvPr id="8203" name="Text Box 6"/>
            <p:cNvSpPr txBox="1">
              <a:spLocks noChangeArrowheads="1"/>
            </p:cNvSpPr>
            <p:nvPr/>
          </p:nvSpPr>
          <p:spPr bwMode="auto">
            <a:xfrm>
              <a:off x="264" y="888"/>
              <a:ext cx="5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Si</a:t>
              </a:r>
            </a:p>
          </p:txBody>
        </p:sp>
        <p:graphicFrame>
          <p:nvGraphicFramePr>
            <p:cNvPr id="8196" name="Object 7"/>
            <p:cNvGraphicFramePr>
              <a:graphicFrameLocks noChangeAspect="1"/>
            </p:cNvGraphicFramePr>
            <p:nvPr/>
          </p:nvGraphicFramePr>
          <p:xfrm>
            <a:off x="790" y="605"/>
            <a:ext cx="1535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Equation" r:id="rId3" imgW="660240" imgH="469800" progId="Equation.3">
                    <p:embed/>
                  </p:oleObj>
                </mc:Choice>
                <mc:Fallback>
                  <p:oleObj name="Equation" r:id="rId3" imgW="660240" imgH="469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605"/>
                          <a:ext cx="1535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Text Box 8"/>
            <p:cNvSpPr txBox="1">
              <a:spLocks noChangeArrowheads="1"/>
            </p:cNvSpPr>
            <p:nvPr/>
          </p:nvSpPr>
          <p:spPr bwMode="auto">
            <a:xfrm>
              <a:off x="2376" y="888"/>
              <a:ext cx="187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converge</a:t>
              </a:r>
            </a:p>
          </p:txBody>
        </p:sp>
      </p:grp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342900" y="3609510"/>
            <a:ext cx="2628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entonces</a:t>
            </a:r>
          </a:p>
        </p:txBody>
      </p:sp>
      <p:graphicFrame>
        <p:nvGraphicFramePr>
          <p:cNvPr id="8194" name="Object 10"/>
          <p:cNvGraphicFramePr>
            <a:graphicFrameLocks noChangeAspect="1"/>
          </p:cNvGraphicFramePr>
          <p:nvPr/>
        </p:nvGraphicFramePr>
        <p:xfrm>
          <a:off x="4064000" y="3084048"/>
          <a:ext cx="19208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5" imgW="520560" imgH="469800" progId="Equation.3">
                  <p:embed/>
                </p:oleObj>
              </mc:Choice>
              <mc:Fallback>
                <p:oleObj name="Equation" r:id="rId5" imgW="5205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3084048"/>
                        <a:ext cx="1920875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11"/>
          <p:cNvGrpSpPr>
            <a:grpSpLocks/>
          </p:cNvGrpSpPr>
          <p:nvPr/>
        </p:nvGrpSpPr>
        <p:grpSpPr bwMode="auto">
          <a:xfrm>
            <a:off x="228600" y="4885860"/>
            <a:ext cx="8915400" cy="1906588"/>
            <a:chOff x="144" y="2712"/>
            <a:chExt cx="5616" cy="1201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144" y="2712"/>
              <a:ext cx="5616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converge absolutamente para  todo x tal que </a:t>
              </a:r>
            </a:p>
          </p:txBody>
        </p:sp>
        <p:graphicFrame>
          <p:nvGraphicFramePr>
            <p:cNvPr id="8195" name="Object 13"/>
            <p:cNvGraphicFramePr>
              <a:graphicFrameLocks noChangeAspect="1"/>
            </p:cNvGraphicFramePr>
            <p:nvPr/>
          </p:nvGraphicFramePr>
          <p:xfrm>
            <a:off x="2894" y="3419"/>
            <a:ext cx="1118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7" imgW="482400" imgH="215640" progId="Equation.3">
                    <p:embed/>
                  </p:oleObj>
                </mc:Choice>
                <mc:Fallback>
                  <p:oleObj name="Equation" r:id="rId7" imgW="48240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" y="3419"/>
                          <a:ext cx="1118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38150" y="822779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b="1" dirty="0">
                <a:solidFill>
                  <a:srgbClr val="FFFF00"/>
                </a:solidFill>
              </a:rPr>
              <a:t>Teorema de Abel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0" y="2903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000" dirty="0" smtClean="0">
                <a:solidFill>
                  <a:schemeClr val="bg1"/>
                </a:solidFill>
              </a:rPr>
              <a:t>Dominio de convergencia de una serie de potencias.</a:t>
            </a:r>
            <a:endParaRPr lang="es-E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Corolario</a:t>
            </a:r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9223" name="Group 5"/>
          <p:cNvGrpSpPr>
            <a:grpSpLocks/>
          </p:cNvGrpSpPr>
          <p:nvPr/>
        </p:nvGrpSpPr>
        <p:grpSpPr bwMode="auto">
          <a:xfrm>
            <a:off x="419100" y="1030288"/>
            <a:ext cx="6457950" cy="1577975"/>
            <a:chOff x="264" y="649"/>
            <a:chExt cx="4068" cy="994"/>
          </a:xfrm>
        </p:grpSpPr>
        <p:sp>
          <p:nvSpPr>
            <p:cNvPr id="9227" name="Text Box 6"/>
            <p:cNvSpPr txBox="1">
              <a:spLocks noChangeArrowheads="1"/>
            </p:cNvSpPr>
            <p:nvPr/>
          </p:nvSpPr>
          <p:spPr bwMode="auto">
            <a:xfrm>
              <a:off x="264" y="888"/>
              <a:ext cx="5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Si</a:t>
              </a:r>
            </a:p>
          </p:txBody>
        </p:sp>
        <p:graphicFrame>
          <p:nvGraphicFramePr>
            <p:cNvPr id="9220" name="Object 7"/>
            <p:cNvGraphicFramePr>
              <a:graphicFrameLocks noChangeAspect="1"/>
            </p:cNvGraphicFramePr>
            <p:nvPr/>
          </p:nvGraphicFramePr>
          <p:xfrm>
            <a:off x="775" y="649"/>
            <a:ext cx="1564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Ecuación" r:id="rId3" imgW="672840" imgH="431640" progId="Equation.3">
                    <p:embed/>
                  </p:oleObj>
                </mc:Choice>
                <mc:Fallback>
                  <p:oleObj name="Ecuación" r:id="rId3" imgW="67284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649"/>
                          <a:ext cx="1564" cy="9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Text Box 8"/>
            <p:cNvSpPr txBox="1">
              <a:spLocks noChangeArrowheads="1"/>
            </p:cNvSpPr>
            <p:nvPr/>
          </p:nvSpPr>
          <p:spPr bwMode="auto">
            <a:xfrm>
              <a:off x="2460" y="888"/>
              <a:ext cx="187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diverge</a:t>
              </a:r>
            </a:p>
          </p:txBody>
        </p:sp>
      </p:grp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342900" y="3028950"/>
            <a:ext cx="2628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entonces</a:t>
            </a:r>
          </a:p>
        </p:txBody>
      </p:sp>
      <p:graphicFrame>
        <p:nvGraphicFramePr>
          <p:cNvPr id="9218" name="Object 10"/>
          <p:cNvGraphicFramePr>
            <a:graphicFrameLocks noChangeAspect="1"/>
          </p:cNvGraphicFramePr>
          <p:nvPr/>
        </p:nvGraphicFramePr>
        <p:xfrm>
          <a:off x="4064000" y="2503488"/>
          <a:ext cx="192087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520560" imgH="469800" progId="Equation.3">
                  <p:embed/>
                </p:oleObj>
              </mc:Choice>
              <mc:Fallback>
                <p:oleObj name="Equation" r:id="rId5" imgW="5205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503488"/>
                        <a:ext cx="1920875" cy="171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11"/>
          <p:cNvGrpSpPr>
            <a:grpSpLocks/>
          </p:cNvGrpSpPr>
          <p:nvPr/>
        </p:nvGrpSpPr>
        <p:grpSpPr bwMode="auto">
          <a:xfrm>
            <a:off x="228600" y="4305300"/>
            <a:ext cx="8915400" cy="1906588"/>
            <a:chOff x="144" y="2712"/>
            <a:chExt cx="5616" cy="1201"/>
          </a:xfrm>
        </p:grpSpPr>
        <p:sp>
          <p:nvSpPr>
            <p:cNvPr id="9226" name="Text Box 12"/>
            <p:cNvSpPr txBox="1">
              <a:spLocks noChangeArrowheads="1"/>
            </p:cNvSpPr>
            <p:nvPr/>
          </p:nvSpPr>
          <p:spPr bwMode="auto">
            <a:xfrm>
              <a:off x="144" y="2712"/>
              <a:ext cx="56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diverge para  todo x tal que </a:t>
              </a:r>
            </a:p>
          </p:txBody>
        </p:sp>
        <p:graphicFrame>
          <p:nvGraphicFramePr>
            <p:cNvPr id="9219" name="Object 13"/>
            <p:cNvGraphicFramePr>
              <a:graphicFrameLocks noChangeAspect="1"/>
            </p:cNvGraphicFramePr>
            <p:nvPr/>
          </p:nvGraphicFramePr>
          <p:xfrm>
            <a:off x="2863" y="3419"/>
            <a:ext cx="1181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Equation" r:id="rId7" imgW="507960" imgH="215640" progId="Equation.3">
                    <p:embed/>
                  </p:oleObj>
                </mc:Choice>
                <mc:Fallback>
                  <p:oleObj name="Equation" r:id="rId7" imgW="50796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3" y="3419"/>
                          <a:ext cx="1181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Tres posibilidades</a:t>
            </a:r>
          </a:p>
        </p:txBody>
      </p:sp>
      <p:sp>
        <p:nvSpPr>
          <p:cNvPr id="10246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2" name="21 Grupo"/>
          <p:cNvGrpSpPr/>
          <p:nvPr/>
        </p:nvGrpSpPr>
        <p:grpSpPr>
          <a:xfrm>
            <a:off x="201023" y="2683314"/>
            <a:ext cx="8809627" cy="707886"/>
            <a:chOff x="201023" y="2030184"/>
            <a:chExt cx="8809627" cy="707886"/>
          </a:xfrm>
        </p:grpSpPr>
        <p:sp>
          <p:nvSpPr>
            <p:cNvPr id="10260" name="Text Box 6"/>
            <p:cNvSpPr txBox="1">
              <a:spLocks noChangeArrowheads="1"/>
            </p:cNvSpPr>
            <p:nvPr/>
          </p:nvSpPr>
          <p:spPr bwMode="auto">
            <a:xfrm>
              <a:off x="495300" y="2030184"/>
              <a:ext cx="85153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_tradnl" sz="4000" dirty="0">
                  <a:solidFill>
                    <a:schemeClr val="bg1"/>
                  </a:solidFill>
                </a:rPr>
                <a:t>Converge sólo para x=0</a:t>
              </a:r>
            </a:p>
          </p:txBody>
        </p:sp>
        <p:sp>
          <p:nvSpPr>
            <p:cNvPr id="10261" name="Oval 7"/>
            <p:cNvSpPr>
              <a:spLocks noChangeArrowheads="1"/>
            </p:cNvSpPr>
            <p:nvPr/>
          </p:nvSpPr>
          <p:spPr bwMode="auto">
            <a:xfrm>
              <a:off x="201023" y="2349499"/>
              <a:ext cx="187200" cy="216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s-ES_tradnl" sz="4000"/>
            </a:p>
          </p:txBody>
        </p:sp>
      </p:grpSp>
      <p:grpSp>
        <p:nvGrpSpPr>
          <p:cNvPr id="23" name="22 Grupo"/>
          <p:cNvGrpSpPr/>
          <p:nvPr/>
        </p:nvGrpSpPr>
        <p:grpSpPr>
          <a:xfrm>
            <a:off x="203196" y="3389070"/>
            <a:ext cx="9048750" cy="1323439"/>
            <a:chOff x="205922" y="2677884"/>
            <a:chExt cx="8842828" cy="1323439"/>
          </a:xfrm>
        </p:grpSpPr>
        <p:sp>
          <p:nvSpPr>
            <p:cNvPr id="10258" name="Oval 9"/>
            <p:cNvSpPr>
              <a:spLocks noChangeArrowheads="1"/>
            </p:cNvSpPr>
            <p:nvPr/>
          </p:nvSpPr>
          <p:spPr bwMode="auto">
            <a:xfrm>
              <a:off x="205922" y="3020784"/>
              <a:ext cx="185965" cy="216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s-ES_tradnl" sz="4000"/>
            </a:p>
          </p:txBody>
        </p:sp>
        <p:sp>
          <p:nvSpPr>
            <p:cNvPr id="10259" name="Text Box 10"/>
            <p:cNvSpPr txBox="1">
              <a:spLocks noChangeArrowheads="1"/>
            </p:cNvSpPr>
            <p:nvPr/>
          </p:nvSpPr>
          <p:spPr bwMode="auto">
            <a:xfrm>
              <a:off x="533400" y="2677884"/>
              <a:ext cx="851535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4000" dirty="0">
                  <a:solidFill>
                    <a:schemeClr val="bg1"/>
                  </a:solidFill>
                </a:rPr>
                <a:t>Converge absolutamente para todo x</a:t>
              </a:r>
            </a:p>
          </p:txBody>
        </p:sp>
      </p:grpSp>
      <p:grpSp>
        <p:nvGrpSpPr>
          <p:cNvPr id="24" name="23 Grupo"/>
          <p:cNvGrpSpPr/>
          <p:nvPr/>
        </p:nvGrpSpPr>
        <p:grpSpPr>
          <a:xfrm>
            <a:off x="239483" y="4148358"/>
            <a:ext cx="8885467" cy="707886"/>
            <a:chOff x="239483" y="3916134"/>
            <a:chExt cx="8885467" cy="707886"/>
          </a:xfrm>
        </p:grpSpPr>
        <p:sp>
          <p:nvSpPr>
            <p:cNvPr id="10256" name="Oval 12"/>
            <p:cNvSpPr>
              <a:spLocks noChangeArrowheads="1"/>
            </p:cNvSpPr>
            <p:nvPr/>
          </p:nvSpPr>
          <p:spPr bwMode="auto">
            <a:xfrm>
              <a:off x="239483" y="4182834"/>
              <a:ext cx="185965" cy="2160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s-ES_tradnl" sz="4000"/>
            </a:p>
          </p:txBody>
        </p:sp>
        <p:sp>
          <p:nvSpPr>
            <p:cNvPr id="10257" name="Text Box 13"/>
            <p:cNvSpPr txBox="1">
              <a:spLocks noChangeArrowheads="1"/>
            </p:cNvSpPr>
            <p:nvPr/>
          </p:nvSpPr>
          <p:spPr bwMode="auto">
            <a:xfrm>
              <a:off x="609600" y="3916134"/>
              <a:ext cx="85153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4000" dirty="0">
                  <a:solidFill>
                    <a:schemeClr val="bg1"/>
                  </a:solidFill>
                </a:rPr>
                <a:t>Existe un número R positivo tal que </a:t>
              </a:r>
            </a:p>
          </p:txBody>
        </p:sp>
      </p:grpSp>
      <p:graphicFrame>
        <p:nvGraphicFramePr>
          <p:cNvPr id="10242" name="Object 23"/>
          <p:cNvGraphicFramePr>
            <a:graphicFrameLocks noChangeAspect="1"/>
          </p:cNvGraphicFramePr>
          <p:nvPr/>
        </p:nvGraphicFramePr>
        <p:xfrm>
          <a:off x="547688" y="646113"/>
          <a:ext cx="2112962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cuación" r:id="rId3" imgW="495000" imgH="431640" progId="Equation.3">
                  <p:embed/>
                </p:oleObj>
              </mc:Choice>
              <mc:Fallback>
                <p:oleObj name="Ecuación" r:id="rId3" imgW="495000" imgH="4316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646113"/>
                        <a:ext cx="2112962" cy="182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23"/>
          <p:cNvGraphicFramePr>
            <a:graphicFrameLocks noChangeAspect="1"/>
          </p:cNvGraphicFramePr>
          <p:nvPr/>
        </p:nvGraphicFramePr>
        <p:xfrm>
          <a:off x="330654" y="4852761"/>
          <a:ext cx="7957004" cy="17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cuación" r:id="rId5" imgW="2311200" imgH="507960" progId="Equation.3">
                  <p:embed/>
                </p:oleObj>
              </mc:Choice>
              <mc:Fallback>
                <p:oleObj name="Ecuación" r:id="rId5" imgW="2311200" imgH="507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54" y="4852761"/>
                        <a:ext cx="7957004" cy="17333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Propiedades de la función suma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7650" y="3390900"/>
            <a:ext cx="8134350" cy="3048000"/>
            <a:chOff x="156" y="2136"/>
            <a:chExt cx="5124" cy="1920"/>
          </a:xfrm>
        </p:grpSpPr>
        <p:graphicFrame>
          <p:nvGraphicFramePr>
            <p:cNvPr id="11268" name="Object 6"/>
            <p:cNvGraphicFramePr>
              <a:graphicFrameLocks noChangeAspect="1"/>
            </p:cNvGraphicFramePr>
            <p:nvPr/>
          </p:nvGraphicFramePr>
          <p:xfrm>
            <a:off x="4279" y="3275"/>
            <a:ext cx="94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4" name="Equation" r:id="rId3" imgW="406080" imgH="215640" progId="Equation.3">
                    <p:embed/>
                  </p:oleObj>
                </mc:Choice>
                <mc:Fallback>
                  <p:oleObj name="Equation" r:id="rId3" imgW="40608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3275"/>
                          <a:ext cx="940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7"/>
            <p:cNvSpPr txBox="1">
              <a:spLocks noChangeArrowheads="1"/>
            </p:cNvSpPr>
            <p:nvPr/>
          </p:nvSpPr>
          <p:spPr bwMode="auto">
            <a:xfrm>
              <a:off x="372" y="2208"/>
              <a:ext cx="4728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f es derivable en el intervalo de convergencia y se cumple </a:t>
              </a:r>
            </a:p>
          </p:txBody>
        </p:sp>
        <p:graphicFrame>
          <p:nvGraphicFramePr>
            <p:cNvPr id="11269" name="Object 8"/>
            <p:cNvGraphicFramePr>
              <a:graphicFrameLocks noChangeAspect="1"/>
            </p:cNvGraphicFramePr>
            <p:nvPr/>
          </p:nvGraphicFramePr>
          <p:xfrm>
            <a:off x="436" y="2962"/>
            <a:ext cx="2510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5" name="Equation" r:id="rId5" imgW="1079280" imgH="469800" progId="Equation.3">
                    <p:embed/>
                  </p:oleObj>
                </mc:Choice>
                <mc:Fallback>
                  <p:oleObj name="Equation" r:id="rId5" imgW="107928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2962"/>
                          <a:ext cx="2510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Text Box 9"/>
            <p:cNvSpPr txBox="1">
              <a:spLocks noChangeArrowheads="1"/>
            </p:cNvSpPr>
            <p:nvPr/>
          </p:nvSpPr>
          <p:spPr bwMode="auto">
            <a:xfrm>
              <a:off x="3264" y="3240"/>
              <a:ext cx="8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para</a:t>
              </a:r>
            </a:p>
          </p:txBody>
        </p:sp>
        <p:sp>
          <p:nvSpPr>
            <p:cNvPr id="11277" name="Rectangle 10"/>
            <p:cNvSpPr>
              <a:spLocks noChangeArrowheads="1"/>
            </p:cNvSpPr>
            <p:nvPr/>
          </p:nvSpPr>
          <p:spPr bwMode="auto">
            <a:xfrm>
              <a:off x="156" y="2136"/>
              <a:ext cx="5124" cy="1920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03201" y="784226"/>
            <a:ext cx="8215313" cy="2417763"/>
            <a:chOff x="128" y="494"/>
            <a:chExt cx="5175" cy="1523"/>
          </a:xfrm>
        </p:grpSpPr>
        <p:graphicFrame>
          <p:nvGraphicFramePr>
            <p:cNvPr id="11266" name="Object 12"/>
            <p:cNvGraphicFramePr>
              <a:graphicFrameLocks noChangeAspect="1"/>
            </p:cNvGraphicFramePr>
            <p:nvPr/>
          </p:nvGraphicFramePr>
          <p:xfrm>
            <a:off x="359" y="494"/>
            <a:ext cx="2134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6" name="Equation" r:id="rId7" imgW="876240" imgH="469800" progId="Equation.3">
                    <p:embed/>
                  </p:oleObj>
                </mc:Choice>
                <mc:Fallback>
                  <p:oleObj name="Equation" r:id="rId7" imgW="876240" imgH="469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494"/>
                          <a:ext cx="2134" cy="1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Text Box 13"/>
            <p:cNvSpPr txBox="1">
              <a:spLocks noChangeArrowheads="1"/>
            </p:cNvSpPr>
            <p:nvPr/>
          </p:nvSpPr>
          <p:spPr bwMode="auto">
            <a:xfrm>
              <a:off x="128" y="1488"/>
              <a:ext cx="424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Intervalo de convergencia:</a:t>
              </a:r>
            </a:p>
          </p:txBody>
        </p:sp>
        <p:graphicFrame>
          <p:nvGraphicFramePr>
            <p:cNvPr id="11267" name="Object 14"/>
            <p:cNvGraphicFramePr>
              <a:graphicFrameLocks noChangeAspect="1"/>
            </p:cNvGraphicFramePr>
            <p:nvPr/>
          </p:nvGraphicFramePr>
          <p:xfrm>
            <a:off x="4363" y="1523"/>
            <a:ext cx="94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77" name="Equation" r:id="rId9" imgW="406080" imgH="215640" progId="Equation.3">
                    <p:embed/>
                  </p:oleObj>
                </mc:Choice>
                <mc:Fallback>
                  <p:oleObj name="Equation" r:id="rId9" imgW="40608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523"/>
                          <a:ext cx="940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"/>
          <p:cNvSpPr txBox="1">
            <a:spLocks noChangeArrowheads="1"/>
          </p:cNvSpPr>
          <p:nvPr/>
        </p:nvSpPr>
        <p:spPr bwMode="auto">
          <a:xfrm>
            <a:off x="133350" y="-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Sumario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0" y="856342"/>
            <a:ext cx="91440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Series de funciones</a:t>
            </a:r>
            <a:endParaRPr lang="es-ES" sz="42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Dominio de convergencia</a:t>
            </a:r>
            <a:endParaRPr lang="es-ES" sz="42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Función suma</a:t>
            </a:r>
            <a:endParaRPr lang="es-ES" sz="42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Series de potencias</a:t>
            </a:r>
            <a:endParaRPr lang="es-ES" sz="42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Dominio de convergencia de una         serie de potencias</a:t>
            </a:r>
            <a:endParaRPr lang="es-ES" sz="42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Propiedades de la función suma </a:t>
            </a:r>
            <a:endParaRPr lang="es-ES" sz="42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Operaciones con series de potencias</a:t>
            </a:r>
            <a:endParaRPr lang="es-ES" sz="4200" dirty="0">
              <a:solidFill>
                <a:schemeClr val="bg1"/>
              </a:solidFill>
            </a:endParaRPr>
          </a:p>
        </p:txBody>
      </p:sp>
      <p:sp>
        <p:nvSpPr>
          <p:cNvPr id="18436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Propiedades de la función suma</a:t>
            </a: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762000" y="4191000"/>
            <a:ext cx="75057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 es continua en el intervalo de convergencia.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247650" y="3390900"/>
            <a:ext cx="8134350" cy="3048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_tradn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1938" y="769938"/>
            <a:ext cx="8156575" cy="2432050"/>
            <a:chOff x="165" y="485"/>
            <a:chExt cx="5138" cy="1532"/>
          </a:xfrm>
        </p:grpSpPr>
        <p:graphicFrame>
          <p:nvGraphicFramePr>
            <p:cNvPr id="12290" name="Object 8"/>
            <p:cNvGraphicFramePr>
              <a:graphicFrameLocks noChangeAspect="1"/>
            </p:cNvGraphicFramePr>
            <p:nvPr/>
          </p:nvGraphicFramePr>
          <p:xfrm>
            <a:off x="561" y="485"/>
            <a:ext cx="2151" cy="1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6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485"/>
                          <a:ext cx="2151" cy="1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65" y="1488"/>
              <a:ext cx="424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Intervalo de convergencia:</a:t>
              </a:r>
            </a:p>
          </p:txBody>
        </p:sp>
        <p:graphicFrame>
          <p:nvGraphicFramePr>
            <p:cNvPr id="12291" name="Object 10"/>
            <p:cNvGraphicFramePr>
              <a:graphicFrameLocks noChangeAspect="1"/>
            </p:cNvGraphicFramePr>
            <p:nvPr/>
          </p:nvGraphicFramePr>
          <p:xfrm>
            <a:off x="4363" y="1523"/>
            <a:ext cx="94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7" name="Equation" r:id="rId5" imgW="406080" imgH="215640" progId="Equation.3">
                    <p:embed/>
                  </p:oleObj>
                </mc:Choice>
                <mc:Fallback>
                  <p:oleObj name="Equation" r:id="rId5" imgW="40608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523"/>
                          <a:ext cx="940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Propiedades de la función suma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361950" y="3505200"/>
            <a:ext cx="78295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 es integrable en el intervalo de convergencia y la integral se obtiene integrando cada término de la serie.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47650" y="3390900"/>
            <a:ext cx="8134350" cy="3048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_tradn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1938" y="769938"/>
            <a:ext cx="8156575" cy="2432050"/>
            <a:chOff x="165" y="485"/>
            <a:chExt cx="5138" cy="1532"/>
          </a:xfrm>
        </p:grpSpPr>
        <p:graphicFrame>
          <p:nvGraphicFramePr>
            <p:cNvPr id="13314" name="Object 8"/>
            <p:cNvGraphicFramePr>
              <a:graphicFrameLocks noChangeAspect="1"/>
            </p:cNvGraphicFramePr>
            <p:nvPr/>
          </p:nvGraphicFramePr>
          <p:xfrm>
            <a:off x="295" y="485"/>
            <a:ext cx="2151" cy="1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0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485"/>
                          <a:ext cx="2151" cy="1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165" y="1488"/>
              <a:ext cx="424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Intervalo de convergencia:</a:t>
              </a:r>
            </a:p>
          </p:txBody>
        </p:sp>
        <p:graphicFrame>
          <p:nvGraphicFramePr>
            <p:cNvPr id="13315" name="Object 10"/>
            <p:cNvGraphicFramePr>
              <a:graphicFrameLocks noChangeAspect="1"/>
            </p:cNvGraphicFramePr>
            <p:nvPr/>
          </p:nvGraphicFramePr>
          <p:xfrm>
            <a:off x="4363" y="1523"/>
            <a:ext cx="94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1" name="Equation" r:id="rId5" imgW="406080" imgH="215640" progId="Equation.3">
                    <p:embed/>
                  </p:oleObj>
                </mc:Choice>
                <mc:Fallback>
                  <p:oleObj name="Equation" r:id="rId5" imgW="40608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523"/>
                          <a:ext cx="940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Propiedades de la función suma</a:t>
            </a:r>
          </a:p>
        </p:txBody>
      </p:sp>
      <p:sp>
        <p:nvSpPr>
          <p:cNvPr id="14341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4342" name="Text Box 5"/>
          <p:cNvSpPr txBox="1">
            <a:spLocks noChangeArrowheads="1"/>
          </p:cNvSpPr>
          <p:nvPr/>
        </p:nvSpPr>
        <p:spPr bwMode="auto">
          <a:xfrm>
            <a:off x="361950" y="3505200"/>
            <a:ext cx="7829550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f posee cualquier derivada en el intervalo de convergencia y se obtiene derivando los términos de la serie.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47650" y="3390900"/>
            <a:ext cx="8134350" cy="3048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_tradnl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4626" y="795338"/>
            <a:ext cx="8243888" cy="2465389"/>
            <a:chOff x="110" y="501"/>
            <a:chExt cx="5193" cy="1553"/>
          </a:xfrm>
        </p:grpSpPr>
        <p:graphicFrame>
          <p:nvGraphicFramePr>
            <p:cNvPr id="14338" name="Object 8"/>
            <p:cNvGraphicFramePr>
              <a:graphicFrameLocks noChangeAspect="1"/>
            </p:cNvGraphicFramePr>
            <p:nvPr/>
          </p:nvGraphicFramePr>
          <p:xfrm>
            <a:off x="268" y="501"/>
            <a:ext cx="2137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4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" y="501"/>
                          <a:ext cx="2137" cy="1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110" y="1552"/>
              <a:ext cx="424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Intervalo de convergencia:</a:t>
              </a:r>
            </a:p>
          </p:txBody>
        </p:sp>
        <p:graphicFrame>
          <p:nvGraphicFramePr>
            <p:cNvPr id="14339" name="Object 10"/>
            <p:cNvGraphicFramePr>
              <a:graphicFrameLocks noChangeAspect="1"/>
            </p:cNvGraphicFramePr>
            <p:nvPr/>
          </p:nvGraphicFramePr>
          <p:xfrm>
            <a:off x="4363" y="1560"/>
            <a:ext cx="940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45" name="Equation" r:id="rId5" imgW="406080" imgH="215640" progId="Equation.3">
                    <p:embed/>
                  </p:oleObj>
                </mc:Choice>
                <mc:Fallback>
                  <p:oleObj name="Equation" r:id="rId5" imgW="40608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560"/>
                          <a:ext cx="940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Operaciones con series</a:t>
            </a:r>
          </a:p>
        </p:txBody>
      </p:sp>
      <p:sp>
        <p:nvSpPr>
          <p:cNvPr id="15369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5370" name="Group 5"/>
          <p:cNvGrpSpPr>
            <a:grpSpLocks/>
          </p:cNvGrpSpPr>
          <p:nvPr/>
        </p:nvGrpSpPr>
        <p:grpSpPr bwMode="auto">
          <a:xfrm>
            <a:off x="555162" y="865188"/>
            <a:ext cx="5232400" cy="1717675"/>
            <a:chOff x="48" y="545"/>
            <a:chExt cx="3296" cy="1082"/>
          </a:xfrm>
        </p:grpSpPr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48" y="545"/>
            <a:ext cx="2037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545"/>
                          <a:ext cx="2037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2315" y="875"/>
            <a:ext cx="102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Equation" r:id="rId5" imgW="444240" imgH="215640" progId="Equation.3">
                    <p:embed/>
                  </p:oleObj>
                </mc:Choice>
                <mc:Fallback>
                  <p:oleObj name="Equation" r:id="rId5" imgW="44424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875"/>
                          <a:ext cx="1029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Group 8"/>
          <p:cNvGrpSpPr>
            <a:grpSpLocks/>
          </p:cNvGrpSpPr>
          <p:nvPr/>
        </p:nvGrpSpPr>
        <p:grpSpPr bwMode="auto">
          <a:xfrm>
            <a:off x="523412" y="2332038"/>
            <a:ext cx="5291138" cy="1717675"/>
            <a:chOff x="28" y="1469"/>
            <a:chExt cx="3333" cy="1082"/>
          </a:xfrm>
        </p:grpSpPr>
        <p:graphicFrame>
          <p:nvGraphicFramePr>
            <p:cNvPr id="15364" name="Object 9"/>
            <p:cNvGraphicFramePr>
              <a:graphicFrameLocks noChangeAspect="1"/>
            </p:cNvGraphicFramePr>
            <p:nvPr/>
          </p:nvGraphicFramePr>
          <p:xfrm>
            <a:off x="28" y="1469"/>
            <a:ext cx="212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0" name="Equation" r:id="rId7" imgW="914400" imgH="469800" progId="Equation.3">
                    <p:embed/>
                  </p:oleObj>
                </mc:Choice>
                <mc:Fallback>
                  <p:oleObj name="Equation" r:id="rId7" imgW="914400" imgH="469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" y="1469"/>
                          <a:ext cx="2126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0"/>
            <p:cNvGraphicFramePr>
              <a:graphicFrameLocks noChangeAspect="1"/>
            </p:cNvGraphicFramePr>
            <p:nvPr/>
          </p:nvGraphicFramePr>
          <p:xfrm>
            <a:off x="2298" y="1787"/>
            <a:ext cx="1063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Equation" r:id="rId9" imgW="457200" imgH="215640" progId="Equation.3">
                    <p:embed/>
                  </p:oleObj>
                </mc:Choice>
                <mc:Fallback>
                  <p:oleObj name="Equation" r:id="rId9" imgW="457200" imgH="2156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787"/>
                          <a:ext cx="1063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199063" y="5945188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000" i="1" dirty="0">
                <a:solidFill>
                  <a:srgbClr val="FFFF00"/>
                </a:solidFill>
              </a:rPr>
              <a:t>R</a:t>
            </a:r>
            <a:r>
              <a:rPr lang="es-ES_tradnl" sz="4000" dirty="0">
                <a:solidFill>
                  <a:srgbClr val="FFFF00"/>
                </a:solidFill>
              </a:rPr>
              <a:t> = min {</a:t>
            </a:r>
            <a:r>
              <a:rPr lang="es-ES_tradnl" sz="4000" i="1" dirty="0">
                <a:solidFill>
                  <a:srgbClr val="FFFF00"/>
                </a:solidFill>
              </a:rPr>
              <a:t>R</a:t>
            </a:r>
            <a:r>
              <a:rPr lang="es-ES_tradnl" sz="4000" baseline="-25000" dirty="0">
                <a:solidFill>
                  <a:srgbClr val="FFFF00"/>
                </a:solidFill>
              </a:rPr>
              <a:t>1</a:t>
            </a:r>
            <a:r>
              <a:rPr lang="es-ES_tradnl" sz="4000" dirty="0">
                <a:solidFill>
                  <a:srgbClr val="FFFF00"/>
                </a:solidFill>
              </a:rPr>
              <a:t>, </a:t>
            </a:r>
            <a:r>
              <a:rPr lang="es-ES_tradnl" sz="4000" i="1" dirty="0">
                <a:solidFill>
                  <a:srgbClr val="FFFF00"/>
                </a:solidFill>
              </a:rPr>
              <a:t>R</a:t>
            </a:r>
            <a:r>
              <a:rPr lang="es-ES_tradnl" sz="4000" baseline="-25000" dirty="0">
                <a:solidFill>
                  <a:srgbClr val="FFFF00"/>
                </a:solidFill>
              </a:rPr>
              <a:t>2</a:t>
            </a:r>
            <a:r>
              <a:rPr lang="es-ES_tradnl" sz="4000" dirty="0">
                <a:solidFill>
                  <a:srgbClr val="FFFF00"/>
                </a:solidFill>
              </a:rPr>
              <a:t>}</a:t>
            </a:r>
            <a:endParaRPr lang="es-ES_tradnl" sz="4000" baseline="-25000" dirty="0">
              <a:solidFill>
                <a:srgbClr val="FFFF00"/>
              </a:solidFill>
            </a:endParaRPr>
          </a:p>
        </p:txBody>
      </p:sp>
      <p:grpSp>
        <p:nvGrpSpPr>
          <p:cNvPr id="15373" name="16 Grupo"/>
          <p:cNvGrpSpPr>
            <a:grpSpLocks/>
          </p:cNvGrpSpPr>
          <p:nvPr/>
        </p:nvGrpSpPr>
        <p:grpSpPr bwMode="auto">
          <a:xfrm>
            <a:off x="101600" y="4184200"/>
            <a:ext cx="8940800" cy="2413000"/>
            <a:chOff x="203200" y="4430878"/>
            <a:chExt cx="8940800" cy="2413404"/>
          </a:xfrm>
        </p:grpSpPr>
        <p:grpSp>
          <p:nvGrpSpPr>
            <p:cNvPr id="15374" name="15 Grupo"/>
            <p:cNvGrpSpPr>
              <a:grpSpLocks/>
            </p:cNvGrpSpPr>
            <p:nvPr/>
          </p:nvGrpSpPr>
          <p:grpSpPr bwMode="auto">
            <a:xfrm>
              <a:off x="251412" y="4430878"/>
              <a:ext cx="8674115" cy="1718451"/>
              <a:chOff x="251412" y="4503448"/>
              <a:chExt cx="8674115" cy="1718451"/>
            </a:xfrm>
          </p:grpSpPr>
          <p:graphicFrame>
            <p:nvGraphicFramePr>
              <p:cNvPr id="15362" name="Object 13"/>
              <p:cNvGraphicFramePr>
                <a:graphicFrameLocks noChangeAspect="1"/>
              </p:cNvGraphicFramePr>
              <p:nvPr/>
            </p:nvGraphicFramePr>
            <p:xfrm>
              <a:off x="251412" y="4503448"/>
              <a:ext cx="6510795" cy="1718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2" name="Ecuación" r:id="rId11" imgW="1612800" imgH="469800" progId="Equation.3">
                      <p:embed/>
                    </p:oleObj>
                  </mc:Choice>
                  <mc:Fallback>
                    <p:oleObj name="Ecuación" r:id="rId11" imgW="1612800" imgH="4698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412" y="4503448"/>
                            <a:ext cx="6510795" cy="17184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14"/>
              <p:cNvGraphicFramePr>
                <a:graphicFrameLocks noChangeAspect="1"/>
              </p:cNvGraphicFramePr>
              <p:nvPr/>
            </p:nvGraphicFramePr>
            <p:xfrm>
              <a:off x="7291752" y="4989515"/>
              <a:ext cx="1633775" cy="784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3" name="Equation" r:id="rId13" imgW="406080" imgH="215640" progId="Equation.3">
                      <p:embed/>
                    </p:oleObj>
                  </mc:Choice>
                  <mc:Fallback>
                    <p:oleObj name="Equation" r:id="rId13" imgW="406080" imgH="21564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1752" y="4989515"/>
                            <a:ext cx="1633775" cy="784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75" name="14 Rectángulo"/>
            <p:cNvSpPr>
              <a:spLocks noChangeArrowheads="1"/>
            </p:cNvSpPr>
            <p:nvPr/>
          </p:nvSpPr>
          <p:spPr bwMode="auto">
            <a:xfrm>
              <a:off x="203200" y="4499167"/>
              <a:ext cx="8940800" cy="2345115"/>
            </a:xfrm>
            <a:prstGeom prst="rect">
              <a:avLst/>
            </a:prstGeom>
            <a:noFill/>
            <a:ln w="47625" algn="ctr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Operaciones con series</a:t>
            </a:r>
          </a:p>
        </p:txBody>
      </p:sp>
      <p:sp>
        <p:nvSpPr>
          <p:cNvPr id="16394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9" name="18 Grupo"/>
          <p:cNvGrpSpPr/>
          <p:nvPr/>
        </p:nvGrpSpPr>
        <p:grpSpPr>
          <a:xfrm>
            <a:off x="574212" y="865188"/>
            <a:ext cx="5232400" cy="1717675"/>
            <a:chOff x="95250" y="865188"/>
            <a:chExt cx="5232400" cy="1717675"/>
          </a:xfrm>
        </p:grpSpPr>
        <p:graphicFrame>
          <p:nvGraphicFramePr>
            <p:cNvPr id="16386" name="Object 5"/>
            <p:cNvGraphicFramePr>
              <a:graphicFrameLocks noChangeAspect="1"/>
            </p:cNvGraphicFramePr>
            <p:nvPr/>
          </p:nvGraphicFramePr>
          <p:xfrm>
            <a:off x="95250" y="865188"/>
            <a:ext cx="3233738" cy="171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" y="865188"/>
                          <a:ext cx="3233738" cy="171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6"/>
            <p:cNvGraphicFramePr>
              <a:graphicFrameLocks noChangeAspect="1"/>
            </p:cNvGraphicFramePr>
            <p:nvPr/>
          </p:nvGraphicFramePr>
          <p:xfrm>
            <a:off x="3694113" y="1389063"/>
            <a:ext cx="1633537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4" name="Equation" r:id="rId5" imgW="444240" imgH="215640" progId="Equation.3">
                    <p:embed/>
                  </p:oleObj>
                </mc:Choice>
                <mc:Fallback>
                  <p:oleObj name="Equation" r:id="rId5" imgW="44424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113" y="1389063"/>
                          <a:ext cx="1633537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5" name="Group 7"/>
          <p:cNvGrpSpPr>
            <a:grpSpLocks/>
          </p:cNvGrpSpPr>
          <p:nvPr/>
        </p:nvGrpSpPr>
        <p:grpSpPr bwMode="auto">
          <a:xfrm>
            <a:off x="523412" y="2332038"/>
            <a:ext cx="5291138" cy="1717675"/>
            <a:chOff x="28" y="1469"/>
            <a:chExt cx="3333" cy="1082"/>
          </a:xfrm>
        </p:grpSpPr>
        <p:graphicFrame>
          <p:nvGraphicFramePr>
            <p:cNvPr id="16391" name="Object 8"/>
            <p:cNvGraphicFramePr>
              <a:graphicFrameLocks noChangeAspect="1"/>
            </p:cNvGraphicFramePr>
            <p:nvPr/>
          </p:nvGraphicFramePr>
          <p:xfrm>
            <a:off x="28" y="1469"/>
            <a:ext cx="212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Equation" r:id="rId7" imgW="914400" imgH="469800" progId="Equation.3">
                    <p:embed/>
                  </p:oleObj>
                </mc:Choice>
                <mc:Fallback>
                  <p:oleObj name="Equation" r:id="rId7" imgW="91440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" y="1469"/>
                          <a:ext cx="2126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9"/>
            <p:cNvGraphicFramePr>
              <a:graphicFrameLocks noChangeAspect="1"/>
            </p:cNvGraphicFramePr>
            <p:nvPr/>
          </p:nvGraphicFramePr>
          <p:xfrm>
            <a:off x="2298" y="1787"/>
            <a:ext cx="1063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Equation" r:id="rId9" imgW="457200" imgH="215640" progId="Equation.3">
                    <p:embed/>
                  </p:oleObj>
                </mc:Choice>
                <mc:Fallback>
                  <p:oleObj name="Equation" r:id="rId9" imgW="45720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787"/>
                          <a:ext cx="1063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979863" y="5935663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000" i="1">
                <a:solidFill>
                  <a:srgbClr val="FFFF00"/>
                </a:solidFill>
              </a:rPr>
              <a:t>R</a:t>
            </a:r>
            <a:r>
              <a:rPr lang="es-ES_tradnl" sz="4000">
                <a:solidFill>
                  <a:srgbClr val="FFFF00"/>
                </a:solidFill>
              </a:rPr>
              <a:t> = min {</a:t>
            </a:r>
            <a:r>
              <a:rPr lang="es-ES_tradnl" sz="4000" i="1">
                <a:solidFill>
                  <a:srgbClr val="FFFF00"/>
                </a:solidFill>
              </a:rPr>
              <a:t>R</a:t>
            </a:r>
            <a:r>
              <a:rPr lang="es-ES_tradnl" sz="4000" baseline="-25000">
                <a:solidFill>
                  <a:srgbClr val="FFFF00"/>
                </a:solidFill>
              </a:rPr>
              <a:t>1</a:t>
            </a:r>
            <a:r>
              <a:rPr lang="es-ES_tradnl" sz="4000">
                <a:solidFill>
                  <a:srgbClr val="FFFF00"/>
                </a:solidFill>
              </a:rPr>
              <a:t>, </a:t>
            </a:r>
            <a:r>
              <a:rPr lang="es-ES_tradnl" sz="4000" i="1">
                <a:solidFill>
                  <a:srgbClr val="FFFF00"/>
                </a:solidFill>
              </a:rPr>
              <a:t>R</a:t>
            </a:r>
            <a:r>
              <a:rPr lang="es-ES_tradnl" sz="4000" baseline="-25000">
                <a:solidFill>
                  <a:srgbClr val="FFFF00"/>
                </a:solidFill>
              </a:rPr>
              <a:t>2</a:t>
            </a:r>
            <a:r>
              <a:rPr lang="es-ES_tradnl" sz="4000">
                <a:solidFill>
                  <a:srgbClr val="FFFF00"/>
                </a:solidFill>
              </a:rPr>
              <a:t>}</a:t>
            </a:r>
            <a:endParaRPr lang="es-ES_tradnl" sz="4000" baseline="-25000">
              <a:solidFill>
                <a:srgbClr val="FFFF00"/>
              </a:solidFill>
            </a:endParaRPr>
          </a:p>
        </p:txBody>
      </p:sp>
      <p:grpSp>
        <p:nvGrpSpPr>
          <p:cNvPr id="16397" name="20 Grupo"/>
          <p:cNvGrpSpPr>
            <a:grpSpLocks/>
          </p:cNvGrpSpPr>
          <p:nvPr/>
        </p:nvGrpSpPr>
        <p:grpSpPr bwMode="auto">
          <a:xfrm>
            <a:off x="73025" y="4122738"/>
            <a:ext cx="8926513" cy="2509837"/>
            <a:chOff x="72570" y="4122057"/>
            <a:chExt cx="8926286" cy="2510972"/>
          </a:xfrm>
        </p:grpSpPr>
        <p:graphicFrame>
          <p:nvGraphicFramePr>
            <p:cNvPr id="16388" name="Object 11"/>
            <p:cNvGraphicFramePr>
              <a:graphicFrameLocks noChangeAspect="1"/>
            </p:cNvGraphicFramePr>
            <p:nvPr/>
          </p:nvGraphicFramePr>
          <p:xfrm>
            <a:off x="360363" y="4232275"/>
            <a:ext cx="7124700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11" imgW="1930320" imgH="190440" progId="Equation.3">
                    <p:embed/>
                  </p:oleObj>
                </mc:Choice>
                <mc:Fallback>
                  <p:oleObj name="Equation" r:id="rId11" imgW="1930320" imgH="1904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63" y="4232275"/>
                          <a:ext cx="7124700" cy="696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2"/>
            <p:cNvGraphicFramePr>
              <a:graphicFrameLocks noChangeAspect="1"/>
            </p:cNvGraphicFramePr>
            <p:nvPr/>
          </p:nvGraphicFramePr>
          <p:xfrm>
            <a:off x="7391628" y="5082952"/>
            <a:ext cx="1493837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13" imgW="406080" imgH="215640" progId="Equation.3">
                    <p:embed/>
                  </p:oleObj>
                </mc:Choice>
                <mc:Fallback>
                  <p:oleObj name="Equation" r:id="rId13" imgW="4060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28" y="5082952"/>
                          <a:ext cx="1493837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14"/>
            <p:cNvGraphicFramePr>
              <a:graphicFrameLocks noChangeAspect="1"/>
            </p:cNvGraphicFramePr>
            <p:nvPr/>
          </p:nvGraphicFramePr>
          <p:xfrm>
            <a:off x="447687" y="4962525"/>
            <a:ext cx="5578475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Equation" r:id="rId15" imgW="1511280" imgH="228600" progId="Equation.3">
                    <p:embed/>
                  </p:oleObj>
                </mc:Choice>
                <mc:Fallback>
                  <p:oleObj name="Equation" r:id="rId15" imgW="1511280" imgH="228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87" y="4962525"/>
                          <a:ext cx="5578475" cy="836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8" name="Group 15"/>
            <p:cNvGrpSpPr>
              <a:grpSpLocks/>
            </p:cNvGrpSpPr>
            <p:nvPr/>
          </p:nvGrpSpPr>
          <p:grpSpPr bwMode="auto">
            <a:xfrm>
              <a:off x="6139554" y="5415642"/>
              <a:ext cx="588963" cy="74613"/>
              <a:chOff x="4332" y="3420"/>
              <a:chExt cx="371" cy="47"/>
            </a:xfrm>
          </p:grpSpPr>
          <p:sp>
            <p:nvSpPr>
              <p:cNvPr id="16400" name="Oval 16"/>
              <p:cNvSpPr>
                <a:spLocks noChangeArrowheads="1"/>
              </p:cNvSpPr>
              <p:nvPr/>
            </p:nvSpPr>
            <p:spPr bwMode="auto">
              <a:xfrm>
                <a:off x="4332" y="3420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6401" name="Oval 17"/>
              <p:cNvSpPr>
                <a:spLocks noChangeArrowheads="1"/>
              </p:cNvSpPr>
              <p:nvPr/>
            </p:nvSpPr>
            <p:spPr bwMode="auto">
              <a:xfrm>
                <a:off x="4500" y="3420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auto">
              <a:xfrm>
                <a:off x="4656" y="3420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6399" name="19 Rectángulo"/>
            <p:cNvSpPr>
              <a:spLocks noChangeArrowheads="1"/>
            </p:cNvSpPr>
            <p:nvPr/>
          </p:nvSpPr>
          <p:spPr bwMode="auto">
            <a:xfrm>
              <a:off x="72570" y="4122057"/>
              <a:ext cx="8926286" cy="2510972"/>
            </a:xfrm>
            <a:prstGeom prst="rect">
              <a:avLst/>
            </a:prstGeom>
            <a:noFill/>
            <a:ln w="47625" algn="ctr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33350" y="-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Bibliografía</a:t>
            </a:r>
          </a:p>
        </p:txBody>
      </p:sp>
      <p:sp>
        <p:nvSpPr>
          <p:cNvPr id="19459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9460" name="4 Rectángulo"/>
          <p:cNvSpPr>
            <a:spLocks noChangeArrowheads="1"/>
          </p:cNvSpPr>
          <p:nvPr/>
        </p:nvSpPr>
        <p:spPr bwMode="auto">
          <a:xfrm>
            <a:off x="406399" y="1094028"/>
            <a:ext cx="8302171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Series. Tomo 1. </a:t>
            </a:r>
            <a:r>
              <a:rPr lang="es-ES_tradnl" dirty="0" smtClean="0">
                <a:solidFill>
                  <a:schemeClr val="bg1"/>
                </a:solidFill>
              </a:rPr>
              <a:t>Sección 2.1, 2.2 y 2.3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p. 174-211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Cálculo con Trascendentes Tempranas. Parte 3. Capítulo 11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p. 740-750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/>
            <a:r>
              <a:rPr lang="es-MX" smtClean="0">
                <a:solidFill>
                  <a:schemeClr val="bg1"/>
                </a:solidFill>
                <a:latin typeface="Arial" charset="0"/>
              </a:rPr>
              <a:t>Orientación</a:t>
            </a:r>
            <a:endParaRPr lang="en-US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0" y="782412"/>
            <a:ext cx="91440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Estudiar </a:t>
            </a:r>
            <a:r>
              <a:rPr lang="es-MX" dirty="0">
                <a:solidFill>
                  <a:srgbClr val="FFFF00"/>
                </a:solidFill>
              </a:rPr>
              <a:t>2.1, 2.2, 2.3</a:t>
            </a:r>
            <a:r>
              <a:rPr lang="es-MX" dirty="0">
                <a:solidFill>
                  <a:schemeClr val="bg1"/>
                </a:solidFill>
              </a:rPr>
              <a:t> (pp.179 – 211</a:t>
            </a:r>
            <a:r>
              <a:rPr lang="es-MX" dirty="0" smtClean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s-MX" dirty="0" smtClean="0">
                <a:solidFill>
                  <a:srgbClr val="FFFF00"/>
                </a:solidFill>
              </a:rPr>
              <a:t>No estudiar la composición de series (excepto </a:t>
            </a:r>
            <a:r>
              <a:rPr lang="es-MX" dirty="0" err="1" smtClean="0">
                <a:solidFill>
                  <a:srgbClr val="FFFF00"/>
                </a:solidFill>
              </a:rPr>
              <a:t>polinomial</a:t>
            </a:r>
            <a:r>
              <a:rPr lang="es-MX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0" y="3221492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Preguntas </a:t>
            </a:r>
            <a:r>
              <a:rPr lang="es-MX" dirty="0">
                <a:solidFill>
                  <a:srgbClr val="FFFF00"/>
                </a:solidFill>
              </a:rPr>
              <a:t>1 – 16</a:t>
            </a:r>
            <a:r>
              <a:rPr lang="es-MX" dirty="0">
                <a:solidFill>
                  <a:schemeClr val="bg1"/>
                </a:solidFill>
              </a:rPr>
              <a:t> ( p. 242 )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0" y="4208235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Ej. resueltos </a:t>
            </a:r>
            <a:r>
              <a:rPr lang="es-MX" dirty="0">
                <a:solidFill>
                  <a:srgbClr val="FFFF00"/>
                </a:solidFill>
              </a:rPr>
              <a:t>I y II</a:t>
            </a:r>
            <a:r>
              <a:rPr lang="es-MX" dirty="0">
                <a:solidFill>
                  <a:schemeClr val="bg1"/>
                </a:solidFill>
              </a:rPr>
              <a:t> ( pp. 245-259 )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0" y="5321754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MX">
                <a:solidFill>
                  <a:schemeClr val="bg1"/>
                </a:solidFill>
              </a:rPr>
              <a:t>Ej. propuestos </a:t>
            </a:r>
            <a:r>
              <a:rPr lang="es-MX">
                <a:solidFill>
                  <a:srgbClr val="FFFF00"/>
                </a:solidFill>
              </a:rPr>
              <a:t>I</a:t>
            </a:r>
            <a:r>
              <a:rPr lang="es-MX">
                <a:solidFill>
                  <a:schemeClr val="bg1"/>
                </a:solidFill>
              </a:rPr>
              <a:t> (12) y </a:t>
            </a:r>
            <a:r>
              <a:rPr lang="es-MX">
                <a:solidFill>
                  <a:srgbClr val="FFFF00"/>
                </a:solidFill>
              </a:rPr>
              <a:t>II </a:t>
            </a:r>
            <a:r>
              <a:rPr lang="es-MX">
                <a:solidFill>
                  <a:schemeClr val="bg1"/>
                </a:solidFill>
              </a:rPr>
              <a:t>(5) 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7" name="6 CuadroTexto"/>
          <p:cNvSpPr txBox="1"/>
          <p:nvPr/>
        </p:nvSpPr>
        <p:spPr>
          <a:xfrm>
            <a:off x="275772" y="14520"/>
            <a:ext cx="85924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Series de funciones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476781" y="1304246"/>
          <a:ext cx="3043292" cy="181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cuación" r:id="rId4" imgW="583920" imgH="431640" progId="Equation.3">
                  <p:embed/>
                </p:oleObj>
              </mc:Choice>
              <mc:Fallback>
                <p:oleObj name="Ecuación" r:id="rId4" imgW="5839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81" y="1304246"/>
                        <a:ext cx="3043292" cy="181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9 Grupo"/>
          <p:cNvGrpSpPr/>
          <p:nvPr/>
        </p:nvGrpSpPr>
        <p:grpSpPr>
          <a:xfrm>
            <a:off x="551536" y="3798130"/>
            <a:ext cx="8374743" cy="2462213"/>
            <a:chOff x="551536" y="1809712"/>
            <a:chExt cx="8374743" cy="2462213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551536" y="1809712"/>
              <a:ext cx="8374743" cy="246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s-ES_tradnl" b="1" dirty="0">
                  <a:solidFill>
                    <a:srgbClr val="FFFF00"/>
                  </a:solidFill>
                </a:rPr>
                <a:t>Dominio de </a:t>
              </a:r>
              <a:r>
                <a:rPr lang="es-ES_tradnl" b="1" dirty="0" smtClean="0">
                  <a:solidFill>
                    <a:srgbClr val="FFFF00"/>
                  </a:solidFill>
                </a:rPr>
                <a:t>convergencia </a:t>
              </a:r>
            </a:p>
            <a:p>
              <a:r>
                <a:rPr lang="es-ES_tradnl" dirty="0" smtClean="0">
                  <a:solidFill>
                    <a:schemeClr val="bg1"/>
                  </a:solidFill>
                </a:rPr>
                <a:t>Es el conjunto                para los cuales la serie converge</a:t>
              </a:r>
              <a:r>
                <a:rPr lang="es-ES_tradnl" dirty="0" smtClean="0"/>
                <a:t> </a:t>
              </a:r>
            </a:p>
          </p:txBody>
        </p:sp>
        <p:grpSp>
          <p:nvGrpSpPr>
            <p:cNvPr id="9" name="8 Grupo"/>
            <p:cNvGrpSpPr/>
            <p:nvPr/>
          </p:nvGrpSpPr>
          <p:grpSpPr>
            <a:xfrm>
              <a:off x="4296457" y="2772227"/>
              <a:ext cx="2171653" cy="885598"/>
              <a:chOff x="4586741" y="5167085"/>
              <a:chExt cx="2171653" cy="885598"/>
            </a:xfrm>
          </p:grpSpPr>
          <p:graphicFrame>
            <p:nvGraphicFramePr>
              <p:cNvPr id="18438" name="Object 10"/>
              <p:cNvGraphicFramePr>
                <a:graphicFrameLocks noChangeAspect="1"/>
              </p:cNvGraphicFramePr>
              <p:nvPr/>
            </p:nvGraphicFramePr>
            <p:xfrm>
              <a:off x="4586741" y="5167085"/>
              <a:ext cx="1516495" cy="8129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71" name="Ecuación" r:id="rId6" imgW="304560" imgH="164880" progId="Equation.3">
                      <p:embed/>
                    </p:oleObj>
                  </mc:Choice>
                  <mc:Fallback>
                    <p:oleObj name="Ecuación" r:id="rId6" imgW="304560" imgH="16488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6741" y="5167085"/>
                            <a:ext cx="1516495" cy="8129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69" name="Object 5"/>
              <p:cNvGraphicFramePr>
                <a:graphicFrameLocks noChangeAspect="1"/>
              </p:cNvGraphicFramePr>
              <p:nvPr/>
            </p:nvGraphicFramePr>
            <p:xfrm>
              <a:off x="6038400" y="5239656"/>
              <a:ext cx="719994" cy="8130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72" name="Documento" r:id="rId8" imgW="326544" imgH="361093" progId="Word.Document.12">
                      <p:embed/>
                    </p:oleObj>
                  </mc:Choice>
                  <mc:Fallback>
                    <p:oleObj name="Documento" r:id="rId8" imgW="326544" imgH="361093" progId="Word.Document.12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bright="70000" contrast="-7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38400" y="5239656"/>
                            <a:ext cx="719994" cy="8130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7029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Función suma</a:t>
            </a:r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1030" name="Group 18"/>
          <p:cNvGrpSpPr>
            <a:grpSpLocks/>
          </p:cNvGrpSpPr>
          <p:nvPr/>
        </p:nvGrpSpPr>
        <p:grpSpPr bwMode="auto">
          <a:xfrm>
            <a:off x="1485900" y="2324100"/>
            <a:ext cx="6250355" cy="2227263"/>
            <a:chOff x="1308" y="1464"/>
            <a:chExt cx="3208" cy="1403"/>
          </a:xfrm>
        </p:grpSpPr>
        <p:sp>
          <p:nvSpPr>
            <p:cNvPr id="130058" name="Text Box 10"/>
            <p:cNvSpPr txBox="1">
              <a:spLocks noChangeArrowheads="1"/>
            </p:cNvSpPr>
            <p:nvPr/>
          </p:nvSpPr>
          <p:spPr bwMode="auto">
            <a:xfrm>
              <a:off x="1794" y="1926"/>
              <a:ext cx="44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8000" i="1" dirty="0">
                  <a:solidFill>
                    <a:schemeClr val="bg1"/>
                  </a:solidFill>
                  <a:latin typeface="Angsana New" pitchFamily="18" charset="-34"/>
                  <a:cs typeface="Angsana New" pitchFamily="18" charset="-34"/>
                </a:rPr>
                <a:t>x</a:t>
              </a:r>
            </a:p>
          </p:txBody>
        </p:sp>
        <p:grpSp>
          <p:nvGrpSpPr>
            <p:cNvPr id="1032" name="Group 11"/>
            <p:cNvGrpSpPr>
              <a:grpSpLocks/>
            </p:cNvGrpSpPr>
            <p:nvPr/>
          </p:nvGrpSpPr>
          <p:grpSpPr bwMode="auto">
            <a:xfrm>
              <a:off x="2184" y="1873"/>
              <a:ext cx="2332" cy="994"/>
              <a:chOff x="2184" y="1873"/>
              <a:chExt cx="2332" cy="994"/>
            </a:xfrm>
          </p:grpSpPr>
          <p:grpSp>
            <p:nvGrpSpPr>
              <p:cNvPr id="1037" name="Group 12"/>
              <p:cNvGrpSpPr>
                <a:grpSpLocks/>
              </p:cNvGrpSpPr>
              <p:nvPr/>
            </p:nvGrpSpPr>
            <p:grpSpPr bwMode="auto">
              <a:xfrm>
                <a:off x="2184" y="2328"/>
                <a:ext cx="1068" cy="120"/>
                <a:chOff x="1368" y="2400"/>
                <a:chExt cx="1068" cy="120"/>
              </a:xfrm>
            </p:grpSpPr>
            <p:sp>
              <p:nvSpPr>
                <p:cNvPr id="1038" name="Line 13"/>
                <p:cNvSpPr>
                  <a:spLocks noChangeShapeType="1"/>
                </p:cNvSpPr>
                <p:nvPr/>
              </p:nvSpPr>
              <p:spPr bwMode="auto">
                <a:xfrm>
                  <a:off x="1368" y="2460"/>
                  <a:ext cx="1068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1039" name="Line 14"/>
                <p:cNvSpPr>
                  <a:spLocks noChangeShapeType="1"/>
                </p:cNvSpPr>
                <p:nvPr/>
              </p:nvSpPr>
              <p:spPr bwMode="auto">
                <a:xfrm>
                  <a:off x="1380" y="2400"/>
                  <a:ext cx="0" cy="12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</p:grpSp>
          <p:graphicFrame>
            <p:nvGraphicFramePr>
              <p:cNvPr id="1027" name="Object 15"/>
              <p:cNvGraphicFramePr>
                <a:graphicFrameLocks noChangeAspect="1"/>
              </p:cNvGraphicFramePr>
              <p:nvPr/>
            </p:nvGraphicFramePr>
            <p:xfrm>
              <a:off x="3159" y="1873"/>
              <a:ext cx="1357" cy="9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1" name="Ecuación" r:id="rId3" imgW="583920" imgH="431640" progId="Equation.3">
                      <p:embed/>
                    </p:oleObj>
                  </mc:Choice>
                  <mc:Fallback>
                    <p:oleObj name="Ecuación" r:id="rId3" imgW="583920" imgH="43164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9" y="1873"/>
                            <a:ext cx="1357" cy="9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3" name="Group 17"/>
            <p:cNvGrpSpPr>
              <a:grpSpLocks/>
            </p:cNvGrpSpPr>
            <p:nvPr/>
          </p:nvGrpSpPr>
          <p:grpSpPr bwMode="auto">
            <a:xfrm>
              <a:off x="1308" y="1464"/>
              <a:ext cx="1968" cy="492"/>
              <a:chOff x="1308" y="1464"/>
              <a:chExt cx="1968" cy="492"/>
            </a:xfrm>
          </p:grpSpPr>
          <p:sp>
            <p:nvSpPr>
              <p:cNvPr id="130053" name="Text Box 5"/>
              <p:cNvSpPr txBox="1">
                <a:spLocks noChangeArrowheads="1"/>
              </p:cNvSpPr>
              <p:nvPr/>
            </p:nvSpPr>
            <p:spPr bwMode="auto">
              <a:xfrm>
                <a:off x="1308" y="1464"/>
                <a:ext cx="444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chemeClr val="bg1"/>
                    </a:solidFill>
                  </a:rPr>
                  <a:t>F:</a:t>
                </a:r>
              </a:p>
            </p:txBody>
          </p:sp>
          <p:sp>
            <p:nvSpPr>
              <p:cNvPr id="130054" name="Text Box 6"/>
              <p:cNvSpPr txBox="1">
                <a:spLocks noChangeArrowheads="1"/>
              </p:cNvSpPr>
              <p:nvPr/>
            </p:nvSpPr>
            <p:spPr bwMode="auto">
              <a:xfrm>
                <a:off x="1764" y="1476"/>
                <a:ext cx="444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1036" name="Line 9"/>
              <p:cNvSpPr>
                <a:spLocks noChangeShapeType="1"/>
              </p:cNvSpPr>
              <p:nvPr/>
            </p:nvSpPr>
            <p:spPr bwMode="auto">
              <a:xfrm>
                <a:off x="2208" y="1740"/>
                <a:ext cx="1068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04775" cy="161925"/>
          </a:xfrm>
          <a:prstGeom prst="rect">
            <a:avLst/>
          </a:prstGeom>
          <a:noFill/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41838" y="2409598"/>
          <a:ext cx="9719954" cy="67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o" r:id="rId6" imgW="5495810" imgH="365773" progId="Word.Document.12">
                  <p:embed/>
                </p:oleObj>
              </mc:Choice>
              <mc:Fallback>
                <p:oleObj name="Documento" r:id="rId6" imgW="5495810" imgH="365773" progId="Word.Document.12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838" y="2409598"/>
                        <a:ext cx="9719954" cy="67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9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2052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050" name="Object 8"/>
            <p:cNvGraphicFramePr>
              <a:graphicFrameLocks noChangeAspect="1"/>
            </p:cNvGraphicFramePr>
            <p:nvPr/>
          </p:nvGraphicFramePr>
          <p:xfrm>
            <a:off x="4261" y="723"/>
            <a:ext cx="1319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cuación" r:id="rId4" imgW="774360" imgH="507960" progId="Equation.3">
                    <p:embed/>
                  </p:oleObj>
                </mc:Choice>
                <mc:Fallback>
                  <p:oleObj name="Ecuación" r:id="rId4" imgW="774360" imgH="507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723"/>
                          <a:ext cx="1319" cy="9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7625"/>
            <a:ext cx="9451975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6018213" y="3490913"/>
          <a:ext cx="3125787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cuación" r:id="rId4" imgW="1155600" imgH="507960" progId="Equation.3">
                  <p:embed/>
                </p:oleObj>
              </mc:Choice>
              <mc:Fallback>
                <p:oleObj name="Ecuación" r:id="rId4" imgW="115560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3490913"/>
                        <a:ext cx="3125787" cy="145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8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4100" name="Picture 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098" name="Object 7"/>
            <p:cNvGraphicFramePr>
              <a:graphicFrameLocks noChangeAspect="1"/>
            </p:cNvGraphicFramePr>
            <p:nvPr/>
          </p:nvGraphicFramePr>
          <p:xfrm>
            <a:off x="3020" y="675"/>
            <a:ext cx="2596" cy="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cuación" r:id="rId4" imgW="1523880" imgH="507960" progId="Equation.3">
                    <p:embed/>
                  </p:oleObj>
                </mc:Choice>
                <mc:Fallback>
                  <p:oleObj name="Ecuación" r:id="rId4" imgW="1523880" imgH="507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0" y="675"/>
                          <a:ext cx="2596" cy="9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ersonaliz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55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2288</TotalTime>
  <Words>318</Words>
  <Application>Microsoft Office PowerPoint</Application>
  <PresentationFormat>Presentación en pantalla (4:3)</PresentationFormat>
  <Paragraphs>63</Paragraphs>
  <Slides>24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Angsana New</vt:lpstr>
      <vt:lpstr>Arial</vt:lpstr>
      <vt:lpstr>Calibri</vt:lpstr>
      <vt:lpstr>Times New Roman</vt:lpstr>
      <vt:lpstr>Presentación en blanco</vt:lpstr>
      <vt:lpstr>Ecuación</vt:lpstr>
      <vt:lpstr>Documento</vt:lpstr>
      <vt:lpstr>Equation</vt:lpstr>
      <vt:lpstr>Presentación de PowerPoint</vt:lpstr>
      <vt:lpstr>Presentación de PowerPoint</vt:lpstr>
      <vt:lpstr>Presentación de PowerPoint</vt:lpstr>
      <vt:lpstr>Orientación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TECUN S.A.</dc:creator>
  <cp:lastModifiedBy>Secretaría General</cp:lastModifiedBy>
  <cp:revision>125</cp:revision>
  <cp:lastPrinted>1999-02-01T22:58:40Z</cp:lastPrinted>
  <dcterms:created xsi:type="dcterms:W3CDTF">1997-12-17T14:45:04Z</dcterms:created>
  <dcterms:modified xsi:type="dcterms:W3CDTF">2023-03-19T01:00:29Z</dcterms:modified>
</cp:coreProperties>
</file>