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6"/>
  </p:handoutMasterIdLst>
  <p:sldIdLst>
    <p:sldId id="404" r:id="rId2"/>
    <p:sldId id="405" r:id="rId3"/>
    <p:sldId id="268" r:id="rId4"/>
    <p:sldId id="389" r:id="rId5"/>
    <p:sldId id="388" r:id="rId6"/>
    <p:sldId id="401" r:id="rId7"/>
    <p:sldId id="402" r:id="rId8"/>
    <p:sldId id="403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379" r:id="rId20"/>
    <p:sldId id="417" r:id="rId21"/>
    <p:sldId id="418" r:id="rId22"/>
    <p:sldId id="380" r:id="rId23"/>
    <p:sldId id="387" r:id="rId24"/>
    <p:sldId id="406" r:id="rId25"/>
  </p:sldIdLst>
  <p:sldSz cx="9144000" cy="6858000" type="screen4x3"/>
  <p:notesSz cx="7086600" cy="12344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CC99"/>
    <a:srgbClr val="66FFFF"/>
    <a:srgbClr val="00FF00"/>
    <a:srgbClr val="66FF33"/>
    <a:srgbClr val="0033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28" d="100"/>
          <a:sy n="28" d="100"/>
        </p:scale>
        <p:origin x="-1266" y="-78"/>
      </p:cViewPr>
      <p:guideLst>
        <p:guide orient="horz" pos="3888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Relationship Id="rId4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B8443DC-3D1D-44D3-B6E0-2FD4F4FBB5F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568ADE-D17D-414B-8340-CB141949CB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13478B-28BB-4703-B6C0-4A2A78C1E26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B9CA1-76A6-4BE6-A44A-FB342CF6441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33F5C-069F-4A4E-AD37-4A86625C8D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2A1462-C506-49BF-ADCD-C71E197330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49C026-53AF-450A-89EF-E2B43EE09E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DD3021-DCF6-46C6-AE2C-E84AF038025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E0D70E-78C2-488C-86EB-7CB9A8C01D2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AEA2C-C5E3-4BC8-8212-25BEF72A46D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FCAF99-63C6-46EF-BEDC-9C2EF5D6AF9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48398-8368-4451-A8D7-D3A579639A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46A401A-CC97-4905-81A6-C856FBDD0CA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e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8.emf"/><Relationship Id="rId4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6.emf"/><Relationship Id="rId4" Type="http://schemas.openxmlformats.org/officeDocument/2006/relationships/image" Target="../media/image43.emf"/><Relationship Id="rId9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0.emf"/><Relationship Id="rId4" Type="http://schemas.openxmlformats.org/officeDocument/2006/relationships/image" Target="../media/image47.emf"/><Relationship Id="rId9" Type="http://schemas.openxmlformats.org/officeDocument/2006/relationships/oleObject" Target="../embeddings/oleObject4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7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package" Target="../embeddings/Documento_de_Microsoft_Word.docx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6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9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package" Target="../embeddings/Documento_de_Microsoft_Word1.docx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6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Operaciones con series</a:t>
            </a:r>
          </a:p>
        </p:txBody>
      </p:sp>
      <p:sp>
        <p:nvSpPr>
          <p:cNvPr id="15369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15370" name="Group 5"/>
          <p:cNvGrpSpPr>
            <a:grpSpLocks/>
          </p:cNvGrpSpPr>
          <p:nvPr/>
        </p:nvGrpSpPr>
        <p:grpSpPr bwMode="auto">
          <a:xfrm>
            <a:off x="555162" y="865188"/>
            <a:ext cx="5232400" cy="1717675"/>
            <a:chOff x="48" y="545"/>
            <a:chExt cx="3296" cy="1082"/>
          </a:xfrm>
        </p:grpSpPr>
        <p:graphicFrame>
          <p:nvGraphicFramePr>
            <p:cNvPr id="15366" name="Object 6"/>
            <p:cNvGraphicFramePr>
              <a:graphicFrameLocks noChangeAspect="1"/>
            </p:cNvGraphicFramePr>
            <p:nvPr/>
          </p:nvGraphicFramePr>
          <p:xfrm>
            <a:off x="48" y="545"/>
            <a:ext cx="2037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4" name="Equation" r:id="rId3" imgW="876240" imgH="469800" progId="Equation.3">
                    <p:embed/>
                  </p:oleObj>
                </mc:Choice>
                <mc:Fallback>
                  <p:oleObj name="Equation" r:id="rId3" imgW="876240" imgH="469800" progId="Equation.3">
                    <p:embed/>
                    <p:pic>
                      <p:nvPicPr>
                        <p:cNvPr id="153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545"/>
                          <a:ext cx="2037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2315" y="875"/>
            <a:ext cx="102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5" name="Equation" r:id="rId5" imgW="444240" imgH="215640" progId="Equation.3">
                    <p:embed/>
                  </p:oleObj>
                </mc:Choice>
                <mc:Fallback>
                  <p:oleObj name="Equation" r:id="rId5" imgW="444240" imgH="215640" progId="Equation.3">
                    <p:embed/>
                    <p:pic>
                      <p:nvPicPr>
                        <p:cNvPr id="1536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5" y="875"/>
                          <a:ext cx="1029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71" name="Group 8"/>
          <p:cNvGrpSpPr>
            <a:grpSpLocks/>
          </p:cNvGrpSpPr>
          <p:nvPr/>
        </p:nvGrpSpPr>
        <p:grpSpPr bwMode="auto">
          <a:xfrm>
            <a:off x="523412" y="2332038"/>
            <a:ext cx="5291138" cy="1717675"/>
            <a:chOff x="28" y="1469"/>
            <a:chExt cx="3333" cy="1082"/>
          </a:xfrm>
        </p:grpSpPr>
        <p:graphicFrame>
          <p:nvGraphicFramePr>
            <p:cNvPr id="15364" name="Object 9"/>
            <p:cNvGraphicFramePr>
              <a:graphicFrameLocks noChangeAspect="1"/>
            </p:cNvGraphicFramePr>
            <p:nvPr/>
          </p:nvGraphicFramePr>
          <p:xfrm>
            <a:off x="28" y="1469"/>
            <a:ext cx="2126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6" name="Equation" r:id="rId7" imgW="914400" imgH="469800" progId="Equation.3">
                    <p:embed/>
                  </p:oleObj>
                </mc:Choice>
                <mc:Fallback>
                  <p:oleObj name="Equation" r:id="rId7" imgW="914400" imgH="469800" progId="Equation.3">
                    <p:embed/>
                    <p:pic>
                      <p:nvPicPr>
                        <p:cNvPr id="1536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" y="1469"/>
                          <a:ext cx="2126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0"/>
            <p:cNvGraphicFramePr>
              <a:graphicFrameLocks noChangeAspect="1"/>
            </p:cNvGraphicFramePr>
            <p:nvPr/>
          </p:nvGraphicFramePr>
          <p:xfrm>
            <a:off x="2298" y="1787"/>
            <a:ext cx="1063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7" name="Equation" r:id="rId9" imgW="457200" imgH="215640" progId="Equation.3">
                    <p:embed/>
                  </p:oleObj>
                </mc:Choice>
                <mc:Fallback>
                  <p:oleObj name="Equation" r:id="rId9" imgW="457200" imgH="215640" progId="Equation.3">
                    <p:embed/>
                    <p:pic>
                      <p:nvPicPr>
                        <p:cNvPr id="1536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787"/>
                          <a:ext cx="1063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5199063" y="5945188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000" i="1" dirty="0">
                <a:solidFill>
                  <a:srgbClr val="FFFF00"/>
                </a:solidFill>
              </a:rPr>
              <a:t>R</a:t>
            </a:r>
            <a:r>
              <a:rPr lang="es-ES_tradnl" sz="4000" dirty="0">
                <a:solidFill>
                  <a:srgbClr val="FFFF00"/>
                </a:solidFill>
              </a:rPr>
              <a:t> = min {</a:t>
            </a:r>
            <a:r>
              <a:rPr lang="es-ES_tradnl" sz="4000" i="1" dirty="0">
                <a:solidFill>
                  <a:srgbClr val="FFFF00"/>
                </a:solidFill>
              </a:rPr>
              <a:t>R</a:t>
            </a:r>
            <a:r>
              <a:rPr lang="es-ES_tradnl" sz="4000" baseline="-25000" dirty="0">
                <a:solidFill>
                  <a:srgbClr val="FFFF00"/>
                </a:solidFill>
              </a:rPr>
              <a:t>1</a:t>
            </a:r>
            <a:r>
              <a:rPr lang="es-ES_tradnl" sz="4000" dirty="0">
                <a:solidFill>
                  <a:srgbClr val="FFFF00"/>
                </a:solidFill>
              </a:rPr>
              <a:t>, </a:t>
            </a:r>
            <a:r>
              <a:rPr lang="es-ES_tradnl" sz="4000" i="1" dirty="0">
                <a:solidFill>
                  <a:srgbClr val="FFFF00"/>
                </a:solidFill>
              </a:rPr>
              <a:t>R</a:t>
            </a:r>
            <a:r>
              <a:rPr lang="es-ES_tradnl" sz="4000" baseline="-25000" dirty="0">
                <a:solidFill>
                  <a:srgbClr val="FFFF00"/>
                </a:solidFill>
              </a:rPr>
              <a:t>2</a:t>
            </a:r>
            <a:r>
              <a:rPr lang="es-ES_tradnl" sz="4000" dirty="0">
                <a:solidFill>
                  <a:srgbClr val="FFFF00"/>
                </a:solidFill>
              </a:rPr>
              <a:t>}</a:t>
            </a:r>
            <a:endParaRPr lang="es-ES_tradnl" sz="4000" baseline="-25000" dirty="0">
              <a:solidFill>
                <a:srgbClr val="FFFF00"/>
              </a:solidFill>
            </a:endParaRPr>
          </a:p>
        </p:txBody>
      </p:sp>
      <p:grpSp>
        <p:nvGrpSpPr>
          <p:cNvPr id="15373" name="16 Grupo"/>
          <p:cNvGrpSpPr>
            <a:grpSpLocks/>
          </p:cNvGrpSpPr>
          <p:nvPr/>
        </p:nvGrpSpPr>
        <p:grpSpPr bwMode="auto">
          <a:xfrm>
            <a:off x="101600" y="4184200"/>
            <a:ext cx="8940800" cy="2413000"/>
            <a:chOff x="203200" y="4430878"/>
            <a:chExt cx="8940800" cy="2413404"/>
          </a:xfrm>
        </p:grpSpPr>
        <p:grpSp>
          <p:nvGrpSpPr>
            <p:cNvPr id="15374" name="15 Grupo"/>
            <p:cNvGrpSpPr>
              <a:grpSpLocks/>
            </p:cNvGrpSpPr>
            <p:nvPr/>
          </p:nvGrpSpPr>
          <p:grpSpPr bwMode="auto">
            <a:xfrm>
              <a:off x="251412" y="4430878"/>
              <a:ext cx="8674115" cy="1718451"/>
              <a:chOff x="251412" y="4503448"/>
              <a:chExt cx="8674115" cy="1718451"/>
            </a:xfrm>
          </p:grpSpPr>
          <p:graphicFrame>
            <p:nvGraphicFramePr>
              <p:cNvPr id="15362" name="Object 13"/>
              <p:cNvGraphicFramePr>
                <a:graphicFrameLocks noChangeAspect="1"/>
              </p:cNvGraphicFramePr>
              <p:nvPr/>
            </p:nvGraphicFramePr>
            <p:xfrm>
              <a:off x="251412" y="4503448"/>
              <a:ext cx="6510795" cy="1718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8" name="Ecuación" r:id="rId11" imgW="1612800" imgH="469800" progId="Equation.3">
                      <p:embed/>
                    </p:oleObj>
                  </mc:Choice>
                  <mc:Fallback>
                    <p:oleObj name="Ecuación" r:id="rId11" imgW="1612800" imgH="469800" progId="Equation.3">
                      <p:embed/>
                      <p:pic>
                        <p:nvPicPr>
                          <p:cNvPr id="15362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412" y="4503448"/>
                            <a:ext cx="6510795" cy="17184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3" name="Object 14"/>
              <p:cNvGraphicFramePr>
                <a:graphicFrameLocks noChangeAspect="1"/>
              </p:cNvGraphicFramePr>
              <p:nvPr/>
            </p:nvGraphicFramePr>
            <p:xfrm>
              <a:off x="7291752" y="4989515"/>
              <a:ext cx="1633775" cy="784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189" name="Equation" r:id="rId13" imgW="406080" imgH="215640" progId="Equation.3">
                      <p:embed/>
                    </p:oleObj>
                  </mc:Choice>
                  <mc:Fallback>
                    <p:oleObj name="Equation" r:id="rId13" imgW="406080" imgH="215640" progId="Equation.3">
                      <p:embed/>
                      <p:pic>
                        <p:nvPicPr>
                          <p:cNvPr id="15363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1752" y="4989515"/>
                            <a:ext cx="1633775" cy="784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75" name="14 Rectángulo"/>
            <p:cNvSpPr>
              <a:spLocks noChangeArrowheads="1"/>
            </p:cNvSpPr>
            <p:nvPr/>
          </p:nvSpPr>
          <p:spPr bwMode="auto">
            <a:xfrm>
              <a:off x="203200" y="4499167"/>
              <a:ext cx="8940800" cy="2345115"/>
            </a:xfrm>
            <a:prstGeom prst="rect">
              <a:avLst/>
            </a:prstGeom>
            <a:noFill/>
            <a:ln w="47625" algn="ctr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6129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 Box 17"/>
          <p:cNvSpPr txBox="1">
            <a:spLocks noChangeArrowheads="1"/>
          </p:cNvSpPr>
          <p:nvPr/>
        </p:nvSpPr>
        <p:spPr bwMode="auto">
          <a:xfrm>
            <a:off x="2324100" y="762000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</a:t>
            </a:r>
            <a:r>
              <a:rPr lang="es-ES_tradnl" sz="3600" dirty="0"/>
              <a:t> = sen </a:t>
            </a:r>
            <a:r>
              <a:rPr lang="es-ES_tradnl" sz="3600" i="1" dirty="0"/>
              <a:t>x</a:t>
            </a:r>
            <a:endParaRPr lang="es-ES_tradnl" sz="3600" dirty="0"/>
          </a:p>
        </p:txBody>
      </p:sp>
      <p:graphicFrame>
        <p:nvGraphicFramePr>
          <p:cNvPr id="4098" name="Object 18"/>
          <p:cNvGraphicFramePr>
            <a:graphicFrameLocks noChangeAspect="1"/>
          </p:cNvGraphicFramePr>
          <p:nvPr/>
        </p:nvGraphicFramePr>
        <p:xfrm>
          <a:off x="6759575" y="1144588"/>
          <a:ext cx="10175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3" name="Equation" r:id="rId4" imgW="342720" imgH="164880" progId="Equation.3">
                  <p:embed/>
                </p:oleObj>
              </mc:Choice>
              <mc:Fallback>
                <p:oleObj name="Equation" r:id="rId4" imgW="342720" imgH="164880" progId="Equation.3">
                  <p:embed/>
                  <p:pic>
                    <p:nvPicPr>
                      <p:cNvPr id="40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1144588"/>
                        <a:ext cx="1017588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854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Text Box 40"/>
          <p:cNvSpPr txBox="1">
            <a:spLocks noChangeArrowheads="1"/>
          </p:cNvSpPr>
          <p:nvPr/>
        </p:nvSpPr>
        <p:spPr bwMode="auto">
          <a:xfrm>
            <a:off x="2324100" y="762000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</a:t>
            </a:r>
            <a:r>
              <a:rPr lang="es-ES_tradnl" sz="3600" dirty="0"/>
              <a:t> = sen </a:t>
            </a:r>
            <a:r>
              <a:rPr lang="es-ES_tradnl" sz="3600" i="1" dirty="0"/>
              <a:t>x</a:t>
            </a:r>
            <a:endParaRPr lang="es-ES_tradnl" sz="3600" dirty="0"/>
          </a:p>
        </p:txBody>
      </p:sp>
      <p:graphicFrame>
        <p:nvGraphicFramePr>
          <p:cNvPr id="5122" name="Object 41"/>
          <p:cNvGraphicFramePr>
            <a:graphicFrameLocks noChangeAspect="1"/>
          </p:cNvGraphicFramePr>
          <p:nvPr/>
        </p:nvGraphicFramePr>
        <p:xfrm>
          <a:off x="5311775" y="3579813"/>
          <a:ext cx="2217738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Equation" r:id="rId4" imgW="647640" imgH="393480" progId="Equation.3">
                  <p:embed/>
                </p:oleObj>
              </mc:Choice>
              <mc:Fallback>
                <p:oleObj name="Equation" r:id="rId4" imgW="647640" imgH="393480" progId="Equation.3">
                  <p:embed/>
                  <p:pic>
                    <p:nvPicPr>
                      <p:cNvPr id="512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579813"/>
                        <a:ext cx="2217738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6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ext Box 23"/>
          <p:cNvSpPr txBox="1">
            <a:spLocks noChangeArrowheads="1"/>
          </p:cNvSpPr>
          <p:nvPr/>
        </p:nvSpPr>
        <p:spPr bwMode="auto">
          <a:xfrm>
            <a:off x="2324100" y="762000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</a:t>
            </a:r>
            <a:r>
              <a:rPr lang="es-ES_tradnl" sz="3600" dirty="0"/>
              <a:t> = sen </a:t>
            </a:r>
            <a:r>
              <a:rPr lang="es-ES_tradnl" sz="3600" i="1" dirty="0"/>
              <a:t>x</a:t>
            </a:r>
            <a:endParaRPr lang="es-ES_tradnl" sz="3600" dirty="0"/>
          </a:p>
        </p:txBody>
      </p:sp>
      <p:graphicFrame>
        <p:nvGraphicFramePr>
          <p:cNvPr id="6146" name="Object 24"/>
          <p:cNvGraphicFramePr>
            <a:graphicFrameLocks noChangeAspect="1"/>
          </p:cNvGraphicFramePr>
          <p:nvPr/>
        </p:nvGraphicFramePr>
        <p:xfrm>
          <a:off x="5287963" y="836613"/>
          <a:ext cx="3217862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Equation" r:id="rId4" imgW="939600" imgH="393480" progId="Equation.3">
                  <p:embed/>
                </p:oleObj>
              </mc:Choice>
              <mc:Fallback>
                <p:oleObj name="Equation" r:id="rId4" imgW="939600" imgH="393480" progId="Equation.3">
                  <p:embed/>
                  <p:pic>
                    <p:nvPicPr>
                      <p:cNvPr id="614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836613"/>
                        <a:ext cx="3217862" cy="145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96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ext Box 17"/>
          <p:cNvSpPr txBox="1">
            <a:spLocks noChangeArrowheads="1"/>
          </p:cNvSpPr>
          <p:nvPr/>
        </p:nvSpPr>
        <p:spPr bwMode="auto">
          <a:xfrm>
            <a:off x="2324100" y="762000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</a:t>
            </a:r>
            <a:r>
              <a:rPr lang="es-ES_tradnl" sz="3600" dirty="0"/>
              <a:t> = sen </a:t>
            </a:r>
            <a:r>
              <a:rPr lang="es-ES_tradnl" sz="3600" i="1" dirty="0"/>
              <a:t>x</a:t>
            </a:r>
            <a:endParaRPr lang="es-ES_tradnl" sz="3600" dirty="0"/>
          </a:p>
        </p:txBody>
      </p:sp>
      <p:graphicFrame>
        <p:nvGraphicFramePr>
          <p:cNvPr id="7170" name="Object 18"/>
          <p:cNvGraphicFramePr>
            <a:graphicFrameLocks noChangeAspect="1"/>
          </p:cNvGraphicFramePr>
          <p:nvPr/>
        </p:nvGraphicFramePr>
        <p:xfrm>
          <a:off x="3775075" y="3617913"/>
          <a:ext cx="4262438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Equation" r:id="rId4" imgW="1244520" imgH="393480" progId="Equation.3">
                  <p:embed/>
                </p:oleObj>
              </mc:Choice>
              <mc:Fallback>
                <p:oleObj name="Equation" r:id="rId4" imgW="1244520" imgH="393480" progId="Equation.3">
                  <p:embed/>
                  <p:pic>
                    <p:nvPicPr>
                      <p:cNvPr id="717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5075" y="3617913"/>
                        <a:ext cx="4262438" cy="120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931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Text Box 13"/>
          <p:cNvSpPr txBox="1">
            <a:spLocks noChangeArrowheads="1"/>
          </p:cNvSpPr>
          <p:nvPr/>
        </p:nvSpPr>
        <p:spPr bwMode="auto">
          <a:xfrm>
            <a:off x="3028950" y="914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 = e</a:t>
            </a:r>
            <a:r>
              <a:rPr lang="es-ES_tradnl" sz="3600" i="1" baseline="30000" dirty="0"/>
              <a:t>x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219035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Text Box 13"/>
          <p:cNvSpPr txBox="1">
            <a:spLocks noChangeArrowheads="1"/>
          </p:cNvSpPr>
          <p:nvPr/>
        </p:nvSpPr>
        <p:spPr bwMode="auto">
          <a:xfrm>
            <a:off x="3028950" y="914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 = e</a:t>
            </a:r>
            <a:r>
              <a:rPr lang="es-ES_tradnl" sz="3600" i="1" baseline="30000" dirty="0"/>
              <a:t>x</a:t>
            </a:r>
            <a:endParaRPr lang="es-ES_tradnl" sz="3600" dirty="0"/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/>
        </p:nvGraphicFramePr>
        <p:xfrm>
          <a:off x="6624638" y="3743325"/>
          <a:ext cx="1516062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Equation" r:id="rId4" imgW="507960" imgH="190440" progId="Equation.3">
                  <p:embed/>
                </p:oleObj>
              </mc:Choice>
              <mc:Fallback>
                <p:oleObj name="Equation" r:id="rId4" imgW="507960" imgH="190440" progId="Equation.3">
                  <p:embed/>
                  <p:pic>
                    <p:nvPicPr>
                      <p:cNvPr id="81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743325"/>
                        <a:ext cx="1516062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081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Text Box 28"/>
          <p:cNvSpPr txBox="1">
            <a:spLocks noChangeArrowheads="1"/>
          </p:cNvSpPr>
          <p:nvPr/>
        </p:nvSpPr>
        <p:spPr bwMode="auto">
          <a:xfrm>
            <a:off x="3028950" y="914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 = e</a:t>
            </a:r>
            <a:r>
              <a:rPr lang="es-ES_tradnl" sz="3600" i="1" baseline="30000" dirty="0"/>
              <a:t>x</a:t>
            </a:r>
            <a:endParaRPr lang="es-ES_tradnl" sz="3600" dirty="0"/>
          </a:p>
        </p:txBody>
      </p:sp>
      <p:graphicFrame>
        <p:nvGraphicFramePr>
          <p:cNvPr id="9218" name="Object 29"/>
          <p:cNvGraphicFramePr>
            <a:graphicFrameLocks noChangeAspect="1"/>
          </p:cNvGraphicFramePr>
          <p:nvPr/>
        </p:nvGraphicFramePr>
        <p:xfrm>
          <a:off x="5867400" y="3371850"/>
          <a:ext cx="2420938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3" name="Equation" r:id="rId4" imgW="812520" imgH="393480" progId="Equation.3">
                  <p:embed/>
                </p:oleObj>
              </mc:Choice>
              <mc:Fallback>
                <p:oleObj name="Equation" r:id="rId4" imgW="812520" imgH="393480" progId="Equation.3">
                  <p:embed/>
                  <p:pic>
                    <p:nvPicPr>
                      <p:cNvPr id="9218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371850"/>
                        <a:ext cx="2420938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135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Text Box 24"/>
          <p:cNvSpPr txBox="1">
            <a:spLocks noChangeArrowheads="1"/>
          </p:cNvSpPr>
          <p:nvPr/>
        </p:nvSpPr>
        <p:spPr bwMode="auto">
          <a:xfrm>
            <a:off x="3028950" y="914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 = e</a:t>
            </a:r>
            <a:r>
              <a:rPr lang="es-ES_tradnl" sz="3600" i="1" baseline="30000" dirty="0"/>
              <a:t>x</a:t>
            </a:r>
            <a:endParaRPr lang="es-ES_tradnl" sz="3600" dirty="0"/>
          </a:p>
        </p:txBody>
      </p:sp>
      <p:graphicFrame>
        <p:nvGraphicFramePr>
          <p:cNvPr id="10242" name="Object 25"/>
          <p:cNvGraphicFramePr>
            <a:graphicFrameLocks noChangeAspect="1"/>
          </p:cNvGraphicFramePr>
          <p:nvPr/>
        </p:nvGraphicFramePr>
        <p:xfrm>
          <a:off x="400050" y="2533650"/>
          <a:ext cx="3449638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7" name="Equation" r:id="rId4" imgW="1117440" imgH="393480" progId="Equation.3">
                  <p:embed/>
                </p:oleObj>
              </mc:Choice>
              <mc:Fallback>
                <p:oleObj name="Equation" r:id="rId4" imgW="1117440" imgH="393480" progId="Equation.3">
                  <p:embed/>
                  <p:pic>
                    <p:nvPicPr>
                      <p:cNvPr id="10242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2533650"/>
                        <a:ext cx="3449638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172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3028950" y="914400"/>
            <a:ext cx="1524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 = e</a:t>
            </a:r>
            <a:r>
              <a:rPr lang="es-ES_tradnl" sz="3600" i="1" baseline="30000" dirty="0"/>
              <a:t>x</a:t>
            </a:r>
            <a:endParaRPr lang="es-ES_tradnl" sz="3600" dirty="0"/>
          </a:p>
        </p:txBody>
      </p:sp>
      <p:graphicFrame>
        <p:nvGraphicFramePr>
          <p:cNvPr id="11266" name="Object 7"/>
          <p:cNvGraphicFramePr>
            <a:graphicFrameLocks noChangeAspect="1"/>
          </p:cNvGraphicFramePr>
          <p:nvPr/>
        </p:nvGraphicFramePr>
        <p:xfrm>
          <a:off x="1854200" y="2247900"/>
          <a:ext cx="4389438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1" name="Equation" r:id="rId4" imgW="1422360" imgH="393480" progId="Equation.3">
                  <p:embed/>
                </p:oleObj>
              </mc:Choice>
              <mc:Fallback>
                <p:oleObj name="Equation" r:id="rId4" imgW="1422360" imgH="393480" progId="Equation.3">
                  <p:embed/>
                  <p:pic>
                    <p:nvPicPr>
                      <p:cNvPr id="112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247900"/>
                        <a:ext cx="4389438" cy="1258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5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11430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Teorema de Taylor</a:t>
            </a:r>
          </a:p>
        </p:txBody>
      </p:sp>
      <p:graphicFrame>
        <p:nvGraphicFramePr>
          <p:cNvPr id="143368" name="Object 8"/>
          <p:cNvGraphicFramePr>
            <a:graphicFrameLocks noChangeAspect="1"/>
          </p:cNvGraphicFramePr>
          <p:nvPr/>
        </p:nvGraphicFramePr>
        <p:xfrm>
          <a:off x="2022469" y="2370138"/>
          <a:ext cx="6932613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3" imgW="1879560" imgH="469800" progId="Equation.3">
                  <p:embed/>
                </p:oleObj>
              </mc:Choice>
              <mc:Fallback>
                <p:oleObj name="Equation" r:id="rId3" imgW="187956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69" y="2370138"/>
                        <a:ext cx="6932613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9" name="Object 9"/>
          <p:cNvGraphicFramePr>
            <a:graphicFrameLocks noChangeAspect="1"/>
          </p:cNvGraphicFramePr>
          <p:nvPr/>
        </p:nvGraphicFramePr>
        <p:xfrm>
          <a:off x="247644" y="2952750"/>
          <a:ext cx="158591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5" imgW="431640" imgH="152280" progId="Equation.3">
                  <p:embed/>
                </p:oleObj>
              </mc:Choice>
              <mc:Fallback>
                <p:oleObj name="Equation" r:id="rId5" imgW="431640" imgH="152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44" y="2952750"/>
                        <a:ext cx="1585913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261256" y="1009650"/>
            <a:ext cx="833029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Si </a:t>
            </a:r>
            <a:r>
              <a:rPr lang="es-ES_tradnl" i="1" dirty="0">
                <a:solidFill>
                  <a:schemeClr val="bg1"/>
                </a:solidFill>
              </a:rPr>
              <a:t>f</a:t>
            </a:r>
            <a:r>
              <a:rPr lang="es-ES_tradnl" dirty="0">
                <a:solidFill>
                  <a:schemeClr val="bg1"/>
                </a:solidFill>
              </a:rPr>
              <a:t>(</a:t>
            </a:r>
            <a:r>
              <a:rPr lang="es-ES_tradnl" i="1" dirty="0">
                <a:solidFill>
                  <a:schemeClr val="bg1"/>
                </a:solidFill>
              </a:rPr>
              <a:t>x</a:t>
            </a:r>
            <a:r>
              <a:rPr lang="es-ES_tradnl" dirty="0">
                <a:solidFill>
                  <a:schemeClr val="bg1"/>
                </a:solidFill>
              </a:rPr>
              <a:t>) es derivable </a:t>
            </a:r>
            <a:r>
              <a:rPr lang="es-ES_tradnl" i="1" dirty="0">
                <a:solidFill>
                  <a:schemeClr val="bg1"/>
                </a:solidFill>
              </a:rPr>
              <a:t>n</a:t>
            </a:r>
            <a:r>
              <a:rPr lang="es-ES_tradnl" dirty="0">
                <a:solidFill>
                  <a:schemeClr val="bg1"/>
                </a:solidFill>
              </a:rPr>
              <a:t>+1 veces en un entorno </a:t>
            </a:r>
            <a:r>
              <a:rPr lang="es-ES_tradnl" i="1" dirty="0">
                <a:solidFill>
                  <a:schemeClr val="bg1"/>
                </a:solidFill>
              </a:rPr>
              <a:t>V</a:t>
            </a:r>
            <a:r>
              <a:rPr lang="es-ES_tradnl" dirty="0">
                <a:solidFill>
                  <a:schemeClr val="bg1"/>
                </a:solidFill>
              </a:rPr>
              <a:t> de </a:t>
            </a:r>
            <a:r>
              <a:rPr lang="es-ES_tradnl" i="1" dirty="0">
                <a:solidFill>
                  <a:schemeClr val="bg1"/>
                </a:solidFill>
              </a:rPr>
              <a:t>x = a</a:t>
            </a:r>
            <a:r>
              <a:rPr lang="es-ES_tradnl" dirty="0">
                <a:solidFill>
                  <a:schemeClr val="bg1"/>
                </a:solidFill>
              </a:rPr>
              <a:t>, entonces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474426" y="4667250"/>
            <a:ext cx="1809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donde</a:t>
            </a:r>
          </a:p>
        </p:txBody>
      </p:sp>
      <p:graphicFrame>
        <p:nvGraphicFramePr>
          <p:cNvPr id="143373" name="Object 13"/>
          <p:cNvGraphicFramePr>
            <a:graphicFrameLocks noChangeAspect="1"/>
          </p:cNvGraphicFramePr>
          <p:nvPr/>
        </p:nvGraphicFramePr>
        <p:xfrm>
          <a:off x="2417526" y="4229100"/>
          <a:ext cx="56705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7" imgW="1536480" imgH="419040" progId="Equation.3">
                  <p:embed/>
                </p:oleObj>
              </mc:Choice>
              <mc:Fallback>
                <p:oleObj name="Equation" r:id="rId7" imgW="1536480" imgH="4190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526" y="4229100"/>
                        <a:ext cx="5670550" cy="169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4" name="Text Box 14"/>
          <p:cNvSpPr txBox="1">
            <a:spLocks noChangeArrowheads="1"/>
          </p:cNvSpPr>
          <p:nvPr/>
        </p:nvSpPr>
        <p:spPr bwMode="auto">
          <a:xfrm>
            <a:off x="348344" y="5886450"/>
            <a:ext cx="854800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siendo </a:t>
            </a:r>
            <a:r>
              <a:rPr lang="es-ES_tradnl" i="1" dirty="0">
                <a:solidFill>
                  <a:schemeClr val="bg1"/>
                </a:solidFill>
              </a:rPr>
              <a:t>c</a:t>
            </a:r>
            <a:r>
              <a:rPr lang="es-ES_tradnl" dirty="0">
                <a:solidFill>
                  <a:schemeClr val="bg1"/>
                </a:solidFill>
              </a:rPr>
              <a:t> un número entre </a:t>
            </a:r>
            <a:r>
              <a:rPr lang="es-ES_tradnl" i="1" dirty="0">
                <a:solidFill>
                  <a:schemeClr val="bg1"/>
                </a:solidFill>
              </a:rPr>
              <a:t>a</a:t>
            </a:r>
            <a:r>
              <a:rPr lang="es-ES_tradnl" dirty="0">
                <a:solidFill>
                  <a:schemeClr val="bg1"/>
                </a:solidFill>
              </a:rPr>
              <a:t> y </a:t>
            </a:r>
            <a:r>
              <a:rPr lang="es-ES_tradnl" i="1" dirty="0">
                <a:solidFill>
                  <a:schemeClr val="bg1"/>
                </a:solidFill>
              </a:rPr>
              <a:t>x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2297" name="Line 15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Text Box 2"/>
          <p:cNvSpPr txBox="1">
            <a:spLocks noChangeArrowheads="1"/>
          </p:cNvSpPr>
          <p:nvPr/>
        </p:nvSpPr>
        <p:spPr bwMode="auto">
          <a:xfrm>
            <a:off x="133350" y="-19050"/>
            <a:ext cx="9010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Operaciones con series</a:t>
            </a:r>
          </a:p>
        </p:txBody>
      </p:sp>
      <p:sp>
        <p:nvSpPr>
          <p:cNvPr id="16394" name="Line 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19" name="18 Grupo"/>
          <p:cNvGrpSpPr/>
          <p:nvPr/>
        </p:nvGrpSpPr>
        <p:grpSpPr>
          <a:xfrm>
            <a:off x="574212" y="865188"/>
            <a:ext cx="5232400" cy="1717675"/>
            <a:chOff x="95250" y="865188"/>
            <a:chExt cx="5232400" cy="1717675"/>
          </a:xfrm>
        </p:grpSpPr>
        <p:graphicFrame>
          <p:nvGraphicFramePr>
            <p:cNvPr id="16386" name="Object 5"/>
            <p:cNvGraphicFramePr>
              <a:graphicFrameLocks noChangeAspect="1"/>
            </p:cNvGraphicFramePr>
            <p:nvPr/>
          </p:nvGraphicFramePr>
          <p:xfrm>
            <a:off x="95250" y="865188"/>
            <a:ext cx="3233738" cy="171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3" name="Equation" r:id="rId3" imgW="876240" imgH="469800" progId="Equation.3">
                    <p:embed/>
                  </p:oleObj>
                </mc:Choice>
                <mc:Fallback>
                  <p:oleObj name="Equation" r:id="rId3" imgW="876240" imgH="469800" progId="Equation.3">
                    <p:embed/>
                    <p:pic>
                      <p:nvPicPr>
                        <p:cNvPr id="163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0" y="865188"/>
                          <a:ext cx="3233738" cy="171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6"/>
            <p:cNvGraphicFramePr>
              <a:graphicFrameLocks noChangeAspect="1"/>
            </p:cNvGraphicFramePr>
            <p:nvPr/>
          </p:nvGraphicFramePr>
          <p:xfrm>
            <a:off x="3694113" y="1389063"/>
            <a:ext cx="1633537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4" name="Equation" r:id="rId5" imgW="444240" imgH="215640" progId="Equation.3">
                    <p:embed/>
                  </p:oleObj>
                </mc:Choice>
                <mc:Fallback>
                  <p:oleObj name="Equation" r:id="rId5" imgW="444240" imgH="215640" progId="Equation.3">
                    <p:embed/>
                    <p:pic>
                      <p:nvPicPr>
                        <p:cNvPr id="1638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113" y="1389063"/>
                          <a:ext cx="1633537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5" name="Group 7"/>
          <p:cNvGrpSpPr>
            <a:grpSpLocks/>
          </p:cNvGrpSpPr>
          <p:nvPr/>
        </p:nvGrpSpPr>
        <p:grpSpPr bwMode="auto">
          <a:xfrm>
            <a:off x="523412" y="2332038"/>
            <a:ext cx="5291138" cy="1717675"/>
            <a:chOff x="28" y="1469"/>
            <a:chExt cx="3333" cy="1082"/>
          </a:xfrm>
        </p:grpSpPr>
        <p:graphicFrame>
          <p:nvGraphicFramePr>
            <p:cNvPr id="16391" name="Object 8"/>
            <p:cNvGraphicFramePr>
              <a:graphicFrameLocks noChangeAspect="1"/>
            </p:cNvGraphicFramePr>
            <p:nvPr/>
          </p:nvGraphicFramePr>
          <p:xfrm>
            <a:off x="28" y="1469"/>
            <a:ext cx="2126" cy="1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5" name="Equation" r:id="rId7" imgW="914400" imgH="469800" progId="Equation.3">
                    <p:embed/>
                  </p:oleObj>
                </mc:Choice>
                <mc:Fallback>
                  <p:oleObj name="Equation" r:id="rId7" imgW="914400" imgH="469800" progId="Equation.3">
                    <p:embed/>
                    <p:pic>
                      <p:nvPicPr>
                        <p:cNvPr id="1639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" y="1469"/>
                          <a:ext cx="2126" cy="10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9"/>
            <p:cNvGraphicFramePr>
              <a:graphicFrameLocks noChangeAspect="1"/>
            </p:cNvGraphicFramePr>
            <p:nvPr/>
          </p:nvGraphicFramePr>
          <p:xfrm>
            <a:off x="2298" y="1787"/>
            <a:ext cx="1063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6" name="Equation" r:id="rId9" imgW="457200" imgH="215640" progId="Equation.3">
                    <p:embed/>
                  </p:oleObj>
                </mc:Choice>
                <mc:Fallback>
                  <p:oleObj name="Equation" r:id="rId9" imgW="457200" imgH="215640" progId="Equation.3">
                    <p:embed/>
                    <p:pic>
                      <p:nvPicPr>
                        <p:cNvPr id="1639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8" y="1787"/>
                          <a:ext cx="1063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3979863" y="5935663"/>
            <a:ext cx="3886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4000" i="1">
                <a:solidFill>
                  <a:srgbClr val="FFFF00"/>
                </a:solidFill>
              </a:rPr>
              <a:t>R</a:t>
            </a:r>
            <a:r>
              <a:rPr lang="es-ES_tradnl" sz="4000">
                <a:solidFill>
                  <a:srgbClr val="FFFF00"/>
                </a:solidFill>
              </a:rPr>
              <a:t> = min {</a:t>
            </a:r>
            <a:r>
              <a:rPr lang="es-ES_tradnl" sz="4000" i="1">
                <a:solidFill>
                  <a:srgbClr val="FFFF00"/>
                </a:solidFill>
              </a:rPr>
              <a:t>R</a:t>
            </a:r>
            <a:r>
              <a:rPr lang="es-ES_tradnl" sz="4000" baseline="-25000">
                <a:solidFill>
                  <a:srgbClr val="FFFF00"/>
                </a:solidFill>
              </a:rPr>
              <a:t>1</a:t>
            </a:r>
            <a:r>
              <a:rPr lang="es-ES_tradnl" sz="4000">
                <a:solidFill>
                  <a:srgbClr val="FFFF00"/>
                </a:solidFill>
              </a:rPr>
              <a:t>, </a:t>
            </a:r>
            <a:r>
              <a:rPr lang="es-ES_tradnl" sz="4000" i="1">
                <a:solidFill>
                  <a:srgbClr val="FFFF00"/>
                </a:solidFill>
              </a:rPr>
              <a:t>R</a:t>
            </a:r>
            <a:r>
              <a:rPr lang="es-ES_tradnl" sz="4000" baseline="-25000">
                <a:solidFill>
                  <a:srgbClr val="FFFF00"/>
                </a:solidFill>
              </a:rPr>
              <a:t>2</a:t>
            </a:r>
            <a:r>
              <a:rPr lang="es-ES_tradnl" sz="4000">
                <a:solidFill>
                  <a:srgbClr val="FFFF00"/>
                </a:solidFill>
              </a:rPr>
              <a:t>}</a:t>
            </a:r>
            <a:endParaRPr lang="es-ES_tradnl" sz="4000" baseline="-25000">
              <a:solidFill>
                <a:srgbClr val="FFFF00"/>
              </a:solidFill>
            </a:endParaRPr>
          </a:p>
        </p:txBody>
      </p:sp>
      <p:grpSp>
        <p:nvGrpSpPr>
          <p:cNvPr id="16397" name="20 Grupo"/>
          <p:cNvGrpSpPr>
            <a:grpSpLocks/>
          </p:cNvGrpSpPr>
          <p:nvPr/>
        </p:nvGrpSpPr>
        <p:grpSpPr bwMode="auto">
          <a:xfrm>
            <a:off x="73025" y="4122738"/>
            <a:ext cx="8926513" cy="2509837"/>
            <a:chOff x="72570" y="4122057"/>
            <a:chExt cx="8926286" cy="2510972"/>
          </a:xfrm>
        </p:grpSpPr>
        <p:graphicFrame>
          <p:nvGraphicFramePr>
            <p:cNvPr id="16388" name="Object 11"/>
            <p:cNvGraphicFramePr>
              <a:graphicFrameLocks noChangeAspect="1"/>
            </p:cNvGraphicFramePr>
            <p:nvPr/>
          </p:nvGraphicFramePr>
          <p:xfrm>
            <a:off x="360363" y="4232275"/>
            <a:ext cx="7124700" cy="696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7" name="Equation" r:id="rId11" imgW="1930320" imgH="190440" progId="Equation.3">
                    <p:embed/>
                  </p:oleObj>
                </mc:Choice>
                <mc:Fallback>
                  <p:oleObj name="Equation" r:id="rId11" imgW="1930320" imgH="190440" progId="Equation.3">
                    <p:embed/>
                    <p:pic>
                      <p:nvPicPr>
                        <p:cNvPr id="1638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63" y="4232275"/>
                          <a:ext cx="7124700" cy="6969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12"/>
            <p:cNvGraphicFramePr>
              <a:graphicFrameLocks noChangeAspect="1"/>
            </p:cNvGraphicFramePr>
            <p:nvPr/>
          </p:nvGraphicFramePr>
          <p:xfrm>
            <a:off x="7391628" y="5082952"/>
            <a:ext cx="1493837" cy="784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8" name="Equation" r:id="rId13" imgW="406080" imgH="215640" progId="Equation.3">
                    <p:embed/>
                  </p:oleObj>
                </mc:Choice>
                <mc:Fallback>
                  <p:oleObj name="Equation" r:id="rId13" imgW="406080" imgH="215640" progId="Equation.3">
                    <p:embed/>
                    <p:pic>
                      <p:nvPicPr>
                        <p:cNvPr id="16389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628" y="5082952"/>
                          <a:ext cx="1493837" cy="784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14"/>
            <p:cNvGraphicFramePr>
              <a:graphicFrameLocks noChangeAspect="1"/>
            </p:cNvGraphicFramePr>
            <p:nvPr/>
          </p:nvGraphicFramePr>
          <p:xfrm>
            <a:off x="447687" y="4962525"/>
            <a:ext cx="5578475" cy="836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9" name="Equation" r:id="rId15" imgW="1511280" imgH="228600" progId="Equation.3">
                    <p:embed/>
                  </p:oleObj>
                </mc:Choice>
                <mc:Fallback>
                  <p:oleObj name="Equation" r:id="rId15" imgW="1511280" imgH="228600" progId="Equation.3">
                    <p:embed/>
                    <p:pic>
                      <p:nvPicPr>
                        <p:cNvPr id="1639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87" y="4962525"/>
                          <a:ext cx="5578475" cy="836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8" name="Group 15"/>
            <p:cNvGrpSpPr>
              <a:grpSpLocks/>
            </p:cNvGrpSpPr>
            <p:nvPr/>
          </p:nvGrpSpPr>
          <p:grpSpPr bwMode="auto">
            <a:xfrm>
              <a:off x="6139554" y="5415642"/>
              <a:ext cx="588963" cy="74613"/>
              <a:chOff x="4332" y="3420"/>
              <a:chExt cx="371" cy="47"/>
            </a:xfrm>
          </p:grpSpPr>
          <p:sp>
            <p:nvSpPr>
              <p:cNvPr id="16400" name="Oval 16"/>
              <p:cNvSpPr>
                <a:spLocks noChangeArrowheads="1"/>
              </p:cNvSpPr>
              <p:nvPr/>
            </p:nvSpPr>
            <p:spPr bwMode="auto">
              <a:xfrm>
                <a:off x="4332" y="3420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6401" name="Oval 17"/>
              <p:cNvSpPr>
                <a:spLocks noChangeArrowheads="1"/>
              </p:cNvSpPr>
              <p:nvPr/>
            </p:nvSpPr>
            <p:spPr bwMode="auto">
              <a:xfrm>
                <a:off x="4500" y="3420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6402" name="Oval 18"/>
              <p:cNvSpPr>
                <a:spLocks noChangeArrowheads="1"/>
              </p:cNvSpPr>
              <p:nvPr/>
            </p:nvSpPr>
            <p:spPr bwMode="auto">
              <a:xfrm>
                <a:off x="4656" y="3420"/>
                <a:ext cx="47" cy="47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6399" name="19 Rectángulo"/>
            <p:cNvSpPr>
              <a:spLocks noChangeArrowheads="1"/>
            </p:cNvSpPr>
            <p:nvPr/>
          </p:nvSpPr>
          <p:spPr bwMode="auto">
            <a:xfrm>
              <a:off x="72570" y="4122057"/>
              <a:ext cx="8926286" cy="2510972"/>
            </a:xfrm>
            <a:prstGeom prst="rect">
              <a:avLst/>
            </a:prstGeom>
            <a:noFill/>
            <a:ln w="47625" algn="ctr">
              <a:solidFill>
                <a:srgbClr val="FFFF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5070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114300" y="-571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Teorema</a:t>
            </a:r>
          </a:p>
        </p:txBody>
      </p:sp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362856" y="1009650"/>
            <a:ext cx="8228693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Si </a:t>
            </a:r>
            <a:r>
              <a:rPr lang="es-ES_tradnl" i="1" dirty="0">
                <a:solidFill>
                  <a:schemeClr val="bg1"/>
                </a:solidFill>
              </a:rPr>
              <a:t>f</a:t>
            </a:r>
            <a:r>
              <a:rPr lang="es-ES_tradnl" dirty="0">
                <a:solidFill>
                  <a:schemeClr val="bg1"/>
                </a:solidFill>
              </a:rPr>
              <a:t>(</a:t>
            </a:r>
            <a:r>
              <a:rPr lang="es-ES_tradnl" i="1" dirty="0">
                <a:solidFill>
                  <a:schemeClr val="bg1"/>
                </a:solidFill>
              </a:rPr>
              <a:t>x</a:t>
            </a:r>
            <a:r>
              <a:rPr lang="es-ES_tradnl" dirty="0">
                <a:solidFill>
                  <a:schemeClr val="bg1"/>
                </a:solidFill>
              </a:rPr>
              <a:t>) es infinitamente derivable en un entorno </a:t>
            </a:r>
            <a:r>
              <a:rPr lang="es-ES_tradnl" i="1" dirty="0">
                <a:solidFill>
                  <a:schemeClr val="bg1"/>
                </a:solidFill>
              </a:rPr>
              <a:t>V</a:t>
            </a:r>
            <a:r>
              <a:rPr lang="es-ES_tradnl" dirty="0">
                <a:solidFill>
                  <a:schemeClr val="bg1"/>
                </a:solidFill>
              </a:rPr>
              <a:t> de </a:t>
            </a:r>
            <a:r>
              <a:rPr lang="es-ES_tradnl" i="1" dirty="0">
                <a:solidFill>
                  <a:schemeClr val="bg1"/>
                </a:solidFill>
              </a:rPr>
              <a:t>x = a</a:t>
            </a:r>
            <a:r>
              <a:rPr lang="es-ES_tradnl" dirty="0">
                <a:solidFill>
                  <a:schemeClr val="bg1"/>
                </a:solidFill>
              </a:rPr>
              <a:t>, entonces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-28122" y="3486150"/>
            <a:ext cx="3092450" cy="2419350"/>
            <a:chOff x="-36" y="2196"/>
            <a:chExt cx="1948" cy="1524"/>
          </a:xfrm>
        </p:grpSpPr>
        <p:graphicFrame>
          <p:nvGraphicFramePr>
            <p:cNvPr id="13316" name="Object 7"/>
            <p:cNvGraphicFramePr>
              <a:graphicFrameLocks noChangeAspect="1"/>
            </p:cNvGraphicFramePr>
            <p:nvPr/>
          </p:nvGraphicFramePr>
          <p:xfrm>
            <a:off x="0" y="3132"/>
            <a:ext cx="99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8" name="Equation" r:id="rId3" imgW="431640" imgH="152280" progId="Equation.3">
                    <p:embed/>
                  </p:oleObj>
                </mc:Choice>
                <mc:Fallback>
                  <p:oleObj name="Equation" r:id="rId3" imgW="431640" imgH="152280" progId="Equation.3">
                    <p:embed/>
                    <p:pic>
                      <p:nvPicPr>
                        <p:cNvPr id="133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132"/>
                          <a:ext cx="999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10"/>
            <p:cNvGraphicFramePr>
              <a:graphicFrameLocks noChangeAspect="1"/>
            </p:cNvGraphicFramePr>
            <p:nvPr/>
          </p:nvGraphicFramePr>
          <p:xfrm>
            <a:off x="-36" y="2451"/>
            <a:ext cx="1948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399" name="Equation" r:id="rId5" imgW="838080" imgH="266400" progId="Equation.3">
                    <p:embed/>
                  </p:oleObj>
                </mc:Choice>
                <mc:Fallback>
                  <p:oleObj name="Equation" r:id="rId5" imgW="838080" imgH="266400" progId="Equation.3">
                    <p:embed/>
                    <p:pic>
                      <p:nvPicPr>
                        <p:cNvPr id="1331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6" y="2451"/>
                          <a:ext cx="1948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0" y="2196"/>
              <a:ext cx="1896" cy="152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877128" y="3341688"/>
            <a:ext cx="5273675" cy="2544762"/>
            <a:chOff x="2424" y="2105"/>
            <a:chExt cx="3322" cy="1603"/>
          </a:xfrm>
        </p:grpSpPr>
        <p:graphicFrame>
          <p:nvGraphicFramePr>
            <p:cNvPr id="13314" name="Object 6"/>
            <p:cNvGraphicFramePr>
              <a:graphicFrameLocks noChangeAspect="1"/>
            </p:cNvGraphicFramePr>
            <p:nvPr/>
          </p:nvGraphicFramePr>
          <p:xfrm>
            <a:off x="2441" y="2105"/>
            <a:ext cx="3305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0" name="Equation" r:id="rId7" imgW="1422360" imgH="469800" progId="Equation.3">
                    <p:embed/>
                  </p:oleObj>
                </mc:Choice>
                <mc:Fallback>
                  <p:oleObj name="Equation" r:id="rId7" imgW="1422360" imgH="469800" progId="Equation.3">
                    <p:embed/>
                    <p:pic>
                      <p:nvPicPr>
                        <p:cNvPr id="1331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1" y="2105"/>
                          <a:ext cx="3305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5" name="Object 12"/>
            <p:cNvGraphicFramePr>
              <a:graphicFrameLocks noChangeAspect="1"/>
            </p:cNvGraphicFramePr>
            <p:nvPr/>
          </p:nvGraphicFramePr>
          <p:xfrm>
            <a:off x="2544" y="3264"/>
            <a:ext cx="99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01" name="Equation" r:id="rId9" imgW="431640" imgH="152280" progId="Equation.3">
                    <p:embed/>
                  </p:oleObj>
                </mc:Choice>
                <mc:Fallback>
                  <p:oleObj name="Equation" r:id="rId9" imgW="431640" imgH="152280" progId="Equation.3">
                    <p:embed/>
                    <p:pic>
                      <p:nvPicPr>
                        <p:cNvPr id="1331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64"/>
                          <a:ext cx="999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Rectangle 15"/>
            <p:cNvSpPr>
              <a:spLocks noChangeArrowheads="1"/>
            </p:cNvSpPr>
            <p:nvPr/>
          </p:nvSpPr>
          <p:spPr bwMode="auto">
            <a:xfrm>
              <a:off x="2424" y="2184"/>
              <a:ext cx="3264" cy="152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  <p:sp>
        <p:nvSpPr>
          <p:cNvPr id="149520" name="AutoShape 16"/>
          <p:cNvSpPr>
            <a:spLocks noChangeArrowheads="1"/>
          </p:cNvSpPr>
          <p:nvPr/>
        </p:nvSpPr>
        <p:spPr bwMode="auto">
          <a:xfrm>
            <a:off x="3153228" y="4495800"/>
            <a:ext cx="552450" cy="247650"/>
          </a:xfrm>
          <a:prstGeom prst="leftRightArrow">
            <a:avLst>
              <a:gd name="adj1" fmla="val 50000"/>
              <a:gd name="adj2" fmla="val 44615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351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11430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Teorema</a:t>
            </a:r>
          </a:p>
        </p:txBody>
      </p:sp>
      <p:sp>
        <p:nvSpPr>
          <p:cNvPr id="150534" name="Text Box 6"/>
          <p:cNvSpPr txBox="1">
            <a:spLocks noChangeArrowheads="1"/>
          </p:cNvSpPr>
          <p:nvPr/>
        </p:nvSpPr>
        <p:spPr bwMode="auto">
          <a:xfrm>
            <a:off x="391886" y="1009650"/>
            <a:ext cx="819966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Si </a:t>
            </a:r>
            <a:r>
              <a:rPr lang="es-ES_tradnl" i="1" dirty="0">
                <a:solidFill>
                  <a:schemeClr val="bg1"/>
                </a:solidFill>
              </a:rPr>
              <a:t>f</a:t>
            </a:r>
            <a:r>
              <a:rPr lang="es-ES_tradnl" dirty="0">
                <a:solidFill>
                  <a:schemeClr val="bg1"/>
                </a:solidFill>
              </a:rPr>
              <a:t>(</a:t>
            </a:r>
            <a:r>
              <a:rPr lang="es-ES_tradnl" i="1" dirty="0">
                <a:solidFill>
                  <a:schemeClr val="bg1"/>
                </a:solidFill>
              </a:rPr>
              <a:t>x</a:t>
            </a:r>
            <a:r>
              <a:rPr lang="es-ES_tradnl" dirty="0">
                <a:solidFill>
                  <a:schemeClr val="bg1"/>
                </a:solidFill>
              </a:rPr>
              <a:t>) es infinitamente derivable en un entorno </a:t>
            </a:r>
            <a:r>
              <a:rPr lang="es-ES_tradnl" i="1" dirty="0">
                <a:solidFill>
                  <a:schemeClr val="bg1"/>
                </a:solidFill>
              </a:rPr>
              <a:t>V</a:t>
            </a:r>
            <a:r>
              <a:rPr lang="es-ES_tradnl" dirty="0">
                <a:solidFill>
                  <a:schemeClr val="bg1"/>
                </a:solidFill>
              </a:rPr>
              <a:t> de </a:t>
            </a:r>
            <a:r>
              <a:rPr lang="es-ES_tradnl" i="1" dirty="0">
                <a:solidFill>
                  <a:schemeClr val="bg1"/>
                </a:solidFill>
              </a:rPr>
              <a:t>x = a</a:t>
            </a:r>
            <a:r>
              <a:rPr lang="es-ES_tradnl" dirty="0">
                <a:solidFill>
                  <a:schemeClr val="bg1"/>
                </a:solidFill>
              </a:rPr>
              <a:t>, entonces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344878" y="3562350"/>
            <a:ext cx="3092450" cy="2419350"/>
            <a:chOff x="-36" y="2196"/>
            <a:chExt cx="1948" cy="1524"/>
          </a:xfrm>
        </p:grpSpPr>
        <p:graphicFrame>
          <p:nvGraphicFramePr>
            <p:cNvPr id="14341" name="Object 8"/>
            <p:cNvGraphicFramePr>
              <a:graphicFrameLocks noChangeAspect="1"/>
            </p:cNvGraphicFramePr>
            <p:nvPr/>
          </p:nvGraphicFramePr>
          <p:xfrm>
            <a:off x="0" y="3132"/>
            <a:ext cx="99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3" name="Equation" r:id="rId3" imgW="431640" imgH="152280" progId="Equation.3">
                    <p:embed/>
                  </p:oleObj>
                </mc:Choice>
                <mc:Fallback>
                  <p:oleObj name="Equation" r:id="rId3" imgW="431640" imgH="152280" progId="Equation.3">
                    <p:embed/>
                    <p:pic>
                      <p:nvPicPr>
                        <p:cNvPr id="1434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132"/>
                          <a:ext cx="999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9"/>
            <p:cNvGraphicFramePr>
              <a:graphicFrameLocks noChangeAspect="1"/>
            </p:cNvGraphicFramePr>
            <p:nvPr/>
          </p:nvGraphicFramePr>
          <p:xfrm>
            <a:off x="-36" y="2451"/>
            <a:ext cx="1948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4" name="Equation" r:id="rId5" imgW="838080" imgH="266400" progId="Equation.3">
                    <p:embed/>
                  </p:oleObj>
                </mc:Choice>
                <mc:Fallback>
                  <p:oleObj name="Equation" r:id="rId5" imgW="838080" imgH="266400" progId="Equation.3">
                    <p:embed/>
                    <p:pic>
                      <p:nvPicPr>
                        <p:cNvPr id="1434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6" y="2451"/>
                          <a:ext cx="1948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Rectangle 10"/>
            <p:cNvSpPr>
              <a:spLocks noChangeArrowheads="1"/>
            </p:cNvSpPr>
            <p:nvPr/>
          </p:nvSpPr>
          <p:spPr bwMode="auto">
            <a:xfrm>
              <a:off x="0" y="2196"/>
              <a:ext cx="1896" cy="152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44278" y="3562350"/>
            <a:ext cx="3910013" cy="2419350"/>
            <a:chOff x="2424" y="2184"/>
            <a:chExt cx="2463" cy="1524"/>
          </a:xfrm>
        </p:grpSpPr>
        <p:graphicFrame>
          <p:nvGraphicFramePr>
            <p:cNvPr id="14338" name="Object 12"/>
            <p:cNvGraphicFramePr>
              <a:graphicFrameLocks noChangeAspect="1"/>
            </p:cNvGraphicFramePr>
            <p:nvPr/>
          </p:nvGraphicFramePr>
          <p:xfrm>
            <a:off x="2511" y="2245"/>
            <a:ext cx="1652" cy="7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5" name="Equation" r:id="rId7" imgW="711000" imgH="291960" progId="Equation.3">
                    <p:embed/>
                  </p:oleObj>
                </mc:Choice>
                <mc:Fallback>
                  <p:oleObj name="Equation" r:id="rId7" imgW="711000" imgH="291960" progId="Equation.3">
                    <p:embed/>
                    <p:pic>
                      <p:nvPicPr>
                        <p:cNvPr id="1433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2245"/>
                          <a:ext cx="1652" cy="7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13"/>
            <p:cNvGraphicFramePr>
              <a:graphicFrameLocks noChangeAspect="1"/>
            </p:cNvGraphicFramePr>
            <p:nvPr/>
          </p:nvGraphicFramePr>
          <p:xfrm>
            <a:off x="3888" y="3168"/>
            <a:ext cx="999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6" name="Equation" r:id="rId9" imgW="431640" imgH="152280" progId="Equation.3">
                    <p:embed/>
                  </p:oleObj>
                </mc:Choice>
                <mc:Fallback>
                  <p:oleObj name="Equation" r:id="rId9" imgW="431640" imgH="152280" progId="Equation.3">
                    <p:embed/>
                    <p:pic>
                      <p:nvPicPr>
                        <p:cNvPr id="1433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168"/>
                          <a:ext cx="999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Rectangle 14"/>
            <p:cNvSpPr>
              <a:spLocks noChangeArrowheads="1"/>
            </p:cNvSpPr>
            <p:nvPr/>
          </p:nvSpPr>
          <p:spPr bwMode="auto">
            <a:xfrm>
              <a:off x="2424" y="2184"/>
              <a:ext cx="2460" cy="152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" dirty="0"/>
            </a:p>
          </p:txBody>
        </p:sp>
        <p:graphicFrame>
          <p:nvGraphicFramePr>
            <p:cNvPr id="14340" name="Object 16"/>
            <p:cNvGraphicFramePr>
              <a:graphicFrameLocks noChangeAspect="1"/>
            </p:cNvGraphicFramePr>
            <p:nvPr/>
          </p:nvGraphicFramePr>
          <p:xfrm>
            <a:off x="2578" y="3156"/>
            <a:ext cx="102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7" name="Equation" r:id="rId11" imgW="444240" imgH="152280" progId="Equation.3">
                    <p:embed/>
                  </p:oleObj>
                </mc:Choice>
                <mc:Fallback>
                  <p:oleObj name="Equation" r:id="rId11" imgW="444240" imgH="152280" progId="Equation.3">
                    <p:embed/>
                    <p:pic>
                      <p:nvPicPr>
                        <p:cNvPr id="1434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3156"/>
                          <a:ext cx="1028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45" name="AutoShape 17"/>
          <p:cNvSpPr>
            <a:spLocks noChangeArrowheads="1"/>
          </p:cNvSpPr>
          <p:nvPr/>
        </p:nvSpPr>
        <p:spPr bwMode="auto">
          <a:xfrm>
            <a:off x="4620978" y="4705350"/>
            <a:ext cx="533400" cy="247650"/>
          </a:xfrm>
          <a:prstGeom prst="rightArrow">
            <a:avLst>
              <a:gd name="adj1" fmla="val 50000"/>
              <a:gd name="adj2" fmla="val 5384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s-ES" dirty="0"/>
          </a:p>
        </p:txBody>
      </p:sp>
      <p:sp>
        <p:nvSpPr>
          <p:cNvPr id="14348" name="Line 1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8835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8" name="Text Box 3"/>
          <p:cNvSpPr txBox="1">
            <a:spLocks noChangeArrowheads="1"/>
          </p:cNvSpPr>
          <p:nvPr/>
        </p:nvSpPr>
        <p:spPr bwMode="auto">
          <a:xfrm>
            <a:off x="11430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Desarrollos patrones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48342" y="941388"/>
            <a:ext cx="8319407" cy="1870075"/>
            <a:chOff x="0" y="593"/>
            <a:chExt cx="5460" cy="1178"/>
          </a:xfrm>
        </p:grpSpPr>
        <p:graphicFrame>
          <p:nvGraphicFramePr>
            <p:cNvPr id="15366" name="Object 8"/>
            <p:cNvGraphicFramePr>
              <a:graphicFrameLocks noChangeAspect="1"/>
            </p:cNvGraphicFramePr>
            <p:nvPr/>
          </p:nvGraphicFramePr>
          <p:xfrm>
            <a:off x="0" y="593"/>
            <a:ext cx="3707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2" name="Equation" r:id="rId3" imgW="1498320" imgH="469800" progId="Equation.3">
                    <p:embed/>
                  </p:oleObj>
                </mc:Choice>
                <mc:Fallback>
                  <p:oleObj name="Equation" r:id="rId3" imgW="149832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593"/>
                          <a:ext cx="3707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7" name="Object 9"/>
            <p:cNvGraphicFramePr>
              <a:graphicFrameLocks noChangeAspect="1"/>
            </p:cNvGraphicFramePr>
            <p:nvPr/>
          </p:nvGraphicFramePr>
          <p:xfrm>
            <a:off x="3925" y="1025"/>
            <a:ext cx="153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3" name="Equation" r:id="rId5" imgW="660240" imgH="126720" progId="Equation.3">
                    <p:embed/>
                  </p:oleObj>
                </mc:Choice>
                <mc:Fallback>
                  <p:oleObj name="Equation" r:id="rId5" imgW="660240" imgH="12672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5" y="1025"/>
                          <a:ext cx="153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78971" y="2846388"/>
            <a:ext cx="8184242" cy="1870075"/>
            <a:chOff x="16" y="1793"/>
            <a:chExt cx="5432" cy="1178"/>
          </a:xfrm>
        </p:grpSpPr>
        <p:graphicFrame>
          <p:nvGraphicFramePr>
            <p:cNvPr id="15364" name="Object 15"/>
            <p:cNvGraphicFramePr>
              <a:graphicFrameLocks noChangeAspect="1"/>
            </p:cNvGraphicFramePr>
            <p:nvPr/>
          </p:nvGraphicFramePr>
          <p:xfrm>
            <a:off x="16" y="1793"/>
            <a:ext cx="3267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4" name="Equation" r:id="rId7" imgW="1320480" imgH="469800" progId="Equation.3">
                    <p:embed/>
                  </p:oleObj>
                </mc:Choice>
                <mc:Fallback>
                  <p:oleObj name="Equation" r:id="rId7" imgW="1320480" imgH="469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" y="1793"/>
                          <a:ext cx="3267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7"/>
            <p:cNvGraphicFramePr>
              <a:graphicFrameLocks noChangeAspect="1"/>
            </p:cNvGraphicFramePr>
            <p:nvPr/>
          </p:nvGraphicFramePr>
          <p:xfrm>
            <a:off x="3913" y="2249"/>
            <a:ext cx="153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5" name="Equation" r:id="rId9" imgW="660240" imgH="126720" progId="Equation.3">
                    <p:embed/>
                  </p:oleObj>
                </mc:Choice>
                <mc:Fallback>
                  <p:oleObj name="Equation" r:id="rId9" imgW="660240" imgH="1267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3" y="2249"/>
                          <a:ext cx="153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11873" y="4770438"/>
            <a:ext cx="8051808" cy="1870075"/>
            <a:chOff x="550" y="3005"/>
            <a:chExt cx="5072" cy="1178"/>
          </a:xfrm>
        </p:grpSpPr>
        <p:graphicFrame>
          <p:nvGraphicFramePr>
            <p:cNvPr id="15362" name="Object 18"/>
            <p:cNvGraphicFramePr>
              <a:graphicFrameLocks noChangeAspect="1"/>
            </p:cNvGraphicFramePr>
            <p:nvPr/>
          </p:nvGraphicFramePr>
          <p:xfrm>
            <a:off x="550" y="3005"/>
            <a:ext cx="1759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6" name="Equation" r:id="rId11" imgW="711000" imgH="469800" progId="Equation.3">
                    <p:embed/>
                  </p:oleObj>
                </mc:Choice>
                <mc:Fallback>
                  <p:oleObj name="Equation" r:id="rId11" imgW="711000" imgH="469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3005"/>
                          <a:ext cx="1759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3" name="Object 19"/>
            <p:cNvGraphicFramePr>
              <a:graphicFrameLocks noChangeAspect="1"/>
            </p:cNvGraphicFramePr>
            <p:nvPr/>
          </p:nvGraphicFramePr>
          <p:xfrm>
            <a:off x="4087" y="3497"/>
            <a:ext cx="1535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7" name="Equation" r:id="rId13" imgW="660240" imgH="126720" progId="Equation.3">
                    <p:embed/>
                  </p:oleObj>
                </mc:Choice>
                <mc:Fallback>
                  <p:oleObj name="Equation" r:id="rId13" imgW="660240" imgH="12672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7" y="3497"/>
                          <a:ext cx="1535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2" name="Line 2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2" name="Group 15"/>
          <p:cNvGrpSpPr>
            <a:grpSpLocks/>
          </p:cNvGrpSpPr>
          <p:nvPr/>
        </p:nvGrpSpPr>
        <p:grpSpPr bwMode="auto">
          <a:xfrm>
            <a:off x="723900" y="941389"/>
            <a:ext cx="7778750" cy="1497012"/>
            <a:chOff x="456" y="593"/>
            <a:chExt cx="4900" cy="1178"/>
          </a:xfrm>
        </p:grpSpPr>
        <p:graphicFrame>
          <p:nvGraphicFramePr>
            <p:cNvPr id="16390" name="Object 7"/>
            <p:cNvGraphicFramePr>
              <a:graphicFrameLocks noChangeAspect="1"/>
            </p:cNvGraphicFramePr>
            <p:nvPr/>
          </p:nvGraphicFramePr>
          <p:xfrm>
            <a:off x="456" y="593"/>
            <a:ext cx="1979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2" name="Equation" r:id="rId3" imgW="799920" imgH="469800" progId="Equation.3">
                    <p:embed/>
                  </p:oleObj>
                </mc:Choice>
                <mc:Fallback>
                  <p:oleObj name="Equation" r:id="rId3" imgW="799920" imgH="469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" y="593"/>
                          <a:ext cx="1979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8"/>
            <p:cNvGraphicFramePr>
              <a:graphicFrameLocks noChangeAspect="1"/>
            </p:cNvGraphicFramePr>
            <p:nvPr/>
          </p:nvGraphicFramePr>
          <p:xfrm>
            <a:off x="4028" y="996"/>
            <a:ext cx="1328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3" name="Equation" r:id="rId5" imgW="571320" imgH="152280" progId="Equation.3">
                    <p:embed/>
                  </p:oleObj>
                </mc:Choice>
                <mc:Fallback>
                  <p:oleObj name="Equation" r:id="rId5" imgW="571320" imgH="1522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8" y="996"/>
                          <a:ext cx="1328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82174" y="2294856"/>
            <a:ext cx="7852226" cy="1667555"/>
            <a:chOff x="82" y="1793"/>
            <a:chExt cx="5263" cy="1178"/>
          </a:xfrm>
        </p:grpSpPr>
        <p:graphicFrame>
          <p:nvGraphicFramePr>
            <p:cNvPr id="16388" name="Object 10"/>
            <p:cNvGraphicFramePr>
              <a:graphicFrameLocks noChangeAspect="1"/>
            </p:cNvGraphicFramePr>
            <p:nvPr/>
          </p:nvGraphicFramePr>
          <p:xfrm>
            <a:off x="82" y="1793"/>
            <a:ext cx="3424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4" name="Equation" r:id="rId7" imgW="1384200" imgH="469800" progId="Equation.3">
                    <p:embed/>
                  </p:oleObj>
                </mc:Choice>
                <mc:Fallback>
                  <p:oleObj name="Equation" r:id="rId7" imgW="1384200" imgH="469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" y="1793"/>
                          <a:ext cx="3424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11"/>
            <p:cNvGraphicFramePr>
              <a:graphicFrameLocks noChangeAspect="1"/>
            </p:cNvGraphicFramePr>
            <p:nvPr/>
          </p:nvGraphicFramePr>
          <p:xfrm>
            <a:off x="4016" y="2220"/>
            <a:ext cx="132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5" name="Equation" r:id="rId9" imgW="571320" imgH="152280" progId="Equation.3">
                    <p:embed/>
                  </p:oleObj>
                </mc:Choice>
                <mc:Fallback>
                  <p:oleObj name="Equation" r:id="rId9" imgW="571320" imgH="152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6" y="2220"/>
                          <a:ext cx="1329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Text Box 19"/>
          <p:cNvSpPr txBox="1">
            <a:spLocks noChangeArrowheads="1"/>
          </p:cNvSpPr>
          <p:nvPr/>
        </p:nvSpPr>
        <p:spPr bwMode="auto">
          <a:xfrm>
            <a:off x="11430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Desarrollos patrones</a:t>
            </a:r>
          </a:p>
        </p:txBody>
      </p:sp>
      <p:sp>
        <p:nvSpPr>
          <p:cNvPr id="16396" name="Line 20"/>
          <p:cNvSpPr>
            <a:spLocks noChangeShapeType="1"/>
          </p:cNvSpPr>
          <p:nvPr/>
        </p:nvSpPr>
        <p:spPr bwMode="auto">
          <a:xfrm>
            <a:off x="0" y="79288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pSp>
        <p:nvGrpSpPr>
          <p:cNvPr id="21" name="20 Grupo"/>
          <p:cNvGrpSpPr/>
          <p:nvPr/>
        </p:nvGrpSpPr>
        <p:grpSpPr>
          <a:xfrm>
            <a:off x="496888" y="4106863"/>
            <a:ext cx="8148637" cy="1971675"/>
            <a:chOff x="496888" y="4106863"/>
            <a:chExt cx="8148637" cy="1971675"/>
          </a:xfrm>
        </p:grpSpPr>
        <p:graphicFrame>
          <p:nvGraphicFramePr>
            <p:cNvPr id="16386" name="Object 13"/>
            <p:cNvGraphicFramePr>
              <a:graphicFrameLocks noChangeAspect="1"/>
            </p:cNvGraphicFramePr>
            <p:nvPr/>
          </p:nvGraphicFramePr>
          <p:xfrm>
            <a:off x="496888" y="4106863"/>
            <a:ext cx="8148637" cy="197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6" name="Ecuación" r:id="rId11" imgW="3429000" imgH="660240" progId="Equation.3">
                    <p:embed/>
                  </p:oleObj>
                </mc:Choice>
                <mc:Fallback>
                  <p:oleObj name="Ecuación" r:id="rId11" imgW="3429000" imgH="6602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88" y="4106863"/>
                          <a:ext cx="8148637" cy="197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2"/>
            <p:cNvGraphicFramePr>
              <a:graphicFrameLocks noChangeAspect="1"/>
            </p:cNvGraphicFramePr>
            <p:nvPr/>
          </p:nvGraphicFramePr>
          <p:xfrm>
            <a:off x="1321709" y="5414008"/>
            <a:ext cx="507091" cy="573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7" name="Documento" r:id="rId13" imgW="326544" imgH="361093" progId="Word.Document.12">
                    <p:embed/>
                  </p:oleObj>
                </mc:Choice>
                <mc:Fallback>
                  <p:oleObj name="Documento" r:id="rId13" imgW="326544" imgH="361093" progId="Word.Document.12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lum bright="70000" contrast="-7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709" y="5414008"/>
                          <a:ext cx="507091" cy="573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2801484" y="5458052"/>
            <a:ext cx="565830" cy="586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8" name="Documento" r:id="rId15" imgW="412951" imgH="416175" progId="Word.Document.12">
                    <p:embed/>
                  </p:oleObj>
                </mc:Choice>
                <mc:Fallback>
                  <p:oleObj name="Documento" r:id="rId15" imgW="412951" imgH="416175" progId="Word.Document.12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484" y="5458052"/>
                          <a:ext cx="565830" cy="586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0"/>
          <p:cNvSpPr>
            <a:spLocks noChangeShapeType="1"/>
          </p:cNvSpPr>
          <p:nvPr/>
        </p:nvSpPr>
        <p:spPr bwMode="auto">
          <a:xfrm>
            <a:off x="0" y="751320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471055" y="0"/>
            <a:ext cx="40039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E</a:t>
            </a:r>
            <a:r>
              <a:rPr lang="es-MX" dirty="0" smtClean="0">
                <a:solidFill>
                  <a:schemeClr val="bg1"/>
                </a:solidFill>
              </a:rPr>
              <a:t>jemplos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" y="833137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</a:rPr>
              <a:t>Obtener los desarrollos de las siguientes funciones:</a:t>
            </a:r>
            <a:endParaRPr lang="es-ES_tradnl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ángulo 11"/>
              <p:cNvSpPr/>
              <p:nvPr/>
            </p:nvSpPr>
            <p:spPr>
              <a:xfrm>
                <a:off x="257780" y="1737482"/>
                <a:ext cx="3326487" cy="1142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_tradnl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_tradnl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ES_tradnl" sz="3600" dirty="0"/>
              </a:p>
            </p:txBody>
          </p:sp>
        </mc:Choice>
        <mc:Fallback xmlns=""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0" y="1737482"/>
                <a:ext cx="3326487" cy="11423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/>
              <p:cNvSpPr/>
              <p:nvPr/>
            </p:nvSpPr>
            <p:spPr>
              <a:xfrm>
                <a:off x="350561" y="3716321"/>
                <a:ext cx="844287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ES_tradnl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MX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m:rPr>
                              <m:sty m:val="p"/>
                            </m:rP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en</m:t>
                          </m:r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potencias</m:t>
                          </m:r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</m:t>
                          </m:r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es-ES_tradnl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ángulo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61" y="3716321"/>
                <a:ext cx="84428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ángulo 13"/>
              <p:cNvSpPr/>
              <p:nvPr/>
            </p:nvSpPr>
            <p:spPr>
              <a:xfrm>
                <a:off x="257780" y="3002283"/>
                <a:ext cx="379828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_tradnl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ES_tradnl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Rectángul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0" y="3002283"/>
                <a:ext cx="379828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ángulo 14"/>
              <p:cNvSpPr/>
              <p:nvPr/>
            </p:nvSpPr>
            <p:spPr>
              <a:xfrm>
                <a:off x="346360" y="4307014"/>
                <a:ext cx="4890653" cy="1211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_tradnl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_tradnl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_tradnl" sz="3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sz="3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3+</m:t>
                                  </m:r>
                                  <m:sSup>
                                    <m:sSupPr>
                                      <m:ctrlPr>
                                        <a:rPr lang="es-ES_tradnl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_tradnl" sz="3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_tradnl" sz="3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ES_tradnl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ES_tradnl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Rectángulo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60" y="4307014"/>
                <a:ext cx="4890653" cy="1211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/>
              <p:cNvSpPr/>
              <p:nvPr/>
            </p:nvSpPr>
            <p:spPr>
              <a:xfrm>
                <a:off x="257780" y="5560722"/>
                <a:ext cx="3592137" cy="1176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s-ES_tradnl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_tradnl" sz="3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ES_tradnl" sz="3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_tradnl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s-ES_tradnl" sz="3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ES_tradnl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ES_tradnl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Rectángulo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80" y="5560722"/>
                <a:ext cx="3592137" cy="1176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95250" y="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Conferencia 6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19100" y="1796950"/>
            <a:ext cx="82486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dirty="0">
                <a:solidFill>
                  <a:schemeClr val="bg1"/>
                </a:solidFill>
              </a:rPr>
              <a:t>Desarrollos en series de </a:t>
            </a:r>
            <a:r>
              <a:rPr lang="es-ES_tradnl" dirty="0" smtClean="0">
                <a:solidFill>
                  <a:schemeClr val="bg1"/>
                </a:solidFill>
              </a:rPr>
              <a:t>potencias. </a:t>
            </a:r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95250" y="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Sumario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47650" y="762000"/>
            <a:ext cx="8534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Font typeface="Arial" pitchFamily="34" charset="0"/>
              <a:buChar char="•"/>
              <a:tabLst>
                <a:tab pos="0" algn="l"/>
              </a:tabLst>
            </a:pPr>
            <a:r>
              <a:rPr lang="es-ES_tradnl" sz="4200" dirty="0" smtClean="0">
                <a:solidFill>
                  <a:schemeClr val="bg1"/>
                </a:solidFill>
              </a:rPr>
              <a:t> Relación entre la función suma y los coeficientes de la serie.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Serie de Taylor generada por una función. Teorema de Taylor.</a:t>
            </a:r>
          </a:p>
          <a:p>
            <a:pPr algn="just">
              <a:spcBef>
                <a:spcPts val="0"/>
              </a:spcBef>
              <a:buFont typeface="Arial" pitchFamily="34" charset="0"/>
              <a:buChar char="•"/>
            </a:pPr>
            <a:r>
              <a:rPr lang="es-ES_tradnl" sz="4200" dirty="0" smtClean="0">
                <a:solidFill>
                  <a:schemeClr val="bg1"/>
                </a:solidFill>
              </a:rPr>
              <a:t> Desarrollos patrones.</a:t>
            </a:r>
          </a:p>
          <a:p>
            <a:pPr algn="just">
              <a:spcBef>
                <a:spcPts val="0"/>
              </a:spcBef>
            </a:pPr>
            <a:endParaRPr lang="es-ES_tradnl" sz="4200" dirty="0">
              <a:solidFill>
                <a:schemeClr val="bg1"/>
              </a:solidFill>
            </a:endParaRPr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  <a:latin typeface="Arial" charset="0"/>
              </a:rPr>
              <a:t>Bibliografía y orientación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811433"/>
            <a:ext cx="9144000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FFFF00"/>
              </a:buClr>
              <a:buFont typeface="Arial" pitchFamily="34" charset="0"/>
              <a:buChar char="•"/>
            </a:pPr>
            <a:r>
              <a:rPr lang="es-MX" sz="3800" dirty="0" smtClean="0">
                <a:solidFill>
                  <a:schemeClr val="bg1"/>
                </a:solidFill>
              </a:rPr>
              <a:t> </a:t>
            </a:r>
            <a:r>
              <a:rPr lang="es-MX" sz="3800" b="1" dirty="0" smtClean="0">
                <a:solidFill>
                  <a:srgbClr val="FFFF00"/>
                </a:solidFill>
              </a:rPr>
              <a:t>Series. Tomo I</a:t>
            </a:r>
            <a:r>
              <a:rPr lang="es-MX" sz="38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s-MX" sz="3800" dirty="0" smtClean="0">
                <a:solidFill>
                  <a:schemeClr val="bg1"/>
                </a:solidFill>
              </a:rPr>
              <a:t>Estudiar </a:t>
            </a:r>
            <a:r>
              <a:rPr lang="es-MX" sz="3800" dirty="0" smtClean="0">
                <a:solidFill>
                  <a:srgbClr val="FFFF00"/>
                </a:solidFill>
              </a:rPr>
              <a:t>2.4,</a:t>
            </a:r>
            <a:r>
              <a:rPr lang="es-MX" sz="3800" dirty="0" smtClean="0">
                <a:solidFill>
                  <a:schemeClr val="bg1"/>
                </a:solidFill>
              </a:rPr>
              <a:t> </a:t>
            </a:r>
            <a:r>
              <a:rPr lang="es-MX" sz="3800" dirty="0" smtClean="0">
                <a:solidFill>
                  <a:srgbClr val="FFFF00"/>
                </a:solidFill>
              </a:rPr>
              <a:t>2.5</a:t>
            </a:r>
            <a:r>
              <a:rPr lang="es-MX" sz="3800" dirty="0" smtClean="0">
                <a:solidFill>
                  <a:schemeClr val="bg1"/>
                </a:solidFill>
              </a:rPr>
              <a:t>   p. </a:t>
            </a:r>
            <a:r>
              <a:rPr lang="es-MX" sz="3800" dirty="0">
                <a:solidFill>
                  <a:schemeClr val="bg1"/>
                </a:solidFill>
              </a:rPr>
              <a:t>214 – </a:t>
            </a:r>
            <a:r>
              <a:rPr lang="es-MX" sz="3800" dirty="0" smtClean="0">
                <a:solidFill>
                  <a:schemeClr val="bg1"/>
                </a:solidFill>
              </a:rPr>
              <a:t>229</a:t>
            </a:r>
            <a:endParaRPr lang="es-MX" sz="38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s-MX" sz="3800" dirty="0" smtClean="0">
                <a:solidFill>
                  <a:schemeClr val="bg1"/>
                </a:solidFill>
              </a:rPr>
              <a:t>Preguntas </a:t>
            </a:r>
            <a:r>
              <a:rPr lang="es-MX" sz="3800" dirty="0" smtClean="0">
                <a:solidFill>
                  <a:srgbClr val="FFFF00"/>
                </a:solidFill>
              </a:rPr>
              <a:t>18 – </a:t>
            </a:r>
            <a:r>
              <a:rPr lang="es-MX" sz="3800" dirty="0" smtClean="0">
                <a:solidFill>
                  <a:srgbClr val="FFFF00"/>
                </a:solidFill>
              </a:rPr>
              <a:t>22,</a:t>
            </a:r>
            <a:r>
              <a:rPr lang="es-MX" sz="3800" dirty="0" smtClean="0">
                <a:solidFill>
                  <a:schemeClr val="bg1"/>
                </a:solidFill>
              </a:rPr>
              <a:t> </a:t>
            </a:r>
            <a:r>
              <a:rPr lang="es-MX" sz="3800" dirty="0" smtClean="0">
                <a:solidFill>
                  <a:schemeClr val="bg1"/>
                </a:solidFill>
              </a:rPr>
              <a:t>pp. 244</a:t>
            </a:r>
          </a:p>
          <a:p>
            <a:pPr eaLnBrk="1" hangingPunct="1">
              <a:spcBef>
                <a:spcPts val="1200"/>
              </a:spcBef>
            </a:pPr>
            <a:r>
              <a:rPr lang="es-MX" sz="3800" dirty="0">
                <a:solidFill>
                  <a:schemeClr val="bg1"/>
                </a:solidFill>
              </a:rPr>
              <a:t>Ej. resueltos III y </a:t>
            </a:r>
            <a:r>
              <a:rPr lang="es-MX" sz="3800" dirty="0" smtClean="0">
                <a:solidFill>
                  <a:schemeClr val="bg1"/>
                </a:solidFill>
              </a:rPr>
              <a:t>IV</a:t>
            </a:r>
            <a:r>
              <a:rPr lang="es-MX" sz="3800" dirty="0" smtClean="0">
                <a:solidFill>
                  <a:schemeClr val="bg1"/>
                </a:solidFill>
              </a:rPr>
              <a:t>, </a:t>
            </a:r>
            <a:r>
              <a:rPr lang="es-MX" sz="3800" dirty="0" smtClean="0">
                <a:solidFill>
                  <a:schemeClr val="bg1"/>
                </a:solidFill>
              </a:rPr>
              <a:t>pp. </a:t>
            </a:r>
            <a:r>
              <a:rPr lang="es-MX" sz="3800" dirty="0" smtClean="0">
                <a:solidFill>
                  <a:schemeClr val="bg1"/>
                </a:solidFill>
              </a:rPr>
              <a:t>259-265</a:t>
            </a:r>
            <a:endParaRPr lang="es-MX" sz="3800" dirty="0">
              <a:solidFill>
                <a:schemeClr val="bg1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s-MX" sz="3800" dirty="0">
                <a:solidFill>
                  <a:schemeClr val="bg1"/>
                </a:solidFill>
              </a:rPr>
              <a:t>Ej. propuestos </a:t>
            </a:r>
            <a:r>
              <a:rPr lang="es-MX" sz="3800" dirty="0" smtClean="0">
                <a:solidFill>
                  <a:schemeClr val="bg1"/>
                </a:solidFill>
              </a:rPr>
              <a:t>III, </a:t>
            </a:r>
            <a:r>
              <a:rPr lang="es-MX" sz="3800" dirty="0" smtClean="0">
                <a:solidFill>
                  <a:schemeClr val="bg1"/>
                </a:solidFill>
              </a:rPr>
              <a:t>IV, </a:t>
            </a:r>
            <a:r>
              <a:rPr lang="es-MX" sz="3800" dirty="0" smtClean="0">
                <a:solidFill>
                  <a:schemeClr val="bg1"/>
                </a:solidFill>
              </a:rPr>
              <a:t>pp</a:t>
            </a:r>
            <a:r>
              <a:rPr lang="es-MX" sz="3800" dirty="0">
                <a:solidFill>
                  <a:schemeClr val="bg1"/>
                </a:solidFill>
              </a:rPr>
              <a:t>. </a:t>
            </a:r>
            <a:r>
              <a:rPr lang="es-MX" sz="3800" dirty="0" smtClean="0">
                <a:solidFill>
                  <a:schemeClr val="bg1"/>
                </a:solidFill>
              </a:rPr>
              <a:t>270</a:t>
            </a:r>
            <a:endParaRPr lang="es-MX" sz="3800" dirty="0" smtClean="0">
              <a:solidFill>
                <a:schemeClr val="bg1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FFFF00"/>
              </a:buClr>
              <a:buFont typeface="Arial" pitchFamily="34" charset="0"/>
              <a:buChar char="•"/>
            </a:pPr>
            <a:r>
              <a:rPr lang="es-MX" sz="3800" dirty="0" smtClean="0">
                <a:solidFill>
                  <a:schemeClr val="bg1"/>
                </a:solidFill>
              </a:rPr>
              <a:t> </a:t>
            </a:r>
            <a:r>
              <a:rPr lang="es-MX" sz="3800" b="1" dirty="0" smtClean="0">
                <a:solidFill>
                  <a:srgbClr val="FFFF00"/>
                </a:solidFill>
              </a:rPr>
              <a:t>Cálculo con Trascendentes Tempranas. Parte 3. </a:t>
            </a:r>
            <a:r>
              <a:rPr lang="es-ES_tradnl" sz="3800" dirty="0" smtClean="0">
                <a:solidFill>
                  <a:schemeClr val="bg1"/>
                </a:solidFill>
              </a:rPr>
              <a:t>Sección 11.9 p.749 a 761 </a:t>
            </a:r>
            <a:endParaRPr lang="es-MX" sz="3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133350" y="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Teorema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-19050" y="941388"/>
            <a:ext cx="8145463" cy="2430462"/>
            <a:chOff x="-12" y="593"/>
            <a:chExt cx="5131" cy="1531"/>
          </a:xfrm>
        </p:grpSpPr>
        <p:sp>
          <p:nvSpPr>
            <p:cNvPr id="1035" name="Text Box 10"/>
            <p:cNvSpPr txBox="1">
              <a:spLocks noChangeArrowheads="1"/>
            </p:cNvSpPr>
            <p:nvPr/>
          </p:nvSpPr>
          <p:spPr bwMode="auto">
            <a:xfrm>
              <a:off x="2652" y="1632"/>
              <a:ext cx="98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para</a:t>
              </a:r>
            </a:p>
          </p:txBody>
        </p:sp>
        <p:graphicFrame>
          <p:nvGraphicFramePr>
            <p:cNvPr id="1027" name="Object 15"/>
            <p:cNvGraphicFramePr>
              <a:graphicFrameLocks noChangeAspect="1"/>
            </p:cNvGraphicFramePr>
            <p:nvPr/>
          </p:nvGraphicFramePr>
          <p:xfrm>
            <a:off x="608" y="593"/>
            <a:ext cx="2715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2" name="Equation" r:id="rId3" imgW="1168200" imgH="469800" progId="Equation.3">
                    <p:embed/>
                  </p:oleObj>
                </mc:Choice>
                <mc:Fallback>
                  <p:oleObj name="Equation" r:id="rId3" imgW="1168200" imgH="469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593"/>
                          <a:ext cx="2715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" name="Object 21"/>
            <p:cNvGraphicFramePr>
              <a:graphicFrameLocks noChangeAspect="1"/>
            </p:cNvGraphicFramePr>
            <p:nvPr/>
          </p:nvGraphicFramePr>
          <p:xfrm>
            <a:off x="3732" y="1631"/>
            <a:ext cx="1387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3" name="Equation" r:id="rId5" imgW="596880" imgH="215640" progId="Equation.3">
                    <p:embed/>
                  </p:oleObj>
                </mc:Choice>
                <mc:Fallback>
                  <p:oleObj name="Equation" r:id="rId5" imgW="5968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" y="1631"/>
                          <a:ext cx="1387" cy="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6" name="Text Box 23"/>
            <p:cNvSpPr txBox="1">
              <a:spLocks noChangeArrowheads="1"/>
            </p:cNvSpPr>
            <p:nvPr/>
          </p:nvSpPr>
          <p:spPr bwMode="auto">
            <a:xfrm>
              <a:off x="-12" y="912"/>
              <a:ext cx="4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Si</a:t>
              </a:r>
            </a:p>
          </p:txBody>
        </p:sp>
      </p:grp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228600" y="403860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entonces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162300" y="3560763"/>
            <a:ext cx="3333750" cy="2516187"/>
            <a:chOff x="1908" y="1823"/>
            <a:chExt cx="2100" cy="1585"/>
          </a:xfrm>
        </p:grpSpPr>
        <p:graphicFrame>
          <p:nvGraphicFramePr>
            <p:cNvPr id="1026" name="Object 22"/>
            <p:cNvGraphicFramePr>
              <a:graphicFrameLocks noChangeAspect="1"/>
            </p:cNvGraphicFramePr>
            <p:nvPr/>
          </p:nvGraphicFramePr>
          <p:xfrm>
            <a:off x="1931" y="1823"/>
            <a:ext cx="1653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4" name="Equation" r:id="rId7" imgW="711000" imgH="393480" progId="Equation.3">
                    <p:embed/>
                  </p:oleObj>
                </mc:Choice>
                <mc:Fallback>
                  <p:oleObj name="Equation" r:id="rId7" imgW="711000" imgH="39348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1823"/>
                          <a:ext cx="1653" cy="9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" name="Text Box 25"/>
            <p:cNvSpPr txBox="1">
              <a:spLocks noChangeArrowheads="1"/>
            </p:cNvSpPr>
            <p:nvPr/>
          </p:nvSpPr>
          <p:spPr bwMode="auto">
            <a:xfrm>
              <a:off x="1908" y="2928"/>
              <a:ext cx="210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i="1" dirty="0">
                  <a:solidFill>
                    <a:schemeClr val="bg1"/>
                  </a:solidFill>
                </a:rPr>
                <a:t>n</a:t>
              </a:r>
              <a:r>
                <a:rPr lang="es-ES_tradnl" dirty="0">
                  <a:solidFill>
                    <a:schemeClr val="bg1"/>
                  </a:solidFill>
                </a:rPr>
                <a:t> = 0, 1, 2,...</a:t>
              </a:r>
            </a:p>
          </p:txBody>
        </p:sp>
      </p:grpSp>
      <p:sp>
        <p:nvSpPr>
          <p:cNvPr id="1033" name="Line 2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  <p:sp>
        <p:nvSpPr>
          <p:cNvPr id="5" name="CuadroTexto 4"/>
          <p:cNvSpPr txBox="1"/>
          <p:nvPr/>
        </p:nvSpPr>
        <p:spPr>
          <a:xfrm flipH="1">
            <a:off x="401781" y="6194052"/>
            <a:ext cx="6957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FF00"/>
                </a:solidFill>
              </a:rPr>
              <a:t>OBSERVACIONES</a:t>
            </a:r>
            <a:endParaRPr lang="es-ES_tradnl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3"/>
          <p:cNvSpPr txBox="1">
            <a:spLocks noChangeArrowheads="1"/>
          </p:cNvSpPr>
          <p:nvPr/>
        </p:nvSpPr>
        <p:spPr bwMode="auto">
          <a:xfrm>
            <a:off x="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Serie de Taylor de una función 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0" y="1066800"/>
            <a:ext cx="8420100" cy="1504950"/>
            <a:chOff x="0" y="672"/>
            <a:chExt cx="5304" cy="948"/>
          </a:xfrm>
        </p:grpSpPr>
        <p:graphicFrame>
          <p:nvGraphicFramePr>
            <p:cNvPr id="2052" name="Object 9"/>
            <p:cNvGraphicFramePr>
              <a:graphicFrameLocks noChangeAspect="1"/>
            </p:cNvGraphicFramePr>
            <p:nvPr/>
          </p:nvGraphicFramePr>
          <p:xfrm>
            <a:off x="624" y="1127"/>
            <a:ext cx="1387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6" name="Equation" r:id="rId3" imgW="596880" imgH="215640" progId="Equation.3">
                    <p:embed/>
                  </p:oleObj>
                </mc:Choice>
                <mc:Fallback>
                  <p:oleObj name="Equation" r:id="rId3" imgW="59688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27"/>
                          <a:ext cx="1387" cy="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9" name="Text Box 10"/>
            <p:cNvSpPr txBox="1">
              <a:spLocks noChangeArrowheads="1"/>
            </p:cNvSpPr>
            <p:nvPr/>
          </p:nvSpPr>
          <p:spPr bwMode="auto">
            <a:xfrm>
              <a:off x="0" y="672"/>
              <a:ext cx="5304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Sea </a:t>
              </a:r>
              <a:r>
                <a:rPr lang="es-ES_tradnl" i="1" dirty="0">
                  <a:solidFill>
                    <a:schemeClr val="bg1"/>
                  </a:solidFill>
                </a:rPr>
                <a:t>f</a:t>
              </a:r>
              <a:r>
                <a:rPr lang="es-ES_tradnl" dirty="0">
                  <a:solidFill>
                    <a:schemeClr val="bg1"/>
                  </a:solidFill>
                </a:rPr>
                <a:t>(</a:t>
              </a:r>
              <a:r>
                <a:rPr lang="es-ES_tradnl" i="1" dirty="0">
                  <a:solidFill>
                    <a:schemeClr val="bg1"/>
                  </a:solidFill>
                </a:rPr>
                <a:t>x</a:t>
              </a:r>
              <a:r>
                <a:rPr lang="es-ES_tradnl" dirty="0">
                  <a:solidFill>
                    <a:schemeClr val="bg1"/>
                  </a:solidFill>
                </a:rPr>
                <a:t>) infinitamente derivable en</a:t>
              </a:r>
            </a:p>
          </p:txBody>
        </p:sp>
      </p:grpSp>
      <p:sp>
        <p:nvSpPr>
          <p:cNvPr id="140299" name="Text Box 11"/>
          <p:cNvSpPr txBox="1">
            <a:spLocks noChangeArrowheads="1"/>
          </p:cNvSpPr>
          <p:nvPr/>
        </p:nvSpPr>
        <p:spPr bwMode="auto">
          <a:xfrm>
            <a:off x="0" y="4335228"/>
            <a:ext cx="878205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se llama </a:t>
            </a:r>
            <a:r>
              <a:rPr lang="es-ES_tradnl" b="1" dirty="0">
                <a:solidFill>
                  <a:srgbClr val="FFFF00"/>
                </a:solidFill>
              </a:rPr>
              <a:t>Serie de Taylor</a:t>
            </a:r>
            <a:r>
              <a:rPr lang="es-ES_tradnl" b="1" dirty="0">
                <a:solidFill>
                  <a:schemeClr val="bg1"/>
                </a:solidFill>
              </a:rPr>
              <a:t> </a:t>
            </a:r>
            <a:r>
              <a:rPr lang="es-ES_tradnl" dirty="0">
                <a:solidFill>
                  <a:schemeClr val="bg1"/>
                </a:solidFill>
              </a:rPr>
              <a:t>generada por </a:t>
            </a:r>
            <a:r>
              <a:rPr lang="es-ES_tradnl" i="1" dirty="0">
                <a:solidFill>
                  <a:schemeClr val="bg1"/>
                </a:solidFill>
              </a:rPr>
              <a:t>f</a:t>
            </a:r>
            <a:r>
              <a:rPr lang="es-ES_tradnl" dirty="0">
                <a:solidFill>
                  <a:schemeClr val="bg1"/>
                </a:solidFill>
              </a:rPr>
              <a:t>(</a:t>
            </a:r>
            <a:r>
              <a:rPr lang="es-ES_tradnl" i="1" dirty="0">
                <a:solidFill>
                  <a:schemeClr val="bg1"/>
                </a:solidFill>
              </a:rPr>
              <a:t>x</a:t>
            </a:r>
            <a:r>
              <a:rPr lang="es-ES_tradnl" dirty="0">
                <a:solidFill>
                  <a:schemeClr val="bg1"/>
                </a:solidFill>
              </a:rPr>
              <a:t>) alrededor de </a:t>
            </a:r>
            <a:r>
              <a:rPr lang="es-ES_tradnl" i="1" dirty="0">
                <a:solidFill>
                  <a:schemeClr val="bg1"/>
                </a:solidFill>
              </a:rPr>
              <a:t>x=a</a:t>
            </a:r>
            <a:endParaRPr lang="es-ES_tradnl" dirty="0">
              <a:solidFill>
                <a:schemeClr val="bg1"/>
              </a:solidFill>
            </a:endParaRP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8100" y="2393718"/>
            <a:ext cx="8281988" cy="1870075"/>
            <a:chOff x="24" y="1325"/>
            <a:chExt cx="5217" cy="1178"/>
          </a:xfrm>
        </p:grpSpPr>
        <p:sp>
          <p:nvSpPr>
            <p:cNvPr id="2058" name="Text Box 7"/>
            <p:cNvSpPr txBox="1">
              <a:spLocks noChangeArrowheads="1"/>
            </p:cNvSpPr>
            <p:nvPr/>
          </p:nvSpPr>
          <p:spPr bwMode="auto">
            <a:xfrm>
              <a:off x="24" y="1680"/>
              <a:ext cx="13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La serie</a:t>
              </a:r>
            </a:p>
          </p:txBody>
        </p:sp>
        <p:graphicFrame>
          <p:nvGraphicFramePr>
            <p:cNvPr id="2050" name="Object 8"/>
            <p:cNvGraphicFramePr>
              <a:graphicFrameLocks noChangeAspect="1"/>
            </p:cNvGraphicFramePr>
            <p:nvPr/>
          </p:nvGraphicFramePr>
          <p:xfrm>
            <a:off x="1483" y="1325"/>
            <a:ext cx="1885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7" name="Equation" r:id="rId5" imgW="812520" imgH="469800" progId="Equation.3">
                    <p:embed/>
                  </p:oleObj>
                </mc:Choice>
                <mc:Fallback>
                  <p:oleObj name="Equation" r:id="rId5" imgW="812520" imgH="469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1325"/>
                          <a:ext cx="1885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0395337"/>
                </p:ext>
              </p:extLst>
            </p:nvPr>
          </p:nvGraphicFramePr>
          <p:xfrm>
            <a:off x="3588" y="1388"/>
            <a:ext cx="1653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8" name="Equation" r:id="rId7" imgW="711000" imgH="393480" progId="Equation.3">
                    <p:embed/>
                  </p:oleObj>
                </mc:Choice>
                <mc:Fallback>
                  <p:oleObj name="Equation" r:id="rId7" imgW="711000" imgH="3934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8" y="1388"/>
                          <a:ext cx="1653" cy="9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7" name="Line 1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Serie de Maclaurin de una función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114300" y="1104900"/>
            <a:ext cx="8420100" cy="1485900"/>
            <a:chOff x="72" y="696"/>
            <a:chExt cx="5304" cy="936"/>
          </a:xfrm>
        </p:grpSpPr>
        <p:sp>
          <p:nvSpPr>
            <p:cNvPr id="3084" name="Text Box 8"/>
            <p:cNvSpPr txBox="1">
              <a:spLocks noChangeArrowheads="1"/>
            </p:cNvSpPr>
            <p:nvPr/>
          </p:nvSpPr>
          <p:spPr bwMode="auto">
            <a:xfrm>
              <a:off x="72" y="696"/>
              <a:ext cx="5304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Sea </a:t>
              </a:r>
              <a:r>
                <a:rPr lang="es-ES_tradnl" i="1" dirty="0">
                  <a:solidFill>
                    <a:schemeClr val="bg1"/>
                  </a:solidFill>
                </a:rPr>
                <a:t>f</a:t>
              </a:r>
              <a:r>
                <a:rPr lang="es-ES_tradnl" dirty="0">
                  <a:solidFill>
                    <a:schemeClr val="bg1"/>
                  </a:solidFill>
                </a:rPr>
                <a:t>(</a:t>
              </a:r>
              <a:r>
                <a:rPr lang="es-ES_tradnl" i="1" dirty="0">
                  <a:solidFill>
                    <a:schemeClr val="bg1"/>
                  </a:solidFill>
                </a:rPr>
                <a:t>x</a:t>
              </a:r>
              <a:r>
                <a:rPr lang="es-ES_tradnl" dirty="0">
                  <a:solidFill>
                    <a:schemeClr val="bg1"/>
                  </a:solidFill>
                </a:rPr>
                <a:t>) infinitamente derivable en</a:t>
              </a:r>
            </a:p>
          </p:txBody>
        </p:sp>
        <p:graphicFrame>
          <p:nvGraphicFramePr>
            <p:cNvPr id="3076" name="Object 7"/>
            <p:cNvGraphicFramePr>
              <a:graphicFrameLocks noChangeAspect="1"/>
            </p:cNvGraphicFramePr>
            <p:nvPr/>
          </p:nvGraphicFramePr>
          <p:xfrm>
            <a:off x="607" y="1139"/>
            <a:ext cx="941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" name="Equation" r:id="rId3" imgW="406080" imgH="215640" progId="Equation.3">
                    <p:embed/>
                  </p:oleObj>
                </mc:Choice>
                <mc:Fallback>
                  <p:oleObj name="Equation" r:id="rId3" imgW="406080" imgH="215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1139"/>
                          <a:ext cx="941" cy="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9" name="Text Box 9"/>
          <p:cNvSpPr txBox="1">
            <a:spLocks noChangeArrowheads="1"/>
          </p:cNvSpPr>
          <p:nvPr/>
        </p:nvSpPr>
        <p:spPr bwMode="auto">
          <a:xfrm>
            <a:off x="38100" y="4305300"/>
            <a:ext cx="87820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se llama </a:t>
            </a:r>
            <a:r>
              <a:rPr lang="es-ES_tradnl" b="1" dirty="0">
                <a:solidFill>
                  <a:srgbClr val="FFFF00"/>
                </a:solidFill>
              </a:rPr>
              <a:t>Serie de Maclaurin</a:t>
            </a:r>
            <a:r>
              <a:rPr lang="es-ES_tradnl" b="1" dirty="0">
                <a:solidFill>
                  <a:schemeClr val="bg1"/>
                </a:solidFill>
              </a:rPr>
              <a:t> </a:t>
            </a:r>
            <a:r>
              <a:rPr lang="es-ES_tradnl" dirty="0">
                <a:solidFill>
                  <a:schemeClr val="bg1"/>
                </a:solidFill>
              </a:rPr>
              <a:t>generada por </a:t>
            </a:r>
            <a:r>
              <a:rPr lang="es-ES_tradnl" i="1" dirty="0">
                <a:solidFill>
                  <a:schemeClr val="bg1"/>
                </a:solidFill>
              </a:rPr>
              <a:t>f</a:t>
            </a:r>
            <a:r>
              <a:rPr lang="es-ES_tradnl" dirty="0">
                <a:solidFill>
                  <a:schemeClr val="bg1"/>
                </a:solidFill>
              </a:rPr>
              <a:t>(</a:t>
            </a:r>
            <a:r>
              <a:rPr lang="es-ES_tradnl" i="1" dirty="0">
                <a:solidFill>
                  <a:schemeClr val="bg1"/>
                </a:solidFill>
              </a:rPr>
              <a:t>x</a:t>
            </a:r>
            <a:r>
              <a:rPr lang="es-ES_tradnl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0" y="2427288"/>
            <a:ext cx="5257801" cy="1870075"/>
            <a:chOff x="0" y="1529"/>
            <a:chExt cx="3312" cy="1178"/>
          </a:xfrm>
        </p:grpSpPr>
        <p:sp>
          <p:nvSpPr>
            <p:cNvPr id="3082" name="Text Box 11"/>
            <p:cNvSpPr txBox="1">
              <a:spLocks noChangeArrowheads="1"/>
            </p:cNvSpPr>
            <p:nvPr/>
          </p:nvSpPr>
          <p:spPr bwMode="auto">
            <a:xfrm>
              <a:off x="0" y="1884"/>
              <a:ext cx="139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La serie</a:t>
              </a:r>
            </a:p>
          </p:txBody>
        </p:sp>
        <p:graphicFrame>
          <p:nvGraphicFramePr>
            <p:cNvPr id="3074" name="Object 12"/>
            <p:cNvGraphicFramePr>
              <a:graphicFrameLocks noChangeAspect="1"/>
            </p:cNvGraphicFramePr>
            <p:nvPr/>
          </p:nvGraphicFramePr>
          <p:xfrm>
            <a:off x="1305" y="1529"/>
            <a:ext cx="1209" cy="1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8" name="Equation" r:id="rId5" imgW="520560" imgH="469800" progId="Equation.3">
                    <p:embed/>
                  </p:oleObj>
                </mc:Choice>
                <mc:Fallback>
                  <p:oleObj name="Equation" r:id="rId5" imgW="520560" imgH="469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5" y="1529"/>
                          <a:ext cx="1209" cy="1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3" name="Text Box 14"/>
            <p:cNvSpPr txBox="1">
              <a:spLocks noChangeArrowheads="1"/>
            </p:cNvSpPr>
            <p:nvPr/>
          </p:nvSpPr>
          <p:spPr bwMode="auto">
            <a:xfrm>
              <a:off x="2628" y="1860"/>
              <a:ext cx="68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con </a:t>
              </a:r>
            </a:p>
          </p:txBody>
        </p:sp>
      </p:grpSp>
      <p:sp>
        <p:nvSpPr>
          <p:cNvPr id="3081" name="Line 1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5438776" y="2520903"/>
                <a:ext cx="3095624" cy="140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E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ES_tradn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76" y="2520903"/>
                <a:ext cx="3095624" cy="1406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Text Box 27"/>
          <p:cNvSpPr txBox="1">
            <a:spLocks noChangeArrowheads="1"/>
          </p:cNvSpPr>
          <p:nvPr/>
        </p:nvSpPr>
        <p:spPr bwMode="auto">
          <a:xfrm>
            <a:off x="2324100" y="762000"/>
            <a:ext cx="2628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sz="3600" i="1" dirty="0"/>
              <a:t>y</a:t>
            </a:r>
            <a:r>
              <a:rPr lang="es-ES_tradnl" sz="3600" dirty="0"/>
              <a:t> = sen </a:t>
            </a:r>
            <a:r>
              <a:rPr lang="es-ES_tradnl" sz="3600" i="1" dirty="0"/>
              <a:t>x</a:t>
            </a:r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94423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">
  <a:themeElements>
    <a:clrScheme name="Personalizad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72"/>
      </a:accent2>
      <a:accent3>
        <a:srgbClr val="FFFFFF"/>
      </a:accent3>
      <a:accent4>
        <a:srgbClr val="000000"/>
      </a:accent4>
      <a:accent5>
        <a:srgbClr val="AAE2CA"/>
      </a:accent5>
      <a:accent6>
        <a:srgbClr val="21218A"/>
      </a:accent6>
      <a:hlink>
        <a:srgbClr val="CCCCFF"/>
      </a:hlink>
      <a:folHlink>
        <a:srgbClr val="B2B2B2"/>
      </a:folHlink>
    </a:clrScheme>
    <a:fontScheme name="Presentación en blanco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</TotalTime>
  <Words>307</Words>
  <Application>Microsoft Office PowerPoint</Application>
  <PresentationFormat>Presentación en pantalla (4:3)</PresentationFormat>
  <Paragraphs>60</Paragraphs>
  <Slides>24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Arial</vt:lpstr>
      <vt:lpstr>Cambria Math</vt:lpstr>
      <vt:lpstr>Times New Roman</vt:lpstr>
      <vt:lpstr>Presentación en blanco</vt:lpstr>
      <vt:lpstr>Equation</vt:lpstr>
      <vt:lpstr>Ecuación</vt:lpstr>
      <vt:lpstr>Documento</vt:lpstr>
      <vt:lpstr>Presentación de PowerPoint</vt:lpstr>
      <vt:lpstr>Presentación de PowerPoint</vt:lpstr>
      <vt:lpstr>Presentación de PowerPoint</vt:lpstr>
      <vt:lpstr>Presentación de PowerPoint</vt:lpstr>
      <vt:lpstr>Bibliografía y orientación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TECUN S.A.</dc:creator>
  <cp:lastModifiedBy>Secretaría General</cp:lastModifiedBy>
  <cp:revision>128</cp:revision>
  <cp:lastPrinted>1999-02-01T22:58:40Z</cp:lastPrinted>
  <dcterms:created xsi:type="dcterms:W3CDTF">1997-12-17T14:45:04Z</dcterms:created>
  <dcterms:modified xsi:type="dcterms:W3CDTF">2024-02-11T22:24:02Z</dcterms:modified>
</cp:coreProperties>
</file>