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6"/>
  </p:handoutMasterIdLst>
  <p:sldIdLst>
    <p:sldId id="268" r:id="rId2"/>
    <p:sldId id="389" r:id="rId3"/>
    <p:sldId id="388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</p:sldIdLst>
  <p:sldSz cx="9144000" cy="6858000" type="screen4x3"/>
  <p:notesSz cx="7086600" cy="12344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CC"/>
    <a:srgbClr val="FFCC99"/>
    <a:srgbClr val="66FFFF"/>
    <a:srgbClr val="00FF00"/>
    <a:srgbClr val="66FF33"/>
    <a:srgbClr val="0033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3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28" d="100"/>
          <a:sy n="28" d="100"/>
        </p:scale>
        <p:origin x="-1266" y="-78"/>
      </p:cViewPr>
      <p:guideLst>
        <p:guide orient="horz" pos="3888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8600" y="0"/>
            <a:ext cx="304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2069763"/>
            <a:ext cx="304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_tradnl" dirty="0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0" y="12069763"/>
            <a:ext cx="304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4B8443DC-3D1D-44D3-B6E0-2FD4F4FBB5F1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568ADE-D17D-414B-8340-CB141949CBF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F13478B-28BB-4703-B6C0-4A2A78C1E26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EB9CA1-76A6-4BE6-A44A-FB342CF6441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833F5C-069F-4A4E-AD37-4A86625C8DA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2A1462-C506-49BF-ADCD-C71E197330FC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49C026-53AF-450A-89EF-E2B43EE09E6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BDD3021-DCF6-46C6-AE2C-E84AF038025F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1E0D70E-78C2-488C-86EB-7CB9A8C01D26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CEAEA2C-C5E3-4BC8-8212-25BEF72A46D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FCAF99-63C6-46EF-BEDC-9C2EF5D6AF9E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D48398-8368-4451-A8D7-D3A579639A3A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446A401A-CC97-4905-81A6-C856FBDD0CA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95250" y="1905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Conferencia </a:t>
            </a:r>
            <a:r>
              <a:rPr lang="es-ES_tradnl" dirty="0" smtClean="0">
                <a:solidFill>
                  <a:schemeClr val="bg1"/>
                </a:solidFill>
              </a:rPr>
              <a:t>7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47675" y="2448114"/>
            <a:ext cx="824865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s-ES_tradnl" dirty="0" smtClean="0">
                <a:solidFill>
                  <a:schemeClr val="bg1"/>
                </a:solidFill>
              </a:rPr>
              <a:t>Aproximación de una función mediante un polinomio 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29700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Respuesta</a:t>
            </a:r>
          </a:p>
        </p:txBody>
      </p:sp>
      <p:sp>
        <p:nvSpPr>
          <p:cNvPr id="168963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65133" y="1211263"/>
            <a:ext cx="8366125" cy="3714776"/>
            <a:chOff x="230" y="763"/>
            <a:chExt cx="5270" cy="2340"/>
          </a:xfrm>
        </p:grpSpPr>
        <p:graphicFrame>
          <p:nvGraphicFramePr>
            <p:cNvPr id="168964" name="Object 4"/>
            <p:cNvGraphicFramePr>
              <a:graphicFrameLocks noChangeAspect="1"/>
            </p:cNvGraphicFramePr>
            <p:nvPr/>
          </p:nvGraphicFramePr>
          <p:xfrm>
            <a:off x="527" y="763"/>
            <a:ext cx="2717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47" name="Ecuación" r:id="rId3" imgW="901440" imgH="241200" progId="Equation.3">
                    <p:embed/>
                  </p:oleObj>
                </mc:Choice>
                <mc:Fallback>
                  <p:oleObj name="Ecuación" r:id="rId3" imgW="90144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763"/>
                          <a:ext cx="2717" cy="7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965" name="Text Box 5"/>
            <p:cNvSpPr txBox="1">
              <a:spLocks noChangeArrowheads="1"/>
            </p:cNvSpPr>
            <p:nvPr/>
          </p:nvSpPr>
          <p:spPr bwMode="auto">
            <a:xfrm>
              <a:off x="230" y="2201"/>
              <a:ext cx="5270" cy="90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Con error menor que 0,001 para – 0,39 </a:t>
              </a:r>
              <a:r>
                <a:rPr lang="es-ES_tradnl" dirty="0">
                  <a:solidFill>
                    <a:schemeClr val="bg1"/>
                  </a:solidFill>
                  <a:sym typeface="Symbol" pitchFamily="18" charset="2"/>
                </a:rPr>
                <a:t> x  0,39</a:t>
              </a:r>
              <a:endParaRPr lang="es-ES_tradnl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Cálculo aproximado de integrales</a:t>
            </a:r>
          </a:p>
        </p:txBody>
      </p:sp>
      <p:sp>
        <p:nvSpPr>
          <p:cNvPr id="169987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2" name="7 Grupo"/>
          <p:cNvGrpSpPr/>
          <p:nvPr/>
        </p:nvGrpSpPr>
        <p:grpSpPr>
          <a:xfrm>
            <a:off x="0" y="1003300"/>
            <a:ext cx="8610600" cy="4667280"/>
            <a:chOff x="0" y="1003300"/>
            <a:chExt cx="8610600" cy="4667280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0" y="2122491"/>
              <a:ext cx="8610600" cy="3548089"/>
              <a:chOff x="0" y="1337"/>
              <a:chExt cx="5424" cy="2235"/>
            </a:xfrm>
          </p:grpSpPr>
          <p:graphicFrame>
            <p:nvGraphicFramePr>
              <p:cNvPr id="169989" name="Object 5"/>
              <p:cNvGraphicFramePr>
                <a:graphicFrameLocks noChangeAspect="1"/>
              </p:cNvGraphicFramePr>
              <p:nvPr/>
            </p:nvGraphicFramePr>
            <p:xfrm>
              <a:off x="1582" y="2348"/>
              <a:ext cx="1710" cy="1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971" name="Ecuación" r:id="rId3" imgW="672840" imgH="482400" progId="Equation.3">
                      <p:embed/>
                    </p:oleObj>
                  </mc:Choice>
                  <mc:Fallback>
                    <p:oleObj name="Ecuación" r:id="rId3" imgW="672840" imgH="48240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2" y="2348"/>
                            <a:ext cx="1710" cy="1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9990" name="Text Box 6"/>
              <p:cNvSpPr txBox="1">
                <a:spLocks noChangeArrowheads="1"/>
              </p:cNvSpPr>
              <p:nvPr/>
            </p:nvSpPr>
            <p:spPr bwMode="auto">
              <a:xfrm>
                <a:off x="0" y="1337"/>
                <a:ext cx="5424" cy="91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s-ES_tradnl" dirty="0" smtClean="0">
                    <a:solidFill>
                      <a:schemeClr val="bg1"/>
                    </a:solidFill>
                  </a:rPr>
                  <a:t>Calcule </a:t>
                </a:r>
                <a:r>
                  <a:rPr lang="es-ES_tradnl" dirty="0">
                    <a:solidFill>
                      <a:schemeClr val="bg1"/>
                    </a:solidFill>
                  </a:rPr>
                  <a:t>con 3 cifras decimales exactas:</a:t>
                </a:r>
              </a:p>
            </p:txBody>
          </p:sp>
        </p:grpSp>
        <p:sp>
          <p:nvSpPr>
            <p:cNvPr id="169991" name="Text Box 7"/>
            <p:cNvSpPr txBox="1">
              <a:spLocks noChangeArrowheads="1"/>
            </p:cNvSpPr>
            <p:nvPr/>
          </p:nvSpPr>
          <p:spPr bwMode="auto">
            <a:xfrm>
              <a:off x="0" y="1003300"/>
              <a:ext cx="2546350" cy="76944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Ejemplo</a:t>
              </a:r>
              <a:r>
                <a:rPr lang="es-ES_tradnl" dirty="0" smtClean="0">
                  <a:solidFill>
                    <a:schemeClr val="bg1"/>
                  </a:solidFill>
                </a:rPr>
                <a:t>:</a:t>
              </a:r>
              <a:endParaRPr lang="es-ES_tradnl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Ejemplo</a:t>
            </a:r>
          </a:p>
        </p:txBody>
      </p:sp>
      <p:sp>
        <p:nvSpPr>
          <p:cNvPr id="171011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47625" y="865188"/>
          <a:ext cx="271462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2" name="Ecuación" r:id="rId3" imgW="672840" imgH="482400" progId="Equation.3">
                  <p:embed/>
                </p:oleObj>
              </mc:Choice>
              <mc:Fallback>
                <p:oleObj name="Ecuación" r:id="rId3" imgW="67284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" y="865188"/>
                        <a:ext cx="2714625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5" name="Object 7"/>
          <p:cNvGraphicFramePr>
            <a:graphicFrameLocks noChangeAspect="1"/>
          </p:cNvGraphicFramePr>
          <p:nvPr/>
        </p:nvGraphicFramePr>
        <p:xfrm>
          <a:off x="2868781" y="850899"/>
          <a:ext cx="6328446" cy="204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3" name="Ecuación" r:id="rId5" imgW="1726920" imgH="482400" progId="Equation.3">
                  <p:embed/>
                </p:oleObj>
              </mc:Choice>
              <mc:Fallback>
                <p:oleObj name="Ecuación" r:id="rId5" imgW="172692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81" y="850899"/>
                        <a:ext cx="6328446" cy="204704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6" name="Object 8"/>
          <p:cNvGraphicFramePr>
            <a:graphicFrameLocks noChangeAspect="1"/>
          </p:cNvGraphicFramePr>
          <p:nvPr/>
        </p:nvGraphicFramePr>
        <p:xfrm>
          <a:off x="230188" y="2947937"/>
          <a:ext cx="621982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4" name="Ecuación" r:id="rId7" imgW="1638000" imgH="482400" progId="Equation.3">
                  <p:embed/>
                </p:oleObj>
              </mc:Choice>
              <mc:Fallback>
                <p:oleObj name="Ecuación" r:id="rId7" imgW="1638000" imgH="482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2947937"/>
                        <a:ext cx="6219825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7" name="Object 9"/>
          <p:cNvGraphicFramePr>
            <a:graphicFrameLocks noChangeAspect="1"/>
          </p:cNvGraphicFramePr>
          <p:nvPr/>
        </p:nvGraphicFramePr>
        <p:xfrm>
          <a:off x="333375" y="4887913"/>
          <a:ext cx="5014913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5" name="Ecuación" r:id="rId9" imgW="1320480" imgH="482400" progId="Equation.3">
                  <p:embed/>
                </p:oleObj>
              </mc:Choice>
              <mc:Fallback>
                <p:oleObj name="Ecuación" r:id="rId9" imgW="132048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4887913"/>
                        <a:ext cx="5014913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Ejemplo</a:t>
            </a:r>
          </a:p>
        </p:txBody>
      </p:sp>
      <p:sp>
        <p:nvSpPr>
          <p:cNvPr id="17203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72039" name="Object 7"/>
          <p:cNvGraphicFramePr>
            <a:graphicFrameLocks noChangeAspect="1"/>
          </p:cNvGraphicFramePr>
          <p:nvPr/>
        </p:nvGraphicFramePr>
        <p:xfrm>
          <a:off x="433388" y="889000"/>
          <a:ext cx="5834062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7" name="Ecuación" r:id="rId3" imgW="1536480" imgH="507960" progId="Equation.3">
                  <p:embed/>
                </p:oleObj>
              </mc:Choice>
              <mc:Fallback>
                <p:oleObj name="Ecuación" r:id="rId3" imgW="1536480" imgH="507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889000"/>
                        <a:ext cx="5834062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0" name="Object 8"/>
          <p:cNvGraphicFramePr>
            <a:graphicFrameLocks noChangeAspect="1"/>
          </p:cNvGraphicFramePr>
          <p:nvPr/>
        </p:nvGraphicFramePr>
        <p:xfrm>
          <a:off x="396875" y="3049639"/>
          <a:ext cx="5448300" cy="194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8" name="Ecuación" r:id="rId5" imgW="1434960" imgH="482400" progId="Equation.3">
                  <p:embed/>
                </p:oleObj>
              </mc:Choice>
              <mc:Fallback>
                <p:oleObj name="Ecuación" r:id="rId5" imgW="143496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049639"/>
                        <a:ext cx="5448300" cy="194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1" name="Object 9"/>
          <p:cNvGraphicFramePr>
            <a:graphicFrameLocks noChangeAspect="1"/>
          </p:cNvGraphicFramePr>
          <p:nvPr/>
        </p:nvGraphicFramePr>
        <p:xfrm>
          <a:off x="390525" y="5114639"/>
          <a:ext cx="8101013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39" name="Ecuación" r:id="rId7" imgW="2133360" imgH="419040" progId="Equation.3">
                  <p:embed/>
                </p:oleObj>
              </mc:Choice>
              <mc:Fallback>
                <p:oleObj name="Ecuación" r:id="rId7" imgW="21333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5114639"/>
                        <a:ext cx="8101013" cy="168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Ejemplo</a:t>
            </a:r>
          </a:p>
        </p:txBody>
      </p:sp>
      <p:sp>
        <p:nvSpPr>
          <p:cNvPr id="17305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73062" name="Object 6"/>
          <p:cNvGraphicFramePr>
            <a:graphicFrameLocks noChangeAspect="1"/>
          </p:cNvGraphicFramePr>
          <p:nvPr/>
        </p:nvGraphicFramePr>
        <p:xfrm>
          <a:off x="390525" y="742950"/>
          <a:ext cx="8101013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cuación" r:id="rId3" imgW="2133360" imgH="419040" progId="Equation.3">
                  <p:embed/>
                </p:oleObj>
              </mc:Choice>
              <mc:Fallback>
                <p:oleObj name="Ecuación" r:id="rId3" imgW="213336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" y="742950"/>
                        <a:ext cx="8101013" cy="168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3" name="Text Box 7"/>
          <p:cNvSpPr txBox="1">
            <a:spLocks noChangeArrowheads="1"/>
          </p:cNvSpPr>
          <p:nvPr/>
        </p:nvSpPr>
        <p:spPr bwMode="auto">
          <a:xfrm>
            <a:off x="174625" y="2671763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 = 0,6 – 0,012 + 0,0001296 –  …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30275" y="3327400"/>
            <a:ext cx="2881313" cy="1231900"/>
            <a:chOff x="586" y="2096"/>
            <a:chExt cx="1815" cy="776"/>
          </a:xfrm>
        </p:grpSpPr>
        <p:sp>
          <p:nvSpPr>
            <p:cNvPr id="173065" name="AutoShape 9"/>
            <p:cNvSpPr>
              <a:spLocks/>
            </p:cNvSpPr>
            <p:nvPr/>
          </p:nvSpPr>
          <p:spPr bwMode="auto">
            <a:xfrm rot="-5400000">
              <a:off x="1345" y="1337"/>
              <a:ext cx="297" cy="1815"/>
            </a:xfrm>
            <a:prstGeom prst="leftBrace">
              <a:avLst>
                <a:gd name="adj1" fmla="val 50926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"/>
            </a:p>
          </p:txBody>
        </p:sp>
        <p:sp>
          <p:nvSpPr>
            <p:cNvPr id="173066" name="Text Box 10"/>
            <p:cNvSpPr txBox="1">
              <a:spLocks noChangeArrowheads="1"/>
            </p:cNvSpPr>
            <p:nvPr/>
          </p:nvSpPr>
          <p:spPr bwMode="auto">
            <a:xfrm>
              <a:off x="1047" y="2392"/>
              <a:ext cx="1075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0,588</a:t>
              </a:r>
            </a:p>
          </p:txBody>
        </p:sp>
      </p:grpSp>
      <p:graphicFrame>
        <p:nvGraphicFramePr>
          <p:cNvPr id="173067" name="Object 11"/>
          <p:cNvGraphicFramePr>
            <a:graphicFrameLocks noChangeAspect="1"/>
          </p:cNvGraphicFramePr>
          <p:nvPr/>
        </p:nvGraphicFramePr>
        <p:xfrm>
          <a:off x="120027" y="4658435"/>
          <a:ext cx="470852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3" name="Ecuación" r:id="rId5" imgW="1168200" imgH="482400" progId="Equation.3">
                  <p:embed/>
                </p:oleObj>
              </mc:Choice>
              <mc:Fallback>
                <p:oleObj name="Ecuación" r:id="rId5" imgW="1168200" imgH="482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27" y="4658435"/>
                        <a:ext cx="4708525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9" name="Text Box 13"/>
          <p:cNvSpPr txBox="1">
            <a:spLocks noChangeArrowheads="1"/>
          </p:cNvSpPr>
          <p:nvPr/>
        </p:nvSpPr>
        <p:spPr bwMode="auto">
          <a:xfrm>
            <a:off x="5811838" y="4565650"/>
            <a:ext cx="2879725" cy="2139950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Con error menor que </a:t>
            </a:r>
            <a:r>
              <a:rPr lang="es-ES_tradnl" dirty="0" smtClean="0">
                <a:solidFill>
                  <a:schemeClr val="bg1"/>
                </a:solidFill>
              </a:rPr>
              <a:t>0,00013</a:t>
            </a:r>
            <a:endParaRPr lang="es-ES_tradnl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3" grpId="0"/>
      <p:bldP spid="1730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95250" y="1905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Sumario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06086" y="1191491"/>
            <a:ext cx="8534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buFont typeface="Arial" pitchFamily="34" charset="0"/>
              <a:buChar char="•"/>
              <a:tabLst>
                <a:tab pos="0" algn="l"/>
              </a:tabLst>
            </a:pPr>
            <a:r>
              <a:rPr lang="es-ES_tradnl" sz="4200" dirty="0" smtClean="0">
                <a:solidFill>
                  <a:schemeClr val="bg1"/>
                </a:solidFill>
              </a:rPr>
              <a:t>Aproximación de una función mediante un polinomio.</a:t>
            </a:r>
            <a:endParaRPr lang="es-ES_tradnl" sz="4200" dirty="0">
              <a:solidFill>
                <a:schemeClr val="bg1"/>
              </a:solidFill>
            </a:endParaRPr>
          </a:p>
        </p:txBody>
      </p:sp>
      <p:sp>
        <p:nvSpPr>
          <p:cNvPr id="29700" name="Line 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</p:spPr>
        <p:txBody>
          <a:bodyPr/>
          <a:lstStyle/>
          <a:p>
            <a:pPr algn="l"/>
            <a:r>
              <a:rPr lang="es-MX" dirty="0" smtClean="0">
                <a:solidFill>
                  <a:schemeClr val="bg1"/>
                </a:solidFill>
                <a:latin typeface="Arial" charset="0"/>
              </a:rPr>
              <a:t>Bibliografía y orientación</a:t>
            </a:r>
            <a:endParaRPr lang="en-US" dirty="0" smtClean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771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811433"/>
            <a:ext cx="9144000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FFFF00"/>
              </a:buClr>
              <a:buFont typeface="Arial" pitchFamily="34" charset="0"/>
              <a:buChar char="•"/>
            </a:pPr>
            <a:r>
              <a:rPr lang="es-MX" sz="3800" dirty="0" smtClean="0">
                <a:solidFill>
                  <a:schemeClr val="bg1"/>
                </a:solidFill>
              </a:rPr>
              <a:t> </a:t>
            </a:r>
            <a:r>
              <a:rPr lang="es-MX" sz="3800" b="1" dirty="0" smtClean="0">
                <a:solidFill>
                  <a:srgbClr val="FFFF00"/>
                </a:solidFill>
              </a:rPr>
              <a:t>Series. Tomo I</a:t>
            </a:r>
            <a:r>
              <a:rPr lang="es-MX" sz="3800" dirty="0" smtClean="0">
                <a:solidFill>
                  <a:schemeClr val="bg1"/>
                </a:solidFill>
              </a:rPr>
              <a:t>.</a:t>
            </a:r>
          </a:p>
          <a:p>
            <a:pPr eaLnBrk="1" hangingPunct="1">
              <a:spcBef>
                <a:spcPts val="1200"/>
              </a:spcBef>
            </a:pPr>
            <a:r>
              <a:rPr lang="es-MX" sz="3800" dirty="0" smtClean="0">
                <a:solidFill>
                  <a:schemeClr val="bg1"/>
                </a:solidFill>
              </a:rPr>
              <a:t>Estudiar </a:t>
            </a:r>
            <a:r>
              <a:rPr lang="es-MX" sz="3800" dirty="0" smtClean="0">
                <a:solidFill>
                  <a:srgbClr val="FFFF00"/>
                </a:solidFill>
              </a:rPr>
              <a:t>2.5</a:t>
            </a:r>
            <a:r>
              <a:rPr lang="es-MX" sz="3800" dirty="0" smtClean="0">
                <a:solidFill>
                  <a:schemeClr val="bg1"/>
                </a:solidFill>
              </a:rPr>
              <a:t>   p. 229 </a:t>
            </a:r>
            <a:r>
              <a:rPr lang="es-MX" sz="3800" dirty="0">
                <a:solidFill>
                  <a:schemeClr val="bg1"/>
                </a:solidFill>
              </a:rPr>
              <a:t>– </a:t>
            </a:r>
            <a:r>
              <a:rPr lang="es-MX" sz="3800" dirty="0" smtClean="0">
                <a:solidFill>
                  <a:schemeClr val="bg1"/>
                </a:solidFill>
              </a:rPr>
              <a:t>240</a:t>
            </a:r>
          </a:p>
          <a:p>
            <a:pPr eaLnBrk="1" hangingPunct="1">
              <a:spcBef>
                <a:spcPts val="1200"/>
              </a:spcBef>
            </a:pPr>
            <a:r>
              <a:rPr lang="es-MX" sz="3800" dirty="0" smtClean="0">
                <a:solidFill>
                  <a:schemeClr val="bg1"/>
                </a:solidFill>
              </a:rPr>
              <a:t>Preguntas </a:t>
            </a:r>
            <a:r>
              <a:rPr lang="es-MX" sz="3800" dirty="0" smtClean="0">
                <a:solidFill>
                  <a:srgbClr val="FFFF00"/>
                </a:solidFill>
              </a:rPr>
              <a:t>18 – 24,</a:t>
            </a:r>
            <a:r>
              <a:rPr lang="es-MX" sz="3800" dirty="0" smtClean="0">
                <a:solidFill>
                  <a:schemeClr val="bg1"/>
                </a:solidFill>
              </a:rPr>
              <a:t> pp. 244</a:t>
            </a:r>
          </a:p>
          <a:p>
            <a:pPr eaLnBrk="1" hangingPunct="1">
              <a:spcBef>
                <a:spcPts val="1200"/>
              </a:spcBef>
            </a:pPr>
            <a:r>
              <a:rPr lang="es-MX" sz="3800" dirty="0">
                <a:solidFill>
                  <a:schemeClr val="bg1"/>
                </a:solidFill>
              </a:rPr>
              <a:t>Ej. resueltos III y </a:t>
            </a:r>
            <a:r>
              <a:rPr lang="es-MX" sz="3800" dirty="0" smtClean="0">
                <a:solidFill>
                  <a:schemeClr val="bg1"/>
                </a:solidFill>
              </a:rPr>
              <a:t>IV, V y VII pp. 259-268</a:t>
            </a:r>
            <a:endParaRPr lang="es-MX" sz="3800" dirty="0">
              <a:solidFill>
                <a:schemeClr val="bg1"/>
              </a:solidFill>
            </a:endParaRPr>
          </a:p>
          <a:p>
            <a:pPr eaLnBrk="1" hangingPunct="1">
              <a:spcBef>
                <a:spcPts val="1200"/>
              </a:spcBef>
            </a:pPr>
            <a:r>
              <a:rPr lang="es-MX" sz="3800" dirty="0">
                <a:solidFill>
                  <a:schemeClr val="bg1"/>
                </a:solidFill>
              </a:rPr>
              <a:t>Ej. propuestos </a:t>
            </a:r>
            <a:r>
              <a:rPr lang="es-MX" sz="3800" dirty="0" smtClean="0">
                <a:solidFill>
                  <a:schemeClr val="bg1"/>
                </a:solidFill>
              </a:rPr>
              <a:t>III, IV, V y IX, pp</a:t>
            </a:r>
            <a:r>
              <a:rPr lang="es-MX" sz="3800" dirty="0">
                <a:solidFill>
                  <a:schemeClr val="bg1"/>
                </a:solidFill>
              </a:rPr>
              <a:t>. </a:t>
            </a:r>
            <a:r>
              <a:rPr lang="es-MX" sz="3800" dirty="0" smtClean="0">
                <a:solidFill>
                  <a:schemeClr val="bg1"/>
                </a:solidFill>
              </a:rPr>
              <a:t>270, 272</a:t>
            </a:r>
          </a:p>
          <a:p>
            <a:pPr eaLnBrk="1" hangingPunct="1">
              <a:spcBef>
                <a:spcPts val="1200"/>
              </a:spcBef>
              <a:buClr>
                <a:srgbClr val="FFFF00"/>
              </a:buClr>
              <a:buFont typeface="Arial" pitchFamily="34" charset="0"/>
              <a:buChar char="•"/>
            </a:pPr>
            <a:r>
              <a:rPr lang="es-MX" sz="3800" dirty="0" smtClean="0">
                <a:solidFill>
                  <a:schemeClr val="bg1"/>
                </a:solidFill>
              </a:rPr>
              <a:t> </a:t>
            </a:r>
            <a:r>
              <a:rPr lang="es-MX" sz="3800" b="1" dirty="0" smtClean="0">
                <a:solidFill>
                  <a:srgbClr val="FFFF00"/>
                </a:solidFill>
              </a:rPr>
              <a:t>Cálculo con Trascendentes Tempranas. Parte 3. </a:t>
            </a:r>
          </a:p>
          <a:p>
            <a:pPr eaLnBrk="1" hangingPunct="1">
              <a:spcBef>
                <a:spcPts val="1200"/>
              </a:spcBef>
              <a:buClr>
                <a:srgbClr val="FFFF00"/>
              </a:buClr>
            </a:pPr>
            <a:r>
              <a:rPr lang="es-ES_tradnl" sz="3800" dirty="0" smtClean="0">
                <a:solidFill>
                  <a:schemeClr val="bg1"/>
                </a:solidFill>
              </a:rPr>
              <a:t>Sección 11.12 p.766 a 773</a:t>
            </a:r>
            <a:endParaRPr lang="es-MX" sz="38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133350" y="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Aproximación de funciones</a:t>
            </a:r>
          </a:p>
        </p:txBody>
      </p:sp>
      <p:sp>
        <p:nvSpPr>
          <p:cNvPr id="127000" name="Text Box 24"/>
          <p:cNvSpPr txBox="1">
            <a:spLocks noChangeArrowheads="1"/>
          </p:cNvSpPr>
          <p:nvPr/>
        </p:nvSpPr>
        <p:spPr bwMode="auto">
          <a:xfrm>
            <a:off x="0" y="3997361"/>
            <a:ext cx="7146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Tres tipos de problema:</a:t>
            </a:r>
          </a:p>
        </p:txBody>
      </p:sp>
      <p:sp>
        <p:nvSpPr>
          <p:cNvPr id="127005" name="Line 29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27006" name="Object 30"/>
          <p:cNvGraphicFramePr>
            <a:graphicFrameLocks noChangeAspect="1"/>
          </p:cNvGraphicFramePr>
          <p:nvPr/>
        </p:nvGraphicFramePr>
        <p:xfrm>
          <a:off x="-24589" y="1841535"/>
          <a:ext cx="8481648" cy="192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cuación" r:id="rId3" imgW="2463480" imgH="482400" progId="Equation.3">
                  <p:embed/>
                </p:oleObj>
              </mc:Choice>
              <mc:Fallback>
                <p:oleObj name="Ecuación" r:id="rId3" imgW="24634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589" y="1841535"/>
                        <a:ext cx="8481648" cy="19286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14313" y="5120872"/>
            <a:ext cx="8016875" cy="1473200"/>
            <a:chOff x="135" y="2889"/>
            <a:chExt cx="5050" cy="928"/>
          </a:xfrm>
        </p:grpSpPr>
        <p:sp>
          <p:nvSpPr>
            <p:cNvPr id="127007" name="Text Box 31"/>
            <p:cNvSpPr txBox="1">
              <a:spLocks noChangeArrowheads="1"/>
            </p:cNvSpPr>
            <p:nvPr/>
          </p:nvSpPr>
          <p:spPr bwMode="auto">
            <a:xfrm>
              <a:off x="683" y="2891"/>
              <a:ext cx="4502" cy="926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Dados </a:t>
              </a:r>
              <a:r>
                <a:rPr lang="es-ES_tradnl" dirty="0">
                  <a:solidFill>
                    <a:srgbClr val="FFFF00"/>
                  </a:solidFill>
                </a:rPr>
                <a:t>x</a:t>
              </a:r>
              <a:r>
                <a:rPr lang="es-ES_tradnl" dirty="0">
                  <a:solidFill>
                    <a:schemeClr val="bg1"/>
                  </a:solidFill>
                </a:rPr>
                <a:t> y </a:t>
              </a:r>
              <a:r>
                <a:rPr lang="es-ES_tradnl" dirty="0">
                  <a:solidFill>
                    <a:srgbClr val="FFFF00"/>
                  </a:solidFill>
                </a:rPr>
                <a:t>n</a:t>
              </a:r>
              <a:r>
                <a:rPr lang="es-ES_tradnl" dirty="0">
                  <a:solidFill>
                    <a:schemeClr val="bg1"/>
                  </a:solidFill>
                </a:rPr>
                <a:t> hallar una cota del </a:t>
              </a:r>
              <a:r>
                <a:rPr lang="es-ES_tradnl" dirty="0">
                  <a:solidFill>
                    <a:srgbClr val="FFFF00"/>
                  </a:solidFill>
                </a:rPr>
                <a:t>error</a:t>
              </a:r>
            </a:p>
          </p:txBody>
        </p:sp>
        <p:sp>
          <p:nvSpPr>
            <p:cNvPr id="127008" name="Text Box 32"/>
            <p:cNvSpPr txBox="1">
              <a:spLocks noChangeArrowheads="1"/>
            </p:cNvSpPr>
            <p:nvPr/>
          </p:nvSpPr>
          <p:spPr bwMode="auto">
            <a:xfrm>
              <a:off x="135" y="2889"/>
              <a:ext cx="413" cy="50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rgbClr val="FFFF00"/>
                  </a:solidFill>
                </a:rPr>
                <a:t>1</a:t>
              </a:r>
            </a:p>
          </p:txBody>
        </p:sp>
      </p:grpSp>
      <p:graphicFrame>
        <p:nvGraphicFramePr>
          <p:cNvPr id="127010" name="Object 34"/>
          <p:cNvGraphicFramePr>
            <a:graphicFrameLocks noChangeAspect="1"/>
          </p:cNvGraphicFramePr>
          <p:nvPr/>
        </p:nvGraphicFramePr>
        <p:xfrm>
          <a:off x="0" y="958850"/>
          <a:ext cx="91440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cuación" r:id="rId5" imgW="2844720" imgH="241200" progId="Equation.3">
                  <p:embed/>
                </p:oleObj>
              </mc:Choice>
              <mc:Fallback>
                <p:oleObj name="Ecuación" r:id="rId5" imgW="284472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58850"/>
                        <a:ext cx="914400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/>
          <p:cNvSpPr txBox="1">
            <a:spLocks noChangeArrowheads="1"/>
          </p:cNvSpPr>
          <p:nvPr/>
        </p:nvSpPr>
        <p:spPr bwMode="auto">
          <a:xfrm>
            <a:off x="133350" y="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Aproximación de funciones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0" y="4095837"/>
            <a:ext cx="7146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Tres tipos de problema:</a:t>
            </a:r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4313" y="5191212"/>
            <a:ext cx="8016875" cy="1473200"/>
            <a:chOff x="135" y="2889"/>
            <a:chExt cx="5050" cy="928"/>
          </a:xfrm>
        </p:grpSpPr>
        <p:sp>
          <p:nvSpPr>
            <p:cNvPr id="153609" name="Text Box 9"/>
            <p:cNvSpPr txBox="1">
              <a:spLocks noChangeArrowheads="1"/>
            </p:cNvSpPr>
            <p:nvPr/>
          </p:nvSpPr>
          <p:spPr bwMode="auto">
            <a:xfrm>
              <a:off x="683" y="2891"/>
              <a:ext cx="4502" cy="926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Dados </a:t>
              </a:r>
              <a:r>
                <a:rPr lang="es-ES_tradnl">
                  <a:solidFill>
                    <a:srgbClr val="FFFF00"/>
                  </a:solidFill>
                </a:rPr>
                <a:t>x</a:t>
              </a:r>
              <a:r>
                <a:rPr lang="es-ES_tradnl">
                  <a:solidFill>
                    <a:schemeClr val="bg1"/>
                  </a:solidFill>
                </a:rPr>
                <a:t> y una cota del </a:t>
              </a:r>
              <a:r>
                <a:rPr lang="es-ES_tradnl">
                  <a:solidFill>
                    <a:srgbClr val="FFFF00"/>
                  </a:solidFill>
                </a:rPr>
                <a:t>error </a:t>
              </a:r>
              <a:r>
                <a:rPr lang="es-ES_tradnl">
                  <a:solidFill>
                    <a:schemeClr val="bg1"/>
                  </a:solidFill>
                </a:rPr>
                <a:t>hallar </a:t>
              </a:r>
              <a:r>
                <a:rPr lang="es-ES_tradnl">
                  <a:solidFill>
                    <a:srgbClr val="FFFF00"/>
                  </a:solidFill>
                </a:rPr>
                <a:t>n</a:t>
              </a:r>
            </a:p>
          </p:txBody>
        </p:sp>
        <p:sp>
          <p:nvSpPr>
            <p:cNvPr id="153610" name="Text Box 10"/>
            <p:cNvSpPr txBox="1">
              <a:spLocks noChangeArrowheads="1"/>
            </p:cNvSpPr>
            <p:nvPr/>
          </p:nvSpPr>
          <p:spPr bwMode="auto">
            <a:xfrm>
              <a:off x="135" y="2889"/>
              <a:ext cx="413" cy="50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rgbClr val="FFFF00"/>
                  </a:solidFill>
                </a:rPr>
                <a:t>2</a:t>
              </a:r>
            </a:p>
          </p:txBody>
        </p:sp>
      </p:grpSp>
      <p:graphicFrame>
        <p:nvGraphicFramePr>
          <p:cNvPr id="153611" name="Object 11"/>
          <p:cNvGraphicFramePr>
            <a:graphicFrameLocks noChangeAspect="1"/>
          </p:cNvGraphicFramePr>
          <p:nvPr/>
        </p:nvGraphicFramePr>
        <p:xfrm>
          <a:off x="-23813" y="1841500"/>
          <a:ext cx="8480426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0" name="Ecuación" r:id="rId3" imgW="2463480" imgH="482400" progId="Equation.3">
                  <p:embed/>
                </p:oleObj>
              </mc:Choice>
              <mc:Fallback>
                <p:oleObj name="Ecuación" r:id="rId3" imgW="24634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3813" y="1841500"/>
                        <a:ext cx="8480426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2" name="Object 12"/>
          <p:cNvGraphicFramePr>
            <a:graphicFrameLocks noChangeAspect="1"/>
          </p:cNvGraphicFramePr>
          <p:nvPr/>
        </p:nvGraphicFramePr>
        <p:xfrm>
          <a:off x="-19050" y="958850"/>
          <a:ext cx="91630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61" name="Ecuación" r:id="rId5" imgW="2717640" imgH="241200" progId="Equation.3">
                  <p:embed/>
                </p:oleObj>
              </mc:Choice>
              <mc:Fallback>
                <p:oleObj name="Ecuación" r:id="rId5" imgW="27176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050" y="958850"/>
                        <a:ext cx="91630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133350" y="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Aproximación de funciones</a:t>
            </a:r>
          </a:p>
        </p:txBody>
      </p:sp>
      <p:sp>
        <p:nvSpPr>
          <p:cNvPr id="154629" name="Text Box 5"/>
          <p:cNvSpPr txBox="1">
            <a:spLocks noChangeArrowheads="1"/>
          </p:cNvSpPr>
          <p:nvPr/>
        </p:nvSpPr>
        <p:spPr bwMode="auto">
          <a:xfrm>
            <a:off x="0" y="4095837"/>
            <a:ext cx="71469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Tres tipos de problema:</a:t>
            </a:r>
          </a:p>
        </p:txBody>
      </p:sp>
      <p:sp>
        <p:nvSpPr>
          <p:cNvPr id="154630" name="Line 6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14313" y="5191212"/>
            <a:ext cx="8016875" cy="1473200"/>
            <a:chOff x="135" y="2889"/>
            <a:chExt cx="5050" cy="928"/>
          </a:xfrm>
        </p:grpSpPr>
        <p:sp>
          <p:nvSpPr>
            <p:cNvPr id="154633" name="Text Box 9"/>
            <p:cNvSpPr txBox="1">
              <a:spLocks noChangeArrowheads="1"/>
            </p:cNvSpPr>
            <p:nvPr/>
          </p:nvSpPr>
          <p:spPr bwMode="auto">
            <a:xfrm>
              <a:off x="683" y="2891"/>
              <a:ext cx="4502" cy="926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Dados </a:t>
              </a:r>
              <a:r>
                <a:rPr lang="es-ES_tradnl">
                  <a:solidFill>
                    <a:srgbClr val="FFFF00"/>
                  </a:solidFill>
                </a:rPr>
                <a:t>n</a:t>
              </a:r>
              <a:r>
                <a:rPr lang="es-ES_tradnl">
                  <a:solidFill>
                    <a:schemeClr val="bg1"/>
                  </a:solidFill>
                </a:rPr>
                <a:t> y una cota del </a:t>
              </a:r>
              <a:r>
                <a:rPr lang="es-ES_tradnl">
                  <a:solidFill>
                    <a:srgbClr val="FFFF00"/>
                  </a:solidFill>
                </a:rPr>
                <a:t>error </a:t>
              </a:r>
              <a:r>
                <a:rPr lang="es-ES_tradnl">
                  <a:solidFill>
                    <a:schemeClr val="bg1"/>
                  </a:solidFill>
                </a:rPr>
                <a:t>hallar </a:t>
              </a:r>
              <a:r>
                <a:rPr lang="es-ES_tradnl">
                  <a:solidFill>
                    <a:srgbClr val="FFFF00"/>
                  </a:solidFill>
                </a:rPr>
                <a:t>x</a:t>
              </a:r>
            </a:p>
          </p:txBody>
        </p:sp>
        <p:sp>
          <p:nvSpPr>
            <p:cNvPr id="154634" name="Text Box 10"/>
            <p:cNvSpPr txBox="1">
              <a:spLocks noChangeArrowheads="1"/>
            </p:cNvSpPr>
            <p:nvPr/>
          </p:nvSpPr>
          <p:spPr bwMode="auto">
            <a:xfrm>
              <a:off x="135" y="2889"/>
              <a:ext cx="413" cy="504"/>
            </a:xfrm>
            <a:prstGeom prst="rect">
              <a:avLst/>
            </a:prstGeom>
            <a:noFill/>
            <a:ln w="381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rgbClr val="FFFF00"/>
                  </a:solidFill>
                </a:rPr>
                <a:t>3</a:t>
              </a:r>
            </a:p>
          </p:txBody>
        </p:sp>
      </p:grpSp>
      <p:graphicFrame>
        <p:nvGraphicFramePr>
          <p:cNvPr id="154635" name="Object 11"/>
          <p:cNvGraphicFramePr>
            <a:graphicFrameLocks noChangeAspect="1"/>
          </p:cNvGraphicFramePr>
          <p:nvPr/>
        </p:nvGraphicFramePr>
        <p:xfrm>
          <a:off x="-23813" y="1841500"/>
          <a:ext cx="8480426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4" name="Ecuación" r:id="rId3" imgW="2463480" imgH="482400" progId="Equation.3">
                  <p:embed/>
                </p:oleObj>
              </mc:Choice>
              <mc:Fallback>
                <p:oleObj name="Ecuación" r:id="rId3" imgW="2463480" imgH="482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3813" y="1841500"/>
                        <a:ext cx="8480426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636" name="Object 12"/>
          <p:cNvGraphicFramePr>
            <a:graphicFrameLocks noChangeAspect="1"/>
          </p:cNvGraphicFramePr>
          <p:nvPr/>
        </p:nvGraphicFramePr>
        <p:xfrm>
          <a:off x="-19050" y="958850"/>
          <a:ext cx="91630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5" name="Ecuación" r:id="rId5" imgW="2717640" imgH="241200" progId="Equation.3">
                  <p:embed/>
                </p:oleObj>
              </mc:Choice>
              <mc:Fallback>
                <p:oleObj name="Ecuación" r:id="rId5" imgW="271764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050" y="958850"/>
                        <a:ext cx="9163050" cy="968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0" y="-190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Fórmula </a:t>
            </a:r>
            <a:r>
              <a:rPr lang="es-ES_tradnl" dirty="0">
                <a:solidFill>
                  <a:schemeClr val="bg1"/>
                </a:solidFill>
              </a:rPr>
              <a:t>para el error </a:t>
            </a:r>
          </a:p>
        </p:txBody>
      </p:sp>
      <p:sp>
        <p:nvSpPr>
          <p:cNvPr id="140306" name="Line 1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40309" name="Object 21"/>
          <p:cNvGraphicFramePr>
            <a:graphicFrameLocks noChangeAspect="1"/>
          </p:cNvGraphicFramePr>
          <p:nvPr/>
        </p:nvGraphicFramePr>
        <p:xfrm>
          <a:off x="50800" y="2064458"/>
          <a:ext cx="563403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cuación" r:id="rId3" imgW="1396800" imgH="279360" progId="Equation.3">
                  <p:embed/>
                </p:oleObj>
              </mc:Choice>
              <mc:Fallback>
                <p:oleObj name="Ecuación" r:id="rId3" imgW="139680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" y="2064458"/>
                        <a:ext cx="5634038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10" name="AutoShape 22"/>
          <p:cNvSpPr>
            <a:spLocks noChangeArrowheads="1"/>
          </p:cNvSpPr>
          <p:nvPr/>
        </p:nvSpPr>
        <p:spPr bwMode="auto">
          <a:xfrm>
            <a:off x="6338888" y="2539120"/>
            <a:ext cx="2805112" cy="898525"/>
          </a:xfrm>
          <a:prstGeom prst="wedgeRoundRectCallout">
            <a:avLst>
              <a:gd name="adj1" fmla="val -71333"/>
              <a:gd name="adj2" fmla="val -43991"/>
              <a:gd name="adj3" fmla="val 16667"/>
            </a:avLst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s-ES">
                <a:solidFill>
                  <a:srgbClr val="FFFF00"/>
                </a:solidFill>
              </a:rPr>
              <a:t>Leibniz</a:t>
            </a:r>
          </a:p>
        </p:txBody>
      </p:sp>
      <p:sp>
        <p:nvSpPr>
          <p:cNvPr id="140311" name="Text Box 23"/>
          <p:cNvSpPr txBox="1">
            <a:spLocks noChangeArrowheads="1"/>
          </p:cNvSpPr>
          <p:nvPr/>
        </p:nvSpPr>
        <p:spPr bwMode="auto">
          <a:xfrm>
            <a:off x="3398838" y="3731809"/>
            <a:ext cx="5745162" cy="2123658"/>
          </a:xfrm>
          <a:prstGeom prst="rect">
            <a:avLst/>
          </a:prstGeom>
          <a:noFill/>
          <a:ln w="381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" dirty="0">
                <a:solidFill>
                  <a:srgbClr val="FFFF00"/>
                </a:solidFill>
              </a:rPr>
              <a:t>Si la serie es </a:t>
            </a:r>
            <a:r>
              <a:rPr lang="es-ES" dirty="0" smtClean="0">
                <a:solidFill>
                  <a:srgbClr val="FFFF00"/>
                </a:solidFill>
              </a:rPr>
              <a:t>alternada </a:t>
            </a:r>
            <a:r>
              <a:rPr lang="es-ES" dirty="0">
                <a:solidFill>
                  <a:srgbClr val="FFFF00"/>
                </a:solidFill>
              </a:rPr>
              <a:t>para las x analizadas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10" grpId="0" animBg="1"/>
      <p:bldP spid="1403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Ejemplo 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6691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160338" y="830263"/>
            <a:ext cx="87772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Halle un polinomio de segundo grado para aproximar la función </a:t>
            </a:r>
            <a:r>
              <a:rPr lang="es-ES_tradnl" dirty="0" err="1" smtClean="0">
                <a:solidFill>
                  <a:schemeClr val="bg1"/>
                </a:solidFill>
              </a:rPr>
              <a:t>cos</a:t>
            </a:r>
            <a:r>
              <a:rPr lang="es-ES_tradnl" dirty="0" smtClean="0">
                <a:solidFill>
                  <a:schemeClr val="bg1"/>
                </a:solidFill>
              </a:rPr>
              <a:t> (x) </a:t>
            </a:r>
            <a:r>
              <a:rPr lang="es-ES_tradnl" dirty="0">
                <a:solidFill>
                  <a:schemeClr val="bg1"/>
                </a:solidFill>
              </a:rPr>
              <a:t>para ángulos pequeños. Determine qué valores puede tomar x, de manera que el error no pase de 0,001.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Ejemplo </a:t>
            </a:r>
            <a:r>
              <a:rPr lang="es-ES_tradnl" dirty="0" smtClean="0">
                <a:solidFill>
                  <a:schemeClr val="bg1"/>
                </a:solidFill>
              </a:rPr>
              <a:t> 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67939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  <p:graphicFrame>
        <p:nvGraphicFramePr>
          <p:cNvPr id="167942" name="Object 6"/>
          <p:cNvGraphicFramePr>
            <a:graphicFrameLocks noChangeAspect="1"/>
          </p:cNvGraphicFramePr>
          <p:nvPr/>
        </p:nvGraphicFramePr>
        <p:xfrm>
          <a:off x="230188" y="643055"/>
          <a:ext cx="558165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Ecuación" r:id="rId3" imgW="1384200" imgH="419040" progId="Equation.3">
                  <p:embed/>
                </p:oleObj>
              </mc:Choice>
              <mc:Fallback>
                <p:oleObj name="Ecuación" r:id="rId3" imgW="138420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643055"/>
                        <a:ext cx="5581650" cy="168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0" y="2348030"/>
            <a:ext cx="8366125" cy="1460500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Es una serie </a:t>
            </a:r>
            <a:r>
              <a:rPr lang="es-ES_tradnl" dirty="0" smtClean="0">
                <a:solidFill>
                  <a:schemeClr val="bg1"/>
                </a:solidFill>
              </a:rPr>
              <a:t>alternada </a:t>
            </a:r>
            <a:r>
              <a:rPr lang="es-ES_tradnl" dirty="0">
                <a:solidFill>
                  <a:schemeClr val="bg1"/>
                </a:solidFill>
              </a:rPr>
              <a:t>para todos los </a:t>
            </a:r>
            <a:r>
              <a:rPr lang="es-ES_tradnl" dirty="0" smtClean="0">
                <a:solidFill>
                  <a:schemeClr val="bg1"/>
                </a:solidFill>
              </a:rPr>
              <a:t>valores de x </a:t>
            </a:r>
            <a:r>
              <a:rPr lang="es-ES_tradnl" dirty="0">
                <a:solidFill>
                  <a:schemeClr val="bg1"/>
                </a:solidFill>
              </a:rPr>
              <a:t>reales.</a:t>
            </a:r>
          </a:p>
        </p:txBody>
      </p:sp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179388" y="3771089"/>
          <a:ext cx="5376862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Ecuación" r:id="rId5" imgW="1333440" imgH="419040" progId="Equation.3">
                  <p:embed/>
                </p:oleObj>
              </mc:Choice>
              <mc:Fallback>
                <p:oleObj name="Ecuación" r:id="rId5" imgW="13334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771089"/>
                        <a:ext cx="5376862" cy="168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200637" y="5297488"/>
          <a:ext cx="4968875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Ecuación" r:id="rId7" imgW="1231560" imgH="419040" progId="Equation.3">
                  <p:embed/>
                </p:oleObj>
              </mc:Choice>
              <mc:Fallback>
                <p:oleObj name="Ecuación" r:id="rId7" imgW="123156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37" y="5297488"/>
                        <a:ext cx="4968875" cy="168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8" name="Object 12"/>
          <p:cNvGraphicFramePr>
            <a:graphicFrameLocks noChangeAspect="1"/>
          </p:cNvGraphicFramePr>
          <p:nvPr/>
        </p:nvGraphicFramePr>
        <p:xfrm>
          <a:off x="6241783" y="5067366"/>
          <a:ext cx="27654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Ecuación" r:id="rId9" imgW="685800" imgH="228600" progId="Equation.3">
                  <p:embed/>
                </p:oleObj>
              </mc:Choice>
              <mc:Fallback>
                <p:oleObj name="Ecuación" r:id="rId9" imgW="6858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1783" y="5067366"/>
                        <a:ext cx="2765425" cy="919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9" name="Object 13"/>
          <p:cNvGraphicFramePr>
            <a:graphicFrameLocks noChangeAspect="1"/>
          </p:cNvGraphicFramePr>
          <p:nvPr/>
        </p:nvGraphicFramePr>
        <p:xfrm>
          <a:off x="6219825" y="5861913"/>
          <a:ext cx="24987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Ecuación" r:id="rId11" imgW="583920" imgH="253800" progId="Equation.3">
                  <p:embed/>
                </p:oleObj>
              </mc:Choice>
              <mc:Fallback>
                <p:oleObj name="Ecuación" r:id="rId11" imgW="583920" imgH="2538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5861913"/>
                        <a:ext cx="249872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4" grpId="0" animBg="1"/>
    </p:bldLst>
  </p:timing>
</p:sld>
</file>

<file path=ppt/theme/theme1.xml><?xml version="1.0" encoding="utf-8"?>
<a:theme xmlns:a="http://schemas.openxmlformats.org/drawingml/2006/main" name="Presentación en blanco">
  <a:themeElements>
    <a:clrScheme name="Personalizado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000072"/>
      </a:accent2>
      <a:accent3>
        <a:srgbClr val="FFFFFF"/>
      </a:accent3>
      <a:accent4>
        <a:srgbClr val="000000"/>
      </a:accent4>
      <a:accent5>
        <a:srgbClr val="AAE2CA"/>
      </a:accent5>
      <a:accent6>
        <a:srgbClr val="21218A"/>
      </a:accent6>
      <a:hlink>
        <a:srgbClr val="CCCCFF"/>
      </a:hlink>
      <a:folHlink>
        <a:srgbClr val="B2B2B2"/>
      </a:folHlink>
    </a:clrScheme>
    <a:fontScheme name="Presentación en blanco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2322</TotalTime>
  <Words>246</Words>
  <Application>Microsoft Office PowerPoint</Application>
  <PresentationFormat>Presentación en pantalla (4:3)</PresentationFormat>
  <Paragraphs>42</Paragraphs>
  <Slides>14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Symbol</vt:lpstr>
      <vt:lpstr>Times New Roman</vt:lpstr>
      <vt:lpstr>Presentación en blanco</vt:lpstr>
      <vt:lpstr>Ecuación</vt:lpstr>
      <vt:lpstr>Presentación de PowerPoint</vt:lpstr>
      <vt:lpstr>Presentación de PowerPoint</vt:lpstr>
      <vt:lpstr>Bibliografía y orientación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TECUN S.A.</dc:creator>
  <cp:lastModifiedBy>Secretaría General</cp:lastModifiedBy>
  <cp:revision>126</cp:revision>
  <cp:lastPrinted>1999-02-01T22:58:40Z</cp:lastPrinted>
  <dcterms:created xsi:type="dcterms:W3CDTF">1997-12-17T14:45:04Z</dcterms:created>
  <dcterms:modified xsi:type="dcterms:W3CDTF">2024-12-08T20:47:45Z</dcterms:modified>
</cp:coreProperties>
</file>