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handoutMasterIdLst>
    <p:handoutMasterId r:id="rId30"/>
  </p:handoutMasterIdLst>
  <p:sldIdLst>
    <p:sldId id="268" r:id="rId2"/>
    <p:sldId id="398" r:id="rId3"/>
    <p:sldId id="397" r:id="rId4"/>
    <p:sldId id="409" r:id="rId5"/>
    <p:sldId id="410" r:id="rId6"/>
    <p:sldId id="411" r:id="rId7"/>
    <p:sldId id="412" r:id="rId8"/>
    <p:sldId id="364" r:id="rId9"/>
    <p:sldId id="388" r:id="rId10"/>
    <p:sldId id="376" r:id="rId11"/>
    <p:sldId id="377" r:id="rId12"/>
    <p:sldId id="379" r:id="rId13"/>
    <p:sldId id="413" r:id="rId14"/>
    <p:sldId id="389" r:id="rId15"/>
    <p:sldId id="390" r:id="rId16"/>
    <p:sldId id="399" r:id="rId17"/>
    <p:sldId id="385" r:id="rId18"/>
    <p:sldId id="386" r:id="rId19"/>
    <p:sldId id="391" r:id="rId20"/>
    <p:sldId id="393" r:id="rId21"/>
    <p:sldId id="392" r:id="rId22"/>
    <p:sldId id="400" r:id="rId23"/>
    <p:sldId id="401" r:id="rId24"/>
    <p:sldId id="402" r:id="rId25"/>
    <p:sldId id="403" r:id="rId26"/>
    <p:sldId id="404" r:id="rId27"/>
    <p:sldId id="405" r:id="rId28"/>
    <p:sldId id="406" r:id="rId29"/>
  </p:sldIdLst>
  <p:sldSz cx="9144000" cy="6858000" type="screen4x3"/>
  <p:notesSz cx="7086600" cy="12344400"/>
  <p:defaultTextStyle>
    <a:defPPr>
      <a:defRPr lang="en-US"/>
    </a:defPPr>
    <a:lvl1pPr algn="l" rtl="0" eaLnBrk="0" fontAlgn="base" hangingPunct="0">
      <a:spcBef>
        <a:spcPct val="50000"/>
      </a:spcBef>
      <a:spcAft>
        <a:spcPct val="0"/>
      </a:spcAft>
      <a:defRPr sz="4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50000"/>
      </a:spcBef>
      <a:spcAft>
        <a:spcPct val="0"/>
      </a:spcAft>
      <a:defRPr sz="4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50000"/>
      </a:spcBef>
      <a:spcAft>
        <a:spcPct val="0"/>
      </a:spcAft>
      <a:defRPr sz="4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50000"/>
      </a:spcBef>
      <a:spcAft>
        <a:spcPct val="0"/>
      </a:spcAft>
      <a:defRPr sz="4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50000"/>
      </a:spcBef>
      <a:spcAft>
        <a:spcPct val="0"/>
      </a:spcAft>
      <a:defRPr sz="4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4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4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4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4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888">
          <p15:clr>
            <a:srgbClr val="A4A3A4"/>
          </p15:clr>
        </p15:guide>
        <p15:guide id="2" pos="223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99"/>
    <a:srgbClr val="66FFFF"/>
    <a:srgbClr val="00FF00"/>
    <a:srgbClr val="66FF33"/>
    <a:srgbClr val="FFFF00"/>
    <a:srgbClr val="003399"/>
    <a:srgbClr val="3333FF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 snapToGrid="0">
      <p:cViewPr varScale="1">
        <p:scale>
          <a:sx n="46" d="100"/>
          <a:sy n="46" d="100"/>
        </p:scale>
        <p:origin x="131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3850"/>
    </p:cViewPr>
  </p:sorterViewPr>
  <p:notesViewPr>
    <p:cSldViewPr snapToGrid="0">
      <p:cViewPr varScale="1">
        <p:scale>
          <a:sx n="28" d="100"/>
          <a:sy n="28" d="100"/>
        </p:scale>
        <p:origin x="-1266" y="-78"/>
      </p:cViewPr>
      <p:guideLst>
        <p:guide orient="horz" pos="3888"/>
        <p:guide pos="223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image" Target="../media/image2.e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image" Target="../media/image25.e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image" Target="../media/image28.emf"/><Relationship Id="rId1" Type="http://schemas.openxmlformats.org/officeDocument/2006/relationships/image" Target="../media/image27.emf"/><Relationship Id="rId4" Type="http://schemas.openxmlformats.org/officeDocument/2006/relationships/image" Target="../media/image30.e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image" Target="../media/image32.emf"/><Relationship Id="rId1" Type="http://schemas.openxmlformats.org/officeDocument/2006/relationships/image" Target="../media/image31.emf"/><Relationship Id="rId4" Type="http://schemas.openxmlformats.org/officeDocument/2006/relationships/image" Target="../media/image34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image" Target="../media/image10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image" Target="../media/image13.emf"/><Relationship Id="rId4" Type="http://schemas.openxmlformats.org/officeDocument/2006/relationships/image" Target="../media/image16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image" Target="../media/image17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emf"/><Relationship Id="rId1" Type="http://schemas.openxmlformats.org/officeDocument/2006/relationships/image" Target="../media/image2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80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sz="1200"/>
            </a:lvl1pPr>
          </a:lstStyle>
          <a:p>
            <a:endParaRPr lang="es-ES_tradnl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38600" y="0"/>
            <a:ext cx="30480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r">
              <a:defRPr sz="1200"/>
            </a:lvl1pPr>
          </a:lstStyle>
          <a:p>
            <a:endParaRPr lang="es-ES_tradnl"/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12069763"/>
            <a:ext cx="30480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>
              <a:defRPr sz="1200"/>
            </a:lvl1pPr>
          </a:lstStyle>
          <a:p>
            <a:endParaRPr lang="es-ES_tradnl"/>
          </a:p>
        </p:txBody>
      </p:sp>
      <p:sp>
        <p:nvSpPr>
          <p:cNvPr id="327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38600" y="12069763"/>
            <a:ext cx="30480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1200"/>
            </a:lvl1pPr>
          </a:lstStyle>
          <a:p>
            <a:fld id="{E75D44D4-10FF-4D16-AA5D-08DE5896A86E}" type="slidenum">
              <a:rPr lang="es-ES_tradnl"/>
              <a:pPr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1692322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 smtClean="0"/>
              <a:t>Haga clic para modificar el estilo de subtítulo del patrón</a:t>
            </a:r>
            <a:endParaRPr lang="es-ES_tradn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3DF7ED-9487-42B3-9CCD-D772FEA3BDBE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B8A490-93F1-4266-8331-0410059BC255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32B778-6066-49FB-867B-3B78A536CE9C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DEB22A-FCA4-4987-8CEB-FA2805FECDDD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1CCF37-A711-414C-9FA9-64EAB88C6BBD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ED67AD-3D34-4062-84BC-979B22045C82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7351E1-7571-47B0-A5C3-46ED303038AE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BC13222-2E9A-485A-9816-1757C66B2C48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FD52C3-F8EA-4F76-A0F5-639964797F27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_tradn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B337D8-0B2E-4784-8AF1-E6CFEA9DEAD7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457860-DD8B-4BD0-B473-0BBBF662FB5B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Haga clic para modificar el estilo de título del patrón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>
                <a:latin typeface="+mn-lt"/>
              </a:defRPr>
            </a:lvl1pPr>
          </a:lstStyle>
          <a:p>
            <a:fld id="{0213F1B8-6016-4EAD-A92B-0FBA34C160DE}" type="slidenum">
              <a:rPr lang="en-US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V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e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1.e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10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5.e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e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4.emf"/><Relationship Id="rId5" Type="http://schemas.openxmlformats.org/officeDocument/2006/relationships/oleObject" Target="../embeddings/oleObject10.bin"/><Relationship Id="rId10" Type="http://schemas.openxmlformats.org/officeDocument/2006/relationships/image" Target="../media/image16.emf"/><Relationship Id="rId4" Type="http://schemas.openxmlformats.org/officeDocument/2006/relationships/image" Target="../media/image13.emf"/><Relationship Id="rId9" Type="http://schemas.openxmlformats.org/officeDocument/2006/relationships/oleObject" Target="../embeddings/oleObject12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8.e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17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9.w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emf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1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2.e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21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24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6.e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25.e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emf"/><Relationship Id="rId3" Type="http://schemas.openxmlformats.org/officeDocument/2006/relationships/oleObject" Target="../embeddings/oleObject22.bin"/><Relationship Id="rId7" Type="http://schemas.openxmlformats.org/officeDocument/2006/relationships/oleObject" Target="../embeddings/oleObject2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8.emf"/><Relationship Id="rId5" Type="http://schemas.openxmlformats.org/officeDocument/2006/relationships/oleObject" Target="../embeddings/oleObject23.bin"/><Relationship Id="rId10" Type="http://schemas.openxmlformats.org/officeDocument/2006/relationships/image" Target="../media/image30.emf"/><Relationship Id="rId4" Type="http://schemas.openxmlformats.org/officeDocument/2006/relationships/image" Target="../media/image27.emf"/><Relationship Id="rId9" Type="http://schemas.openxmlformats.org/officeDocument/2006/relationships/oleObject" Target="../embeddings/oleObject25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emf"/><Relationship Id="rId3" Type="http://schemas.openxmlformats.org/officeDocument/2006/relationships/oleObject" Target="../embeddings/oleObject26.bin"/><Relationship Id="rId7" Type="http://schemas.openxmlformats.org/officeDocument/2006/relationships/oleObject" Target="../embeddings/oleObject2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32.emf"/><Relationship Id="rId5" Type="http://schemas.openxmlformats.org/officeDocument/2006/relationships/oleObject" Target="../embeddings/oleObject27.bin"/><Relationship Id="rId10" Type="http://schemas.openxmlformats.org/officeDocument/2006/relationships/image" Target="../media/image34.emf"/><Relationship Id="rId4" Type="http://schemas.openxmlformats.org/officeDocument/2006/relationships/image" Target="../media/image31.emf"/><Relationship Id="rId9" Type="http://schemas.openxmlformats.org/officeDocument/2006/relationships/oleObject" Target="../embeddings/oleObject29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35.e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419100" y="2362200"/>
            <a:ext cx="824865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s-ES_tradnl">
                <a:solidFill>
                  <a:schemeClr val="bg1"/>
                </a:solidFill>
              </a:rPr>
              <a:t>Series de Fourier</a:t>
            </a:r>
          </a:p>
        </p:txBody>
      </p:sp>
      <p:sp>
        <p:nvSpPr>
          <p:cNvPr id="16391" name="Text Box 7"/>
          <p:cNvSpPr txBox="1">
            <a:spLocks noChangeArrowheads="1"/>
          </p:cNvSpPr>
          <p:nvPr/>
        </p:nvSpPr>
        <p:spPr bwMode="auto">
          <a:xfrm>
            <a:off x="95250" y="19050"/>
            <a:ext cx="6248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s-ES_tradnl">
                <a:solidFill>
                  <a:schemeClr val="bg1"/>
                </a:solidFill>
              </a:rPr>
              <a:t>Conferencia </a:t>
            </a:r>
            <a:r>
              <a:rPr lang="es-ES_tradnl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16392" name="Line 8"/>
          <p:cNvSpPr>
            <a:spLocks noChangeShapeType="1"/>
          </p:cNvSpPr>
          <p:nvPr/>
        </p:nvSpPr>
        <p:spPr bwMode="auto">
          <a:xfrm>
            <a:off x="0" y="765175"/>
            <a:ext cx="9144000" cy="0"/>
          </a:xfrm>
          <a:prstGeom prst="line">
            <a:avLst/>
          </a:prstGeom>
          <a:noFill/>
          <a:ln w="57150" cmpd="thickThin">
            <a:solidFill>
              <a:srgbClr val="FFFF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_trad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306" name="Picture 1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CuadroTexto 1"/>
              <p:cNvSpPr txBox="1"/>
              <p:nvPr/>
            </p:nvSpPr>
            <p:spPr>
              <a:xfrm>
                <a:off x="4100946" y="955962"/>
                <a:ext cx="5985162" cy="9315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s-ES_tradnl" sz="20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s-ES_tradnl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es-ES_tradnl" sz="20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s-ES_tradnl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ES" sz="2000" i="1">
                                      <a:latin typeface="Cambria Math" panose="02040503050406030204" pitchFamily="18" charset="0"/>
                                    </a:rPr>
                                    <m:t>(2</m:t>
                                  </m:r>
                                  <m:r>
                                    <a:rPr lang="es-ES" sz="20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s-ES" sz="2000" i="1">
                                      <a:latin typeface="Cambria Math" panose="02040503050406030204" pitchFamily="18" charset="0"/>
                                    </a:rPr>
                                    <m:t>−1)</m:t>
                                  </m:r>
                                </m:e>
                                <m:sup>
                                  <m:r>
                                    <a:rPr lang="es-E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𝑐𝑜𝑠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s-E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E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s-ES" sz="20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s-ES" sz="20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s-ES_tradnl" dirty="0"/>
              </a:p>
            </p:txBody>
          </p:sp>
        </mc:Choice>
        <mc:Fallback xmlns="">
          <p:sp>
            <p:nvSpPr>
              <p:cNvPr id="2" name="Cuadro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0946" y="955962"/>
                <a:ext cx="5985162" cy="93153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329" name="Picture 1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3855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/>
              <p:cNvSpPr txBox="1"/>
              <p:nvPr/>
            </p:nvSpPr>
            <p:spPr>
              <a:xfrm>
                <a:off x="4100946" y="942107"/>
                <a:ext cx="5985162" cy="9315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s-ES_tradnl" sz="20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s-ES_tradnl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es-ES_tradnl" sz="20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𝑠𝑒𝑛</m:t>
                          </m:r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s-E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es-E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s-E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s-ES_tradnl" dirty="0"/>
              </a:p>
            </p:txBody>
          </p:sp>
        </mc:Choice>
        <mc:Fallback xmlns="">
          <p:sp>
            <p:nvSpPr>
              <p:cNvPr id="3" name="CuadroText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0946" y="942107"/>
                <a:ext cx="5985162" cy="93153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3" name="Text Box 3"/>
          <p:cNvSpPr txBox="1">
            <a:spLocks noChangeArrowheads="1"/>
          </p:cNvSpPr>
          <p:nvPr/>
        </p:nvSpPr>
        <p:spPr bwMode="auto">
          <a:xfrm>
            <a:off x="114300" y="-57150"/>
            <a:ext cx="8001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s-ES_tradnl">
                <a:solidFill>
                  <a:schemeClr val="bg1"/>
                </a:solidFill>
              </a:rPr>
              <a:t>Teorema</a:t>
            </a:r>
          </a:p>
        </p:txBody>
      </p:sp>
      <p:sp>
        <p:nvSpPr>
          <p:cNvPr id="143370" name="Text Box 10"/>
          <p:cNvSpPr txBox="1">
            <a:spLocks noChangeArrowheads="1"/>
          </p:cNvSpPr>
          <p:nvPr/>
        </p:nvSpPr>
        <p:spPr bwMode="auto">
          <a:xfrm>
            <a:off x="95250" y="1085850"/>
            <a:ext cx="676275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s-ES_tradnl">
                <a:solidFill>
                  <a:schemeClr val="bg1"/>
                </a:solidFill>
              </a:rPr>
              <a:t>El conjunto de funciones</a:t>
            </a:r>
          </a:p>
        </p:txBody>
      </p:sp>
      <p:sp>
        <p:nvSpPr>
          <p:cNvPr id="143371" name="Text Box 11"/>
          <p:cNvSpPr txBox="1">
            <a:spLocks noChangeArrowheads="1"/>
          </p:cNvSpPr>
          <p:nvPr/>
        </p:nvSpPr>
        <p:spPr bwMode="auto">
          <a:xfrm>
            <a:off x="228600" y="3371850"/>
            <a:ext cx="5334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s-ES_tradnl" dirty="0">
                <a:solidFill>
                  <a:schemeClr val="bg1"/>
                </a:solidFill>
              </a:rPr>
              <a:t>posee la propiedad:</a:t>
            </a:r>
          </a:p>
        </p:txBody>
      </p:sp>
      <p:grpSp>
        <p:nvGrpSpPr>
          <p:cNvPr id="143411" name="Group 51"/>
          <p:cNvGrpSpPr>
            <a:grpSpLocks/>
          </p:cNvGrpSpPr>
          <p:nvPr/>
        </p:nvGrpSpPr>
        <p:grpSpPr bwMode="auto">
          <a:xfrm>
            <a:off x="0" y="2176463"/>
            <a:ext cx="9144000" cy="712787"/>
            <a:chOff x="-48" y="1371"/>
            <a:chExt cx="5916" cy="449"/>
          </a:xfrm>
        </p:grpSpPr>
        <p:graphicFrame>
          <p:nvGraphicFramePr>
            <p:cNvPr id="143373" name="Object 13"/>
            <p:cNvGraphicFramePr>
              <a:graphicFrameLocks noChangeAspect="1"/>
            </p:cNvGraphicFramePr>
            <p:nvPr/>
          </p:nvGraphicFramePr>
          <p:xfrm>
            <a:off x="-48" y="1371"/>
            <a:ext cx="844" cy="4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448" name="Equation" r:id="rId3" imgW="12585600" imgH="6093000" progId="Equation.3">
                    <p:embed/>
                  </p:oleObj>
                </mc:Choice>
                <mc:Fallback>
                  <p:oleObj name="Equation" r:id="rId3" imgW="12585600" imgH="6093000" progId="Equation.3">
                    <p:embed/>
                    <p:pic>
                      <p:nvPicPr>
                        <p:cNvPr id="0" name="Picture 6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-48" y="1371"/>
                          <a:ext cx="844" cy="44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407" name="Object 47"/>
            <p:cNvGraphicFramePr>
              <a:graphicFrameLocks noChangeAspect="1"/>
            </p:cNvGraphicFramePr>
            <p:nvPr/>
          </p:nvGraphicFramePr>
          <p:xfrm>
            <a:off x="742" y="1381"/>
            <a:ext cx="5126" cy="4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449" name="Ecuación" r:id="rId5" imgW="85331160" imgH="7314120" progId="Equation.3">
                    <p:embed/>
                  </p:oleObj>
                </mc:Choice>
                <mc:Fallback>
                  <p:oleObj name="Ecuación" r:id="rId5" imgW="85331160" imgH="7314120" progId="Equation.3">
                    <p:embed/>
                    <p:pic>
                      <p:nvPicPr>
                        <p:cNvPr id="0" name="Picture 6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42" y="1381"/>
                          <a:ext cx="5126" cy="43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43408" name="Object 48"/>
          <p:cNvGraphicFramePr>
            <a:graphicFrameLocks noChangeAspect="1"/>
          </p:cNvGraphicFramePr>
          <p:nvPr/>
        </p:nvGraphicFramePr>
        <p:xfrm>
          <a:off x="474663" y="4479925"/>
          <a:ext cx="7178675" cy="199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50" name="Equation" r:id="rId7" imgW="56883240" imgH="15861960" progId="Equation.3">
                  <p:embed/>
                </p:oleObj>
              </mc:Choice>
              <mc:Fallback>
                <p:oleObj name="Equation" r:id="rId7" imgW="56883240" imgH="15861960" progId="Equation.3">
                  <p:embed/>
                  <p:pic>
                    <p:nvPicPr>
                      <p:cNvPr id="0" name="Picture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663" y="4479925"/>
                        <a:ext cx="7178675" cy="1990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10" name="Line 50"/>
          <p:cNvSpPr>
            <a:spLocks noChangeShapeType="1"/>
          </p:cNvSpPr>
          <p:nvPr/>
        </p:nvSpPr>
        <p:spPr bwMode="auto">
          <a:xfrm>
            <a:off x="0" y="765175"/>
            <a:ext cx="9144000" cy="0"/>
          </a:xfrm>
          <a:prstGeom prst="line">
            <a:avLst/>
          </a:prstGeom>
          <a:noFill/>
          <a:ln w="57150" cmpd="thickThin">
            <a:solidFill>
              <a:srgbClr val="FFFF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_tradnl"/>
          </a:p>
        </p:txBody>
      </p:sp>
      <p:sp>
        <p:nvSpPr>
          <p:cNvPr id="2" name="1 CuadroTexto"/>
          <p:cNvSpPr txBox="1"/>
          <p:nvPr/>
        </p:nvSpPr>
        <p:spPr>
          <a:xfrm>
            <a:off x="3584448" y="5925312"/>
            <a:ext cx="527913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c</a:t>
            </a:r>
            <a:r>
              <a:rPr lang="es-ES" dirty="0" smtClean="0">
                <a:solidFill>
                  <a:schemeClr val="bg1"/>
                </a:solidFill>
              </a:rPr>
              <a:t>onjunto ortogonal</a:t>
            </a:r>
            <a:endParaRPr lang="es-E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24"/>
          <p:cNvSpPr>
            <a:spLocks noChangeShapeType="1"/>
          </p:cNvSpPr>
          <p:nvPr/>
        </p:nvSpPr>
        <p:spPr bwMode="auto">
          <a:xfrm>
            <a:off x="0" y="765175"/>
            <a:ext cx="9144000" cy="0"/>
          </a:xfrm>
          <a:prstGeom prst="line">
            <a:avLst/>
          </a:prstGeom>
          <a:noFill/>
          <a:ln w="57150" cmpd="thickThin">
            <a:solidFill>
              <a:srgbClr val="FFFF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_tradnl"/>
          </a:p>
        </p:txBody>
      </p:sp>
      <p:sp>
        <p:nvSpPr>
          <p:cNvPr id="4" name="CuadroTexto 3"/>
          <p:cNvSpPr txBox="1"/>
          <p:nvPr/>
        </p:nvSpPr>
        <p:spPr>
          <a:xfrm>
            <a:off x="0" y="4190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 smtClean="0">
                <a:solidFill>
                  <a:schemeClr val="bg1"/>
                </a:solidFill>
              </a:rPr>
              <a:t>Serie de Fourier generada por una función</a:t>
            </a:r>
            <a:endParaRPr lang="es-ES_tradnl" sz="3600" dirty="0">
              <a:solidFill>
                <a:schemeClr val="bg1"/>
              </a:solidFill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173037" y="972780"/>
            <a:ext cx="7184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bg1"/>
                </a:solidFill>
              </a:rPr>
              <a:t>Si </a:t>
            </a:r>
            <a:endParaRPr lang="es-ES_tradnl" dirty="0">
              <a:solidFill>
                <a:schemeClr val="bg1"/>
              </a:solidFill>
            </a:endParaRPr>
          </a:p>
        </p:txBody>
      </p:sp>
      <p:graphicFrame>
        <p:nvGraphicFramePr>
          <p:cNvPr id="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4171178"/>
              </p:ext>
            </p:extLst>
          </p:nvPr>
        </p:nvGraphicFramePr>
        <p:xfrm>
          <a:off x="173037" y="1357500"/>
          <a:ext cx="8970963" cy="181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970" name="Equation" r:id="rId3" imgW="71920080" imgH="14640840" progId="Equation.3">
                  <p:embed/>
                </p:oleObj>
              </mc:Choice>
              <mc:Fallback>
                <p:oleObj name="Equation" r:id="rId3" imgW="71920080" imgH="14640840" progId="Equation.3">
                  <p:embed/>
                  <p:pic>
                    <p:nvPicPr>
                      <p:cNvPr id="152583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037" y="1357500"/>
                        <a:ext cx="8970963" cy="1819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CuadroTexto 7"/>
          <p:cNvSpPr txBox="1"/>
          <p:nvPr/>
        </p:nvSpPr>
        <p:spPr>
          <a:xfrm>
            <a:off x="173037" y="3211299"/>
            <a:ext cx="8644392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bg1"/>
                </a:solidFill>
              </a:rPr>
              <a:t>es integrable en [c, </a:t>
            </a:r>
            <a:r>
              <a:rPr lang="es-ES" dirty="0" err="1" smtClean="0">
                <a:solidFill>
                  <a:schemeClr val="bg1"/>
                </a:solidFill>
              </a:rPr>
              <a:t>c+T</a:t>
            </a:r>
            <a:r>
              <a:rPr lang="es-ES" dirty="0" smtClean="0">
                <a:solidFill>
                  <a:schemeClr val="bg1"/>
                </a:solidFill>
              </a:rPr>
              <a:t>] se demuestra que su integral puede calcularse integrando todos los términos de la serie</a:t>
            </a:r>
            <a:endParaRPr lang="es-ES_tradn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5154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3" name="Text Box 3"/>
          <p:cNvSpPr txBox="1">
            <a:spLocks noChangeArrowheads="1"/>
          </p:cNvSpPr>
          <p:nvPr/>
        </p:nvSpPr>
        <p:spPr bwMode="auto">
          <a:xfrm>
            <a:off x="76200" y="-19050"/>
            <a:ext cx="8001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s-ES_tradnl">
                <a:solidFill>
                  <a:schemeClr val="bg1"/>
                </a:solidFill>
              </a:rPr>
              <a:t>Coeficientes de Fourier</a:t>
            </a:r>
          </a:p>
        </p:txBody>
      </p:sp>
      <p:graphicFrame>
        <p:nvGraphicFramePr>
          <p:cNvPr id="153606" name="Object 6"/>
          <p:cNvGraphicFramePr>
            <a:graphicFrameLocks noChangeAspect="1"/>
          </p:cNvGraphicFramePr>
          <p:nvPr/>
        </p:nvGraphicFramePr>
        <p:xfrm>
          <a:off x="44450" y="814388"/>
          <a:ext cx="8837613" cy="181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68" name="Equation" r:id="rId3" imgW="2984400" imgH="597960" progId="Equation.3">
                  <p:embed/>
                </p:oleObj>
              </mc:Choice>
              <mc:Fallback>
                <p:oleObj name="Equation" r:id="rId3" imgW="2984400" imgH="597960" progId="Equation.3">
                  <p:embed/>
                  <p:pic>
                    <p:nvPicPr>
                      <p:cNvPr id="0" name="Picture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50" y="814388"/>
                        <a:ext cx="8837613" cy="1819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3621" name="Group 21"/>
          <p:cNvGrpSpPr>
            <a:grpSpLocks/>
          </p:cNvGrpSpPr>
          <p:nvPr/>
        </p:nvGrpSpPr>
        <p:grpSpPr bwMode="auto">
          <a:xfrm>
            <a:off x="4438650" y="2017714"/>
            <a:ext cx="4241800" cy="2544763"/>
            <a:chOff x="2796" y="1271"/>
            <a:chExt cx="2672" cy="1603"/>
          </a:xfrm>
        </p:grpSpPr>
        <p:grpSp>
          <p:nvGrpSpPr>
            <p:cNvPr id="153615" name="Group 15"/>
            <p:cNvGrpSpPr>
              <a:grpSpLocks/>
            </p:cNvGrpSpPr>
            <p:nvPr/>
          </p:nvGrpSpPr>
          <p:grpSpPr bwMode="auto">
            <a:xfrm>
              <a:off x="2796" y="1271"/>
              <a:ext cx="2672" cy="1335"/>
              <a:chOff x="2796" y="1271"/>
              <a:chExt cx="2672" cy="1335"/>
            </a:xfrm>
          </p:grpSpPr>
          <p:sp>
            <p:nvSpPr>
              <p:cNvPr id="153612" name="Freeform 12"/>
              <p:cNvSpPr>
                <a:spLocks/>
              </p:cNvSpPr>
              <p:nvPr/>
            </p:nvSpPr>
            <p:spPr bwMode="auto">
              <a:xfrm>
                <a:off x="2796" y="1272"/>
                <a:ext cx="2672" cy="1334"/>
              </a:xfrm>
              <a:custGeom>
                <a:avLst/>
                <a:gdLst/>
                <a:ahLst/>
                <a:cxnLst>
                  <a:cxn ang="0">
                    <a:pos x="36" y="564"/>
                  </a:cxn>
                  <a:cxn ang="0">
                    <a:pos x="384" y="156"/>
                  </a:cxn>
                  <a:cxn ang="0">
                    <a:pos x="936" y="36"/>
                  </a:cxn>
                  <a:cxn ang="0">
                    <a:pos x="1668" y="24"/>
                  </a:cxn>
                  <a:cxn ang="0">
                    <a:pos x="2328" y="180"/>
                  </a:cxn>
                  <a:cxn ang="0">
                    <a:pos x="2628" y="588"/>
                  </a:cxn>
                  <a:cxn ang="0">
                    <a:pos x="2592" y="888"/>
                  </a:cxn>
                  <a:cxn ang="0">
                    <a:pos x="2256" y="1020"/>
                  </a:cxn>
                  <a:cxn ang="0">
                    <a:pos x="1512" y="1320"/>
                  </a:cxn>
                  <a:cxn ang="0">
                    <a:pos x="1104" y="936"/>
                  </a:cxn>
                  <a:cxn ang="0">
                    <a:pos x="672" y="864"/>
                  </a:cxn>
                  <a:cxn ang="0">
                    <a:pos x="168" y="828"/>
                  </a:cxn>
                  <a:cxn ang="0">
                    <a:pos x="36" y="564"/>
                  </a:cxn>
                </a:cxnLst>
                <a:rect l="0" t="0" r="r" b="b"/>
                <a:pathLst>
                  <a:path w="2672" h="1334">
                    <a:moveTo>
                      <a:pt x="36" y="564"/>
                    </a:moveTo>
                    <a:cubicBezTo>
                      <a:pt x="72" y="452"/>
                      <a:pt x="234" y="244"/>
                      <a:pt x="384" y="156"/>
                    </a:cubicBezTo>
                    <a:cubicBezTo>
                      <a:pt x="534" y="68"/>
                      <a:pt x="722" y="58"/>
                      <a:pt x="936" y="36"/>
                    </a:cubicBezTo>
                    <a:cubicBezTo>
                      <a:pt x="1150" y="14"/>
                      <a:pt x="1436" y="0"/>
                      <a:pt x="1668" y="24"/>
                    </a:cubicBezTo>
                    <a:cubicBezTo>
                      <a:pt x="1900" y="48"/>
                      <a:pt x="2168" y="86"/>
                      <a:pt x="2328" y="180"/>
                    </a:cubicBezTo>
                    <a:cubicBezTo>
                      <a:pt x="2488" y="274"/>
                      <a:pt x="2584" y="470"/>
                      <a:pt x="2628" y="588"/>
                    </a:cubicBezTo>
                    <a:cubicBezTo>
                      <a:pt x="2672" y="706"/>
                      <a:pt x="2654" y="816"/>
                      <a:pt x="2592" y="888"/>
                    </a:cubicBezTo>
                    <a:cubicBezTo>
                      <a:pt x="2530" y="960"/>
                      <a:pt x="2436" y="948"/>
                      <a:pt x="2256" y="1020"/>
                    </a:cubicBezTo>
                    <a:cubicBezTo>
                      <a:pt x="2076" y="1092"/>
                      <a:pt x="1704" y="1334"/>
                      <a:pt x="1512" y="1320"/>
                    </a:cubicBezTo>
                    <a:cubicBezTo>
                      <a:pt x="1320" y="1306"/>
                      <a:pt x="1244" y="1012"/>
                      <a:pt x="1104" y="936"/>
                    </a:cubicBezTo>
                    <a:cubicBezTo>
                      <a:pt x="964" y="860"/>
                      <a:pt x="828" y="882"/>
                      <a:pt x="672" y="864"/>
                    </a:cubicBezTo>
                    <a:cubicBezTo>
                      <a:pt x="516" y="846"/>
                      <a:pt x="274" y="878"/>
                      <a:pt x="168" y="828"/>
                    </a:cubicBezTo>
                    <a:cubicBezTo>
                      <a:pt x="62" y="778"/>
                      <a:pt x="0" y="676"/>
                      <a:pt x="36" y="564"/>
                    </a:cubicBez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solidFill>
                  <a:srgbClr val="FFFF00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s-ES_tradnl"/>
              </a:p>
            </p:txBody>
          </p:sp>
          <p:graphicFrame>
            <p:nvGraphicFramePr>
              <p:cNvPr id="153609" name="Object 9"/>
              <p:cNvGraphicFramePr>
                <a:graphicFrameLocks noChangeAspect="1"/>
              </p:cNvGraphicFramePr>
              <p:nvPr/>
            </p:nvGraphicFramePr>
            <p:xfrm>
              <a:off x="2964" y="1271"/>
              <a:ext cx="2362" cy="123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3669" name="Ecuación" r:id="rId5" imgW="30061080" imgH="15861960" progId="Equation.3">
                      <p:embed/>
                    </p:oleObj>
                  </mc:Choice>
                  <mc:Fallback>
                    <p:oleObj name="Ecuación" r:id="rId5" imgW="30061080" imgH="15861960" progId="Equation.3">
                      <p:embed/>
                      <p:pic>
                        <p:nvPicPr>
                          <p:cNvPr id="0" name="Picture 2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64" y="1271"/>
                            <a:ext cx="2362" cy="1237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53618" name="Text Box 18"/>
            <p:cNvSpPr txBox="1">
              <a:spLocks noChangeArrowheads="1"/>
            </p:cNvSpPr>
            <p:nvPr/>
          </p:nvSpPr>
          <p:spPr bwMode="auto">
            <a:xfrm>
              <a:off x="4872" y="2388"/>
              <a:ext cx="468" cy="486"/>
            </a:xfrm>
            <a:prstGeom prst="rect">
              <a:avLst/>
            </a:prstGeom>
            <a:noFill/>
            <a:ln w="9525">
              <a:solidFill>
                <a:srgbClr val="FFFF0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s-ES_tradnl">
                  <a:solidFill>
                    <a:srgbClr val="FFFF00"/>
                  </a:solidFill>
                </a:rPr>
                <a:t>1</a:t>
              </a:r>
              <a:endParaRPr lang="es-ES_tradnl">
                <a:solidFill>
                  <a:schemeClr val="bg1"/>
                </a:solidFill>
              </a:endParaRPr>
            </a:p>
          </p:txBody>
        </p:sp>
      </p:grpSp>
      <p:grpSp>
        <p:nvGrpSpPr>
          <p:cNvPr id="153622" name="Group 22"/>
          <p:cNvGrpSpPr>
            <a:grpSpLocks/>
          </p:cNvGrpSpPr>
          <p:nvPr/>
        </p:nvGrpSpPr>
        <p:grpSpPr bwMode="auto">
          <a:xfrm>
            <a:off x="0" y="2513943"/>
            <a:ext cx="6229350" cy="2533650"/>
            <a:chOff x="96" y="1524"/>
            <a:chExt cx="3924" cy="1596"/>
          </a:xfrm>
        </p:grpSpPr>
        <p:grpSp>
          <p:nvGrpSpPr>
            <p:cNvPr id="153616" name="Group 16"/>
            <p:cNvGrpSpPr>
              <a:grpSpLocks/>
            </p:cNvGrpSpPr>
            <p:nvPr/>
          </p:nvGrpSpPr>
          <p:grpSpPr bwMode="auto">
            <a:xfrm>
              <a:off x="96" y="1824"/>
              <a:ext cx="3924" cy="1296"/>
              <a:chOff x="96" y="1824"/>
              <a:chExt cx="3924" cy="1296"/>
            </a:xfrm>
          </p:grpSpPr>
          <p:sp>
            <p:nvSpPr>
              <p:cNvPr id="153613" name="Freeform 13"/>
              <p:cNvSpPr>
                <a:spLocks/>
              </p:cNvSpPr>
              <p:nvPr/>
            </p:nvSpPr>
            <p:spPr bwMode="auto">
              <a:xfrm>
                <a:off x="96" y="1824"/>
                <a:ext cx="3924" cy="1278"/>
              </a:xfrm>
              <a:custGeom>
                <a:avLst/>
                <a:gdLst/>
                <a:ahLst/>
                <a:cxnLst>
                  <a:cxn ang="0">
                    <a:pos x="0" y="684"/>
                  </a:cxn>
                  <a:cxn ang="0">
                    <a:pos x="180" y="300"/>
                  </a:cxn>
                  <a:cxn ang="0">
                    <a:pos x="720" y="108"/>
                  </a:cxn>
                  <a:cxn ang="0">
                    <a:pos x="1548" y="12"/>
                  </a:cxn>
                  <a:cxn ang="0">
                    <a:pos x="2256" y="180"/>
                  </a:cxn>
                  <a:cxn ang="0">
                    <a:pos x="2808" y="372"/>
                  </a:cxn>
                  <a:cxn ang="0">
                    <a:pos x="3336" y="396"/>
                  </a:cxn>
                  <a:cxn ang="0">
                    <a:pos x="3708" y="444"/>
                  </a:cxn>
                  <a:cxn ang="0">
                    <a:pos x="3912" y="672"/>
                  </a:cxn>
                  <a:cxn ang="0">
                    <a:pos x="3636" y="972"/>
                  </a:cxn>
                  <a:cxn ang="0">
                    <a:pos x="3036" y="900"/>
                  </a:cxn>
                  <a:cxn ang="0">
                    <a:pos x="1956" y="936"/>
                  </a:cxn>
                  <a:cxn ang="0">
                    <a:pos x="1476" y="1236"/>
                  </a:cxn>
                  <a:cxn ang="0">
                    <a:pos x="432" y="1188"/>
                  </a:cxn>
                  <a:cxn ang="0">
                    <a:pos x="156" y="1008"/>
                  </a:cxn>
                  <a:cxn ang="0">
                    <a:pos x="0" y="684"/>
                  </a:cxn>
                </a:cxnLst>
                <a:rect l="0" t="0" r="r" b="b"/>
                <a:pathLst>
                  <a:path w="3924" h="1278">
                    <a:moveTo>
                      <a:pt x="0" y="684"/>
                    </a:moveTo>
                    <a:cubicBezTo>
                      <a:pt x="40" y="562"/>
                      <a:pt x="60" y="396"/>
                      <a:pt x="180" y="300"/>
                    </a:cubicBezTo>
                    <a:cubicBezTo>
                      <a:pt x="300" y="204"/>
                      <a:pt x="492" y="156"/>
                      <a:pt x="720" y="108"/>
                    </a:cubicBezTo>
                    <a:cubicBezTo>
                      <a:pt x="948" y="60"/>
                      <a:pt x="1292" y="0"/>
                      <a:pt x="1548" y="12"/>
                    </a:cubicBezTo>
                    <a:cubicBezTo>
                      <a:pt x="1804" y="24"/>
                      <a:pt x="2046" y="120"/>
                      <a:pt x="2256" y="180"/>
                    </a:cubicBezTo>
                    <a:cubicBezTo>
                      <a:pt x="2466" y="240"/>
                      <a:pt x="2628" y="336"/>
                      <a:pt x="2808" y="372"/>
                    </a:cubicBezTo>
                    <a:cubicBezTo>
                      <a:pt x="2988" y="408"/>
                      <a:pt x="3186" y="384"/>
                      <a:pt x="3336" y="396"/>
                    </a:cubicBezTo>
                    <a:cubicBezTo>
                      <a:pt x="3486" y="408"/>
                      <a:pt x="3612" y="398"/>
                      <a:pt x="3708" y="444"/>
                    </a:cubicBezTo>
                    <a:cubicBezTo>
                      <a:pt x="3804" y="490"/>
                      <a:pt x="3924" y="584"/>
                      <a:pt x="3912" y="672"/>
                    </a:cubicBezTo>
                    <a:cubicBezTo>
                      <a:pt x="3900" y="760"/>
                      <a:pt x="3782" y="934"/>
                      <a:pt x="3636" y="972"/>
                    </a:cubicBezTo>
                    <a:cubicBezTo>
                      <a:pt x="3490" y="1010"/>
                      <a:pt x="3316" y="906"/>
                      <a:pt x="3036" y="900"/>
                    </a:cubicBezTo>
                    <a:cubicBezTo>
                      <a:pt x="2756" y="894"/>
                      <a:pt x="2216" y="880"/>
                      <a:pt x="1956" y="936"/>
                    </a:cubicBezTo>
                    <a:cubicBezTo>
                      <a:pt x="1696" y="992"/>
                      <a:pt x="1730" y="1194"/>
                      <a:pt x="1476" y="1236"/>
                    </a:cubicBezTo>
                    <a:cubicBezTo>
                      <a:pt x="1222" y="1278"/>
                      <a:pt x="652" y="1226"/>
                      <a:pt x="432" y="1188"/>
                    </a:cubicBezTo>
                    <a:cubicBezTo>
                      <a:pt x="212" y="1150"/>
                      <a:pt x="228" y="1092"/>
                      <a:pt x="156" y="1008"/>
                    </a:cubicBezTo>
                    <a:cubicBezTo>
                      <a:pt x="84" y="924"/>
                      <a:pt x="32" y="751"/>
                      <a:pt x="0" y="684"/>
                    </a:cubicBez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solidFill>
                  <a:srgbClr val="FFFF00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s-ES_tradnl"/>
              </a:p>
            </p:txBody>
          </p:sp>
          <p:graphicFrame>
            <p:nvGraphicFramePr>
              <p:cNvPr id="153610" name="Object 10"/>
              <p:cNvGraphicFramePr>
                <a:graphicFrameLocks noChangeAspect="1"/>
              </p:cNvGraphicFramePr>
              <p:nvPr/>
            </p:nvGraphicFramePr>
            <p:xfrm>
              <a:off x="113" y="1883"/>
              <a:ext cx="3703" cy="123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3670" name="Equation" r:id="rId7" imgW="47129760" imgH="15861960" progId="Equation.3">
                      <p:embed/>
                    </p:oleObj>
                  </mc:Choice>
                  <mc:Fallback>
                    <p:oleObj name="Equation" r:id="rId7" imgW="47129760" imgH="15861960" progId="Equation.3">
                      <p:embed/>
                      <p:pic>
                        <p:nvPicPr>
                          <p:cNvPr id="0" name="Picture 3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13" y="1883"/>
                            <a:ext cx="3703" cy="1237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53619" name="Text Box 19"/>
            <p:cNvSpPr txBox="1">
              <a:spLocks noChangeArrowheads="1"/>
            </p:cNvSpPr>
            <p:nvPr/>
          </p:nvSpPr>
          <p:spPr bwMode="auto">
            <a:xfrm>
              <a:off x="120" y="1524"/>
              <a:ext cx="468" cy="486"/>
            </a:xfrm>
            <a:prstGeom prst="rect">
              <a:avLst/>
            </a:prstGeom>
            <a:noFill/>
            <a:ln w="9525">
              <a:solidFill>
                <a:srgbClr val="FFFF0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s-ES_tradnl">
                  <a:solidFill>
                    <a:srgbClr val="FFFF00"/>
                  </a:solidFill>
                </a:rPr>
                <a:t>2</a:t>
              </a:r>
              <a:endParaRPr lang="es-ES_tradnl">
                <a:solidFill>
                  <a:schemeClr val="bg1"/>
                </a:solidFill>
              </a:endParaRPr>
            </a:p>
          </p:txBody>
        </p:sp>
      </p:grpSp>
      <p:grpSp>
        <p:nvGrpSpPr>
          <p:cNvPr id="153623" name="Group 23"/>
          <p:cNvGrpSpPr>
            <a:grpSpLocks/>
          </p:cNvGrpSpPr>
          <p:nvPr/>
        </p:nvGrpSpPr>
        <p:grpSpPr bwMode="auto">
          <a:xfrm>
            <a:off x="1307881" y="4640646"/>
            <a:ext cx="6956425" cy="2009775"/>
            <a:chOff x="804" y="2814"/>
            <a:chExt cx="4382" cy="1266"/>
          </a:xfrm>
        </p:grpSpPr>
        <p:grpSp>
          <p:nvGrpSpPr>
            <p:cNvPr id="153617" name="Group 17"/>
            <p:cNvGrpSpPr>
              <a:grpSpLocks/>
            </p:cNvGrpSpPr>
            <p:nvPr/>
          </p:nvGrpSpPr>
          <p:grpSpPr bwMode="auto">
            <a:xfrm>
              <a:off x="1203" y="2814"/>
              <a:ext cx="3983" cy="1266"/>
              <a:chOff x="1203" y="2814"/>
              <a:chExt cx="3983" cy="1266"/>
            </a:xfrm>
          </p:grpSpPr>
          <p:sp>
            <p:nvSpPr>
              <p:cNvPr id="153614" name="Freeform 14"/>
              <p:cNvSpPr>
                <a:spLocks/>
              </p:cNvSpPr>
              <p:nvPr/>
            </p:nvSpPr>
            <p:spPr bwMode="auto">
              <a:xfrm>
                <a:off x="1203" y="2814"/>
                <a:ext cx="3983" cy="1236"/>
              </a:xfrm>
              <a:custGeom>
                <a:avLst/>
                <a:gdLst/>
                <a:ahLst/>
                <a:cxnLst>
                  <a:cxn ang="0">
                    <a:pos x="57" y="666"/>
                  </a:cxn>
                  <a:cxn ang="0">
                    <a:pos x="333" y="378"/>
                  </a:cxn>
                  <a:cxn ang="0">
                    <a:pos x="633" y="318"/>
                  </a:cxn>
                  <a:cxn ang="0">
                    <a:pos x="921" y="78"/>
                  </a:cxn>
                  <a:cxn ang="0">
                    <a:pos x="1425" y="6"/>
                  </a:cxn>
                  <a:cxn ang="0">
                    <a:pos x="1989" y="42"/>
                  </a:cxn>
                  <a:cxn ang="0">
                    <a:pos x="2757" y="174"/>
                  </a:cxn>
                  <a:cxn ang="0">
                    <a:pos x="3477" y="198"/>
                  </a:cxn>
                  <a:cxn ang="0">
                    <a:pos x="3825" y="414"/>
                  </a:cxn>
                  <a:cxn ang="0">
                    <a:pos x="3945" y="834"/>
                  </a:cxn>
                  <a:cxn ang="0">
                    <a:pos x="3597" y="990"/>
                  </a:cxn>
                  <a:cxn ang="0">
                    <a:pos x="2421" y="1086"/>
                  </a:cxn>
                  <a:cxn ang="0">
                    <a:pos x="1677" y="1230"/>
                  </a:cxn>
                  <a:cxn ang="0">
                    <a:pos x="765" y="1122"/>
                  </a:cxn>
                  <a:cxn ang="0">
                    <a:pos x="333" y="990"/>
                  </a:cxn>
                  <a:cxn ang="0">
                    <a:pos x="57" y="666"/>
                  </a:cxn>
                </a:cxnLst>
                <a:rect l="0" t="0" r="r" b="b"/>
                <a:pathLst>
                  <a:path w="3983" h="1236">
                    <a:moveTo>
                      <a:pt x="57" y="666"/>
                    </a:moveTo>
                    <a:cubicBezTo>
                      <a:pt x="0" y="525"/>
                      <a:pt x="237" y="436"/>
                      <a:pt x="333" y="378"/>
                    </a:cubicBezTo>
                    <a:cubicBezTo>
                      <a:pt x="429" y="320"/>
                      <a:pt x="535" y="368"/>
                      <a:pt x="633" y="318"/>
                    </a:cubicBezTo>
                    <a:cubicBezTo>
                      <a:pt x="731" y="268"/>
                      <a:pt x="789" y="130"/>
                      <a:pt x="921" y="78"/>
                    </a:cubicBezTo>
                    <a:cubicBezTo>
                      <a:pt x="1053" y="26"/>
                      <a:pt x="1247" y="12"/>
                      <a:pt x="1425" y="6"/>
                    </a:cubicBezTo>
                    <a:cubicBezTo>
                      <a:pt x="1603" y="0"/>
                      <a:pt x="1767" y="14"/>
                      <a:pt x="1989" y="42"/>
                    </a:cubicBezTo>
                    <a:cubicBezTo>
                      <a:pt x="2211" y="70"/>
                      <a:pt x="2509" y="148"/>
                      <a:pt x="2757" y="174"/>
                    </a:cubicBezTo>
                    <a:cubicBezTo>
                      <a:pt x="3005" y="200"/>
                      <a:pt x="3299" y="158"/>
                      <a:pt x="3477" y="198"/>
                    </a:cubicBezTo>
                    <a:cubicBezTo>
                      <a:pt x="3655" y="238"/>
                      <a:pt x="3747" y="308"/>
                      <a:pt x="3825" y="414"/>
                    </a:cubicBezTo>
                    <a:cubicBezTo>
                      <a:pt x="3903" y="520"/>
                      <a:pt x="3983" y="738"/>
                      <a:pt x="3945" y="834"/>
                    </a:cubicBezTo>
                    <a:cubicBezTo>
                      <a:pt x="3907" y="930"/>
                      <a:pt x="3851" y="948"/>
                      <a:pt x="3597" y="990"/>
                    </a:cubicBezTo>
                    <a:cubicBezTo>
                      <a:pt x="3343" y="1032"/>
                      <a:pt x="2741" y="1046"/>
                      <a:pt x="2421" y="1086"/>
                    </a:cubicBezTo>
                    <a:cubicBezTo>
                      <a:pt x="2101" y="1126"/>
                      <a:pt x="1953" y="1224"/>
                      <a:pt x="1677" y="1230"/>
                    </a:cubicBezTo>
                    <a:cubicBezTo>
                      <a:pt x="1401" y="1236"/>
                      <a:pt x="989" y="1162"/>
                      <a:pt x="765" y="1122"/>
                    </a:cubicBezTo>
                    <a:cubicBezTo>
                      <a:pt x="541" y="1082"/>
                      <a:pt x="451" y="1066"/>
                      <a:pt x="333" y="990"/>
                    </a:cubicBezTo>
                    <a:cubicBezTo>
                      <a:pt x="215" y="914"/>
                      <a:pt x="115" y="734"/>
                      <a:pt x="57" y="666"/>
                    </a:cubicBez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solidFill>
                  <a:srgbClr val="FFFF00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s-ES_tradnl"/>
              </a:p>
            </p:txBody>
          </p:sp>
          <p:graphicFrame>
            <p:nvGraphicFramePr>
              <p:cNvPr id="153611" name="Object 11"/>
              <p:cNvGraphicFramePr>
                <a:graphicFrameLocks noChangeAspect="1"/>
              </p:cNvGraphicFramePr>
              <p:nvPr/>
            </p:nvGraphicFramePr>
            <p:xfrm>
              <a:off x="1377" y="2843"/>
              <a:ext cx="3671" cy="123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3671" name="Equation" r:id="rId9" imgW="46723320" imgH="15861960" progId="Equation.3">
                      <p:embed/>
                    </p:oleObj>
                  </mc:Choice>
                  <mc:Fallback>
                    <p:oleObj name="Equation" r:id="rId9" imgW="46723320" imgH="15861960" progId="Equation.3">
                      <p:embed/>
                      <p:pic>
                        <p:nvPicPr>
                          <p:cNvPr id="0" name="Picture 3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377" y="2843"/>
                            <a:ext cx="3671" cy="1237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53620" name="Text Box 20"/>
            <p:cNvSpPr txBox="1">
              <a:spLocks noChangeArrowheads="1"/>
            </p:cNvSpPr>
            <p:nvPr/>
          </p:nvSpPr>
          <p:spPr bwMode="auto">
            <a:xfrm>
              <a:off x="804" y="3468"/>
              <a:ext cx="468" cy="486"/>
            </a:xfrm>
            <a:prstGeom prst="rect">
              <a:avLst/>
            </a:prstGeom>
            <a:noFill/>
            <a:ln w="9525">
              <a:solidFill>
                <a:srgbClr val="FFFF0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s-ES_tradnl">
                  <a:solidFill>
                    <a:srgbClr val="FFFF00"/>
                  </a:solidFill>
                </a:rPr>
                <a:t>3</a:t>
              </a:r>
              <a:endParaRPr lang="es-ES_tradnl">
                <a:solidFill>
                  <a:schemeClr val="bg1"/>
                </a:solidFill>
              </a:endParaRPr>
            </a:p>
          </p:txBody>
        </p:sp>
      </p:grpSp>
      <p:sp>
        <p:nvSpPr>
          <p:cNvPr id="153624" name="Line 24"/>
          <p:cNvSpPr>
            <a:spLocks noChangeShapeType="1"/>
          </p:cNvSpPr>
          <p:nvPr/>
        </p:nvSpPr>
        <p:spPr bwMode="auto">
          <a:xfrm>
            <a:off x="0" y="765175"/>
            <a:ext cx="9144000" cy="0"/>
          </a:xfrm>
          <a:prstGeom prst="line">
            <a:avLst/>
          </a:prstGeom>
          <a:noFill/>
          <a:ln w="57150" cmpd="thickThin">
            <a:solidFill>
              <a:srgbClr val="FFFF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_trad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7" name="Text Box 3"/>
          <p:cNvSpPr txBox="1">
            <a:spLocks noChangeArrowheads="1"/>
          </p:cNvSpPr>
          <p:nvPr/>
        </p:nvSpPr>
        <p:spPr bwMode="auto">
          <a:xfrm>
            <a:off x="47952" y="0"/>
            <a:ext cx="904875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s-ES_tradnl" dirty="0">
                <a:solidFill>
                  <a:schemeClr val="bg1"/>
                </a:solidFill>
              </a:rPr>
              <a:t>Desarrollo de </a:t>
            </a:r>
            <a:r>
              <a:rPr lang="es-ES_tradnl" dirty="0" smtClean="0">
                <a:solidFill>
                  <a:schemeClr val="bg1"/>
                </a:solidFill>
              </a:rPr>
              <a:t>Fourier. Definición.</a:t>
            </a:r>
            <a:endParaRPr lang="es-ES_tradnl" dirty="0">
              <a:solidFill>
                <a:schemeClr val="bg1"/>
              </a:solidFill>
            </a:endParaRPr>
          </a:p>
        </p:txBody>
      </p:sp>
      <p:grpSp>
        <p:nvGrpSpPr>
          <p:cNvPr id="154651" name="Group 27"/>
          <p:cNvGrpSpPr>
            <a:grpSpLocks/>
          </p:cNvGrpSpPr>
          <p:nvPr/>
        </p:nvGrpSpPr>
        <p:grpSpPr bwMode="auto">
          <a:xfrm>
            <a:off x="19050" y="1009650"/>
            <a:ext cx="9124950" cy="3495675"/>
            <a:chOff x="12" y="636"/>
            <a:chExt cx="5556" cy="2202"/>
          </a:xfrm>
        </p:grpSpPr>
        <p:sp>
          <p:nvSpPr>
            <p:cNvPr id="154646" name="Text Box 22"/>
            <p:cNvSpPr txBox="1">
              <a:spLocks noChangeArrowheads="1"/>
            </p:cNvSpPr>
            <p:nvPr/>
          </p:nvSpPr>
          <p:spPr bwMode="auto">
            <a:xfrm>
              <a:off x="12" y="636"/>
              <a:ext cx="5556" cy="21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s-ES_tradnl" dirty="0">
                  <a:solidFill>
                    <a:schemeClr val="bg1"/>
                  </a:solidFill>
                </a:rPr>
                <a:t>Sea f(x) con período </a:t>
              </a:r>
              <a:r>
                <a:rPr lang="es-ES_tradnl" dirty="0" smtClean="0">
                  <a:solidFill>
                    <a:schemeClr val="bg1"/>
                  </a:solidFill>
                </a:rPr>
                <a:t>T e  integrable en               . Se llama serie de </a:t>
              </a:r>
              <a:r>
                <a:rPr lang="es-ES_tradnl" dirty="0">
                  <a:solidFill>
                    <a:schemeClr val="bg1"/>
                  </a:solidFill>
                </a:rPr>
                <a:t>Fourier generada por f a la serie trigonométrica con coeficientes calculados por       </a:t>
              </a:r>
              <a:r>
                <a:rPr lang="es-ES_tradnl" dirty="0" smtClean="0">
                  <a:solidFill>
                    <a:schemeClr val="bg1"/>
                  </a:solidFill>
                </a:rPr>
                <a:t>,      y</a:t>
              </a:r>
              <a:endParaRPr lang="es-ES_tradnl" dirty="0">
                <a:solidFill>
                  <a:schemeClr val="bg1"/>
                </a:solidFill>
              </a:endParaRPr>
            </a:p>
          </p:txBody>
        </p:sp>
        <p:graphicFrame>
          <p:nvGraphicFramePr>
            <p:cNvPr id="154647" name="Object 23"/>
            <p:cNvGraphicFramePr>
              <a:graphicFrameLocks noChangeAspect="1"/>
            </p:cNvGraphicFramePr>
            <p:nvPr/>
          </p:nvGraphicFramePr>
          <p:xfrm>
            <a:off x="523" y="1080"/>
            <a:ext cx="1192" cy="4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674" name="Equation" r:id="rId3" imgW="15430680" imgH="5685840" progId="Equation.3">
                    <p:embed/>
                  </p:oleObj>
                </mc:Choice>
                <mc:Fallback>
                  <p:oleObj name="Equation" r:id="rId3" imgW="15430680" imgH="5685840" progId="Equation.3">
                    <p:embed/>
                    <p:pic>
                      <p:nvPicPr>
                        <p:cNvPr id="0" name="Picture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3" y="1080"/>
                          <a:ext cx="1192" cy="47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4648" name="Text Box 24"/>
            <p:cNvSpPr txBox="1">
              <a:spLocks noChangeArrowheads="1"/>
            </p:cNvSpPr>
            <p:nvPr/>
          </p:nvSpPr>
          <p:spPr bwMode="auto">
            <a:xfrm>
              <a:off x="2460" y="2352"/>
              <a:ext cx="396" cy="486"/>
            </a:xfrm>
            <a:prstGeom prst="rect">
              <a:avLst/>
            </a:prstGeom>
            <a:noFill/>
            <a:ln w="9525">
              <a:solidFill>
                <a:srgbClr val="FFFF0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s-ES_tradnl" dirty="0" smtClean="0">
                  <a:solidFill>
                    <a:schemeClr val="bg1"/>
                  </a:solidFill>
                </a:rPr>
                <a:t> 1</a:t>
              </a:r>
              <a:endParaRPr lang="es-ES_tradnl" dirty="0">
                <a:solidFill>
                  <a:schemeClr val="bg1"/>
                </a:solidFill>
              </a:endParaRPr>
            </a:p>
          </p:txBody>
        </p:sp>
        <p:sp>
          <p:nvSpPr>
            <p:cNvPr id="154649" name="Text Box 25"/>
            <p:cNvSpPr txBox="1">
              <a:spLocks noChangeArrowheads="1"/>
            </p:cNvSpPr>
            <p:nvPr/>
          </p:nvSpPr>
          <p:spPr bwMode="auto">
            <a:xfrm>
              <a:off x="3060" y="2352"/>
              <a:ext cx="396" cy="486"/>
            </a:xfrm>
            <a:prstGeom prst="rect">
              <a:avLst/>
            </a:prstGeom>
            <a:noFill/>
            <a:ln w="9525">
              <a:solidFill>
                <a:srgbClr val="FFFF0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s-ES_tradnl" dirty="0" smtClean="0">
                  <a:solidFill>
                    <a:schemeClr val="bg1"/>
                  </a:solidFill>
                </a:rPr>
                <a:t> 2</a:t>
              </a:r>
              <a:endParaRPr lang="es-ES_tradnl" dirty="0">
                <a:solidFill>
                  <a:schemeClr val="bg1"/>
                </a:solidFill>
              </a:endParaRPr>
            </a:p>
          </p:txBody>
        </p:sp>
        <p:sp>
          <p:nvSpPr>
            <p:cNvPr id="154650" name="Text Box 26"/>
            <p:cNvSpPr txBox="1">
              <a:spLocks noChangeArrowheads="1"/>
            </p:cNvSpPr>
            <p:nvPr/>
          </p:nvSpPr>
          <p:spPr bwMode="auto">
            <a:xfrm>
              <a:off x="3972" y="2352"/>
              <a:ext cx="396" cy="486"/>
            </a:xfrm>
            <a:prstGeom prst="rect">
              <a:avLst/>
            </a:prstGeom>
            <a:noFill/>
            <a:ln w="9525">
              <a:solidFill>
                <a:srgbClr val="FFFF0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s-ES_tradnl" dirty="0" smtClean="0">
                  <a:solidFill>
                    <a:schemeClr val="bg1"/>
                  </a:solidFill>
                </a:rPr>
                <a:t> 3</a:t>
              </a:r>
              <a:endParaRPr lang="es-ES_tradnl" dirty="0">
                <a:solidFill>
                  <a:schemeClr val="bg1"/>
                </a:solidFill>
              </a:endParaRPr>
            </a:p>
          </p:txBody>
        </p:sp>
      </p:grpSp>
      <p:sp>
        <p:nvSpPr>
          <p:cNvPr id="154652" name="Line 28"/>
          <p:cNvSpPr>
            <a:spLocks noChangeShapeType="1"/>
          </p:cNvSpPr>
          <p:nvPr/>
        </p:nvSpPr>
        <p:spPr bwMode="auto">
          <a:xfrm>
            <a:off x="0" y="765175"/>
            <a:ext cx="9144000" cy="0"/>
          </a:xfrm>
          <a:prstGeom prst="line">
            <a:avLst/>
          </a:prstGeom>
          <a:noFill/>
          <a:ln w="57150" cmpd="thickThin">
            <a:solidFill>
              <a:srgbClr val="FFFF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_tradnl"/>
          </a:p>
        </p:txBody>
      </p:sp>
      <p:grpSp>
        <p:nvGrpSpPr>
          <p:cNvPr id="12" name="11 Grupo"/>
          <p:cNvGrpSpPr/>
          <p:nvPr/>
        </p:nvGrpSpPr>
        <p:grpSpPr>
          <a:xfrm>
            <a:off x="-1" y="4541838"/>
            <a:ext cx="9218613" cy="1717675"/>
            <a:chOff x="-208813" y="4541838"/>
            <a:chExt cx="9536244" cy="1717675"/>
          </a:xfrm>
        </p:grpSpPr>
        <p:graphicFrame>
          <p:nvGraphicFramePr>
            <p:cNvPr id="154630" name="Object 6"/>
            <p:cNvGraphicFramePr>
              <a:graphicFrameLocks noChangeAspect="1"/>
            </p:cNvGraphicFramePr>
            <p:nvPr/>
          </p:nvGraphicFramePr>
          <p:xfrm>
            <a:off x="-208813" y="4541838"/>
            <a:ext cx="9536244" cy="17176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675" name="Ecuación" r:id="rId5" imgW="77609880" imgH="13826520" progId="Equation.3">
                    <p:embed/>
                  </p:oleObj>
                </mc:Choice>
                <mc:Fallback>
                  <p:oleObj name="Ecuación" r:id="rId5" imgW="77609880" imgH="13826520" progId="Equation.3">
                    <p:embed/>
                    <p:pic>
                      <p:nvPicPr>
                        <p:cNvPr id="0" name="Picture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-208813" y="4541838"/>
                          <a:ext cx="9536244" cy="17176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" name="10 CuadroTexto"/>
            <p:cNvSpPr txBox="1"/>
            <p:nvPr/>
          </p:nvSpPr>
          <p:spPr>
            <a:xfrm>
              <a:off x="1097279" y="5050298"/>
              <a:ext cx="422031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 smtClean="0">
                  <a:solidFill>
                    <a:schemeClr val="bg1"/>
                  </a:solidFill>
                </a:rPr>
                <a:t>~</a:t>
              </a:r>
              <a:endParaRPr lang="es-ES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73"/>
          <p:cNvSpPr>
            <a:spLocks noChangeShapeType="1"/>
          </p:cNvSpPr>
          <p:nvPr/>
        </p:nvSpPr>
        <p:spPr bwMode="auto">
          <a:xfrm>
            <a:off x="0" y="765175"/>
            <a:ext cx="9144000" cy="0"/>
          </a:xfrm>
          <a:prstGeom prst="line">
            <a:avLst/>
          </a:prstGeom>
          <a:noFill/>
          <a:ln w="57150" cmpd="thickThin">
            <a:solidFill>
              <a:srgbClr val="FFFF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_tradnl"/>
          </a:p>
        </p:txBody>
      </p:sp>
      <p:sp>
        <p:nvSpPr>
          <p:cNvPr id="3" name="2 CuadroTexto"/>
          <p:cNvSpPr txBox="1"/>
          <p:nvPr/>
        </p:nvSpPr>
        <p:spPr>
          <a:xfrm>
            <a:off x="252248" y="-7"/>
            <a:ext cx="630620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bg1"/>
                </a:solidFill>
              </a:rPr>
              <a:t>Ejemplo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315310" y="1040524"/>
            <a:ext cx="848184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bg1"/>
                </a:solidFill>
              </a:rPr>
              <a:t>Halle el desarrollo de Fourier generado por f(x):</a:t>
            </a:r>
            <a:endParaRPr lang="es-ES" dirty="0">
              <a:solidFill>
                <a:schemeClr val="bg1"/>
              </a:solidFill>
            </a:endParaRPr>
          </a:p>
        </p:txBody>
      </p:sp>
      <p:graphicFrame>
        <p:nvGraphicFramePr>
          <p:cNvPr id="162818" name="Object 2"/>
          <p:cNvGraphicFramePr>
            <a:graphicFrameLocks noChangeAspect="1"/>
          </p:cNvGraphicFramePr>
          <p:nvPr/>
        </p:nvGraphicFramePr>
        <p:xfrm>
          <a:off x="278268" y="2806263"/>
          <a:ext cx="7055203" cy="19233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832" name="Ecuación" r:id="rId3" imgW="1676400" imgH="457200" progId="Equation.3">
                  <p:embed/>
                </p:oleObj>
              </mc:Choice>
              <mc:Fallback>
                <p:oleObj name="Ecuación" r:id="rId3" imgW="1676400" imgH="45720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70000" contrast="-7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268" y="2806263"/>
                        <a:ext cx="7055203" cy="192339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5 CuadroTexto"/>
          <p:cNvSpPr txBox="1"/>
          <p:nvPr/>
        </p:nvSpPr>
        <p:spPr>
          <a:xfrm>
            <a:off x="583324" y="5108028"/>
            <a:ext cx="682646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mtClean="0">
                <a:solidFill>
                  <a:schemeClr val="bg1"/>
                </a:solidFill>
              </a:rPr>
              <a:t>con </a:t>
            </a:r>
            <a:r>
              <a:rPr lang="es-ES" dirty="0" smtClean="0">
                <a:solidFill>
                  <a:schemeClr val="bg1"/>
                </a:solidFill>
              </a:rPr>
              <a:t>T=2</a:t>
            </a:r>
            <a:endParaRPr lang="es-E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7" name="Text Box 3"/>
          <p:cNvSpPr txBox="1">
            <a:spLocks noChangeArrowheads="1"/>
          </p:cNvSpPr>
          <p:nvPr/>
        </p:nvSpPr>
        <p:spPr bwMode="auto">
          <a:xfrm>
            <a:off x="38100" y="0"/>
            <a:ext cx="8001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s-ES_tradnl">
                <a:solidFill>
                  <a:schemeClr val="bg1"/>
                </a:solidFill>
              </a:rPr>
              <a:t>Gráfica</a:t>
            </a:r>
          </a:p>
        </p:txBody>
      </p:sp>
      <p:grpSp>
        <p:nvGrpSpPr>
          <p:cNvPr id="149576" name="Group 72"/>
          <p:cNvGrpSpPr>
            <a:grpSpLocks/>
          </p:cNvGrpSpPr>
          <p:nvPr/>
        </p:nvGrpSpPr>
        <p:grpSpPr bwMode="auto">
          <a:xfrm>
            <a:off x="704850" y="2114550"/>
            <a:ext cx="7734300" cy="3486150"/>
            <a:chOff x="444" y="1332"/>
            <a:chExt cx="4872" cy="2196"/>
          </a:xfrm>
        </p:grpSpPr>
        <p:sp>
          <p:nvSpPr>
            <p:cNvPr id="149512" name="Text Box 8"/>
            <p:cNvSpPr txBox="1">
              <a:spLocks noChangeArrowheads="1"/>
            </p:cNvSpPr>
            <p:nvPr/>
          </p:nvSpPr>
          <p:spPr bwMode="auto">
            <a:xfrm>
              <a:off x="1920" y="1704"/>
              <a:ext cx="26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s-ES_tradnl" sz="3200">
                  <a:solidFill>
                    <a:schemeClr val="bg1"/>
                  </a:solidFill>
                </a:rPr>
                <a:t>1</a:t>
              </a:r>
              <a:endParaRPr lang="es-ES_tradnl">
                <a:solidFill>
                  <a:schemeClr val="bg1"/>
                </a:solidFill>
              </a:endParaRPr>
            </a:p>
          </p:txBody>
        </p:sp>
        <p:sp>
          <p:nvSpPr>
            <p:cNvPr id="149523" name="Line 19"/>
            <p:cNvSpPr>
              <a:spLocks noChangeShapeType="1"/>
            </p:cNvSpPr>
            <p:nvPr/>
          </p:nvSpPr>
          <p:spPr bwMode="auto">
            <a:xfrm>
              <a:off x="444" y="2544"/>
              <a:ext cx="4776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 type="triangle" w="med" len="lg"/>
            </a:ln>
            <a:effectLst/>
          </p:spPr>
          <p:txBody>
            <a:bodyPr anchor="ctr">
              <a:spAutoFit/>
            </a:bodyPr>
            <a:lstStyle/>
            <a:p>
              <a:endParaRPr lang="es-ES_tradnl"/>
            </a:p>
          </p:txBody>
        </p:sp>
        <p:sp>
          <p:nvSpPr>
            <p:cNvPr id="149524" name="Line 20"/>
            <p:cNvSpPr>
              <a:spLocks noChangeShapeType="1"/>
            </p:cNvSpPr>
            <p:nvPr/>
          </p:nvSpPr>
          <p:spPr bwMode="auto">
            <a:xfrm rot="-5400000">
              <a:off x="1104" y="2472"/>
              <a:ext cx="2112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 type="triangle" w="med" len="lg"/>
            </a:ln>
            <a:effectLst/>
          </p:spPr>
          <p:txBody>
            <a:bodyPr anchor="ctr">
              <a:spAutoFit/>
            </a:bodyPr>
            <a:lstStyle/>
            <a:p>
              <a:endParaRPr lang="es-ES_tradnl"/>
            </a:p>
          </p:txBody>
        </p:sp>
        <p:grpSp>
          <p:nvGrpSpPr>
            <p:cNvPr id="149528" name="Group 24"/>
            <p:cNvGrpSpPr>
              <a:grpSpLocks/>
            </p:cNvGrpSpPr>
            <p:nvPr/>
          </p:nvGrpSpPr>
          <p:grpSpPr bwMode="auto">
            <a:xfrm>
              <a:off x="462" y="3015"/>
              <a:ext cx="606" cy="63"/>
              <a:chOff x="2586" y="3243"/>
              <a:chExt cx="606" cy="63"/>
            </a:xfrm>
          </p:grpSpPr>
          <p:sp>
            <p:nvSpPr>
              <p:cNvPr id="149525" name="Line 21"/>
              <p:cNvSpPr>
                <a:spLocks noChangeShapeType="1"/>
              </p:cNvSpPr>
              <p:nvPr/>
            </p:nvSpPr>
            <p:spPr bwMode="auto">
              <a:xfrm>
                <a:off x="2652" y="3276"/>
                <a:ext cx="480" cy="0"/>
              </a:xfrm>
              <a:prstGeom prst="line">
                <a:avLst/>
              </a:prstGeom>
              <a:noFill/>
              <a:ln w="38100">
                <a:solidFill>
                  <a:srgbClr val="FFFF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s-ES_tradnl"/>
              </a:p>
            </p:txBody>
          </p:sp>
          <p:sp>
            <p:nvSpPr>
              <p:cNvPr id="149526" name="Oval 22"/>
              <p:cNvSpPr>
                <a:spLocks noChangeArrowheads="1"/>
              </p:cNvSpPr>
              <p:nvPr/>
            </p:nvSpPr>
            <p:spPr bwMode="auto">
              <a:xfrm>
                <a:off x="3132" y="3243"/>
                <a:ext cx="60" cy="60"/>
              </a:xfrm>
              <a:prstGeom prst="ellipse">
                <a:avLst/>
              </a:prstGeom>
              <a:solidFill>
                <a:srgbClr val="FFFF00"/>
              </a:solidFill>
              <a:ln w="28575">
                <a:solidFill>
                  <a:srgbClr val="FFFF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s-ES_tradnl"/>
              </a:p>
            </p:txBody>
          </p:sp>
          <p:sp>
            <p:nvSpPr>
              <p:cNvPr id="149527" name="Oval 23"/>
              <p:cNvSpPr>
                <a:spLocks noChangeArrowheads="1"/>
              </p:cNvSpPr>
              <p:nvPr/>
            </p:nvSpPr>
            <p:spPr bwMode="auto">
              <a:xfrm>
                <a:off x="2586" y="3246"/>
                <a:ext cx="60" cy="60"/>
              </a:xfrm>
              <a:prstGeom prst="ellipse">
                <a:avLst/>
              </a:prstGeom>
              <a:noFill/>
              <a:ln w="28575">
                <a:solidFill>
                  <a:srgbClr val="FFFF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s-ES_tradnl"/>
              </a:p>
            </p:txBody>
          </p:sp>
        </p:grpSp>
        <p:sp>
          <p:nvSpPr>
            <p:cNvPr id="149529" name="Line 25"/>
            <p:cNvSpPr>
              <a:spLocks noChangeShapeType="1"/>
            </p:cNvSpPr>
            <p:nvPr/>
          </p:nvSpPr>
          <p:spPr bwMode="auto">
            <a:xfrm>
              <a:off x="564" y="2016"/>
              <a:ext cx="4308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prstDash val="sysDot"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ES_tradnl"/>
            </a:p>
          </p:txBody>
        </p:sp>
        <p:sp>
          <p:nvSpPr>
            <p:cNvPr id="149530" name="Line 26"/>
            <p:cNvSpPr>
              <a:spLocks noChangeShapeType="1"/>
            </p:cNvSpPr>
            <p:nvPr/>
          </p:nvSpPr>
          <p:spPr bwMode="auto">
            <a:xfrm>
              <a:off x="540" y="3036"/>
              <a:ext cx="4440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prstDash val="sysDot"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ES_tradnl"/>
            </a:p>
          </p:txBody>
        </p:sp>
        <p:grpSp>
          <p:nvGrpSpPr>
            <p:cNvPr id="149531" name="Group 27"/>
            <p:cNvGrpSpPr>
              <a:grpSpLocks/>
            </p:cNvGrpSpPr>
            <p:nvPr/>
          </p:nvGrpSpPr>
          <p:grpSpPr bwMode="auto">
            <a:xfrm>
              <a:off x="2130" y="1995"/>
              <a:ext cx="606" cy="63"/>
              <a:chOff x="2586" y="3243"/>
              <a:chExt cx="606" cy="63"/>
            </a:xfrm>
          </p:grpSpPr>
          <p:sp>
            <p:nvSpPr>
              <p:cNvPr id="149532" name="Line 28"/>
              <p:cNvSpPr>
                <a:spLocks noChangeShapeType="1"/>
              </p:cNvSpPr>
              <p:nvPr/>
            </p:nvSpPr>
            <p:spPr bwMode="auto">
              <a:xfrm>
                <a:off x="2652" y="3276"/>
                <a:ext cx="480" cy="0"/>
              </a:xfrm>
              <a:prstGeom prst="line">
                <a:avLst/>
              </a:prstGeom>
              <a:noFill/>
              <a:ln w="38100">
                <a:solidFill>
                  <a:srgbClr val="FFFF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s-ES_tradnl"/>
              </a:p>
            </p:txBody>
          </p:sp>
          <p:sp>
            <p:nvSpPr>
              <p:cNvPr id="149533" name="Oval 29"/>
              <p:cNvSpPr>
                <a:spLocks noChangeArrowheads="1"/>
              </p:cNvSpPr>
              <p:nvPr/>
            </p:nvSpPr>
            <p:spPr bwMode="auto">
              <a:xfrm>
                <a:off x="3132" y="3243"/>
                <a:ext cx="60" cy="60"/>
              </a:xfrm>
              <a:prstGeom prst="ellipse">
                <a:avLst/>
              </a:prstGeom>
              <a:solidFill>
                <a:srgbClr val="FFFF00"/>
              </a:solidFill>
              <a:ln w="28575">
                <a:solidFill>
                  <a:srgbClr val="FFFF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s-ES_tradnl"/>
              </a:p>
            </p:txBody>
          </p:sp>
          <p:sp>
            <p:nvSpPr>
              <p:cNvPr id="149534" name="Oval 30"/>
              <p:cNvSpPr>
                <a:spLocks noChangeArrowheads="1"/>
              </p:cNvSpPr>
              <p:nvPr/>
            </p:nvSpPr>
            <p:spPr bwMode="auto">
              <a:xfrm>
                <a:off x="2586" y="3246"/>
                <a:ext cx="60" cy="60"/>
              </a:xfrm>
              <a:prstGeom prst="ellipse">
                <a:avLst/>
              </a:prstGeom>
              <a:noFill/>
              <a:ln w="28575">
                <a:solidFill>
                  <a:srgbClr val="FFFF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s-ES_tradnl"/>
              </a:p>
            </p:txBody>
          </p:sp>
        </p:grpSp>
        <p:grpSp>
          <p:nvGrpSpPr>
            <p:cNvPr id="149535" name="Group 31"/>
            <p:cNvGrpSpPr>
              <a:grpSpLocks/>
            </p:cNvGrpSpPr>
            <p:nvPr/>
          </p:nvGrpSpPr>
          <p:grpSpPr bwMode="auto">
            <a:xfrm>
              <a:off x="2694" y="3003"/>
              <a:ext cx="606" cy="63"/>
              <a:chOff x="2586" y="3243"/>
              <a:chExt cx="606" cy="63"/>
            </a:xfrm>
          </p:grpSpPr>
          <p:sp>
            <p:nvSpPr>
              <p:cNvPr id="149536" name="Line 32"/>
              <p:cNvSpPr>
                <a:spLocks noChangeShapeType="1"/>
              </p:cNvSpPr>
              <p:nvPr/>
            </p:nvSpPr>
            <p:spPr bwMode="auto">
              <a:xfrm>
                <a:off x="2652" y="3276"/>
                <a:ext cx="480" cy="0"/>
              </a:xfrm>
              <a:prstGeom prst="line">
                <a:avLst/>
              </a:prstGeom>
              <a:noFill/>
              <a:ln w="38100">
                <a:solidFill>
                  <a:srgbClr val="FFFF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s-ES_tradnl"/>
              </a:p>
            </p:txBody>
          </p:sp>
          <p:sp>
            <p:nvSpPr>
              <p:cNvPr id="149537" name="Oval 33"/>
              <p:cNvSpPr>
                <a:spLocks noChangeArrowheads="1"/>
              </p:cNvSpPr>
              <p:nvPr/>
            </p:nvSpPr>
            <p:spPr bwMode="auto">
              <a:xfrm>
                <a:off x="3132" y="3243"/>
                <a:ext cx="60" cy="60"/>
              </a:xfrm>
              <a:prstGeom prst="ellipse">
                <a:avLst/>
              </a:prstGeom>
              <a:solidFill>
                <a:srgbClr val="FFFF00"/>
              </a:solidFill>
              <a:ln w="28575">
                <a:solidFill>
                  <a:srgbClr val="FFFF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s-ES_tradnl"/>
              </a:p>
            </p:txBody>
          </p:sp>
          <p:sp>
            <p:nvSpPr>
              <p:cNvPr id="149538" name="Oval 34"/>
              <p:cNvSpPr>
                <a:spLocks noChangeArrowheads="1"/>
              </p:cNvSpPr>
              <p:nvPr/>
            </p:nvSpPr>
            <p:spPr bwMode="auto">
              <a:xfrm>
                <a:off x="2586" y="3246"/>
                <a:ext cx="60" cy="60"/>
              </a:xfrm>
              <a:prstGeom prst="ellipse">
                <a:avLst/>
              </a:prstGeom>
              <a:noFill/>
              <a:ln w="28575">
                <a:solidFill>
                  <a:srgbClr val="FFFF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s-ES_tradnl"/>
              </a:p>
            </p:txBody>
          </p:sp>
        </p:grpSp>
        <p:sp>
          <p:nvSpPr>
            <p:cNvPr id="149541" name="Line 37"/>
            <p:cNvSpPr>
              <a:spLocks noChangeShapeType="1"/>
            </p:cNvSpPr>
            <p:nvPr/>
          </p:nvSpPr>
          <p:spPr bwMode="auto">
            <a:xfrm>
              <a:off x="2724" y="2040"/>
              <a:ext cx="0" cy="1008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prstDash val="sysDot"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ES_tradnl"/>
            </a:p>
          </p:txBody>
        </p:sp>
        <p:sp>
          <p:nvSpPr>
            <p:cNvPr id="149542" name="Line 38"/>
            <p:cNvSpPr>
              <a:spLocks noChangeShapeType="1"/>
            </p:cNvSpPr>
            <p:nvPr/>
          </p:nvSpPr>
          <p:spPr bwMode="auto">
            <a:xfrm>
              <a:off x="3276" y="2040"/>
              <a:ext cx="0" cy="1008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prstDash val="sysDot"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ES_tradnl"/>
            </a:p>
          </p:txBody>
        </p:sp>
        <p:grpSp>
          <p:nvGrpSpPr>
            <p:cNvPr id="149543" name="Group 39"/>
            <p:cNvGrpSpPr>
              <a:grpSpLocks/>
            </p:cNvGrpSpPr>
            <p:nvPr/>
          </p:nvGrpSpPr>
          <p:grpSpPr bwMode="auto">
            <a:xfrm>
              <a:off x="3246" y="1983"/>
              <a:ext cx="606" cy="63"/>
              <a:chOff x="2586" y="3243"/>
              <a:chExt cx="606" cy="63"/>
            </a:xfrm>
          </p:grpSpPr>
          <p:sp>
            <p:nvSpPr>
              <p:cNvPr id="149544" name="Line 40"/>
              <p:cNvSpPr>
                <a:spLocks noChangeShapeType="1"/>
              </p:cNvSpPr>
              <p:nvPr/>
            </p:nvSpPr>
            <p:spPr bwMode="auto">
              <a:xfrm>
                <a:off x="2652" y="3276"/>
                <a:ext cx="480" cy="0"/>
              </a:xfrm>
              <a:prstGeom prst="line">
                <a:avLst/>
              </a:prstGeom>
              <a:noFill/>
              <a:ln w="38100">
                <a:solidFill>
                  <a:srgbClr val="FFFF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s-ES_tradnl"/>
              </a:p>
            </p:txBody>
          </p:sp>
          <p:sp>
            <p:nvSpPr>
              <p:cNvPr id="149545" name="Oval 41"/>
              <p:cNvSpPr>
                <a:spLocks noChangeArrowheads="1"/>
              </p:cNvSpPr>
              <p:nvPr/>
            </p:nvSpPr>
            <p:spPr bwMode="auto">
              <a:xfrm>
                <a:off x="3132" y="3243"/>
                <a:ext cx="60" cy="60"/>
              </a:xfrm>
              <a:prstGeom prst="ellipse">
                <a:avLst/>
              </a:prstGeom>
              <a:solidFill>
                <a:srgbClr val="FFFF00"/>
              </a:solidFill>
              <a:ln w="28575">
                <a:solidFill>
                  <a:srgbClr val="FFFF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s-ES_tradnl"/>
              </a:p>
            </p:txBody>
          </p:sp>
          <p:sp>
            <p:nvSpPr>
              <p:cNvPr id="149546" name="Oval 42"/>
              <p:cNvSpPr>
                <a:spLocks noChangeArrowheads="1"/>
              </p:cNvSpPr>
              <p:nvPr/>
            </p:nvSpPr>
            <p:spPr bwMode="auto">
              <a:xfrm>
                <a:off x="2586" y="3246"/>
                <a:ext cx="60" cy="60"/>
              </a:xfrm>
              <a:prstGeom prst="ellipse">
                <a:avLst/>
              </a:prstGeom>
              <a:noFill/>
              <a:ln w="28575">
                <a:solidFill>
                  <a:srgbClr val="FFFF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s-ES_tradnl"/>
              </a:p>
            </p:txBody>
          </p:sp>
        </p:grpSp>
        <p:grpSp>
          <p:nvGrpSpPr>
            <p:cNvPr id="149547" name="Group 43"/>
            <p:cNvGrpSpPr>
              <a:grpSpLocks/>
            </p:cNvGrpSpPr>
            <p:nvPr/>
          </p:nvGrpSpPr>
          <p:grpSpPr bwMode="auto">
            <a:xfrm>
              <a:off x="3786" y="3015"/>
              <a:ext cx="606" cy="63"/>
              <a:chOff x="2586" y="3243"/>
              <a:chExt cx="606" cy="63"/>
            </a:xfrm>
          </p:grpSpPr>
          <p:sp>
            <p:nvSpPr>
              <p:cNvPr id="149548" name="Line 44"/>
              <p:cNvSpPr>
                <a:spLocks noChangeShapeType="1"/>
              </p:cNvSpPr>
              <p:nvPr/>
            </p:nvSpPr>
            <p:spPr bwMode="auto">
              <a:xfrm>
                <a:off x="2652" y="3276"/>
                <a:ext cx="480" cy="0"/>
              </a:xfrm>
              <a:prstGeom prst="line">
                <a:avLst/>
              </a:prstGeom>
              <a:noFill/>
              <a:ln w="38100">
                <a:solidFill>
                  <a:srgbClr val="FFFF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s-ES_tradnl"/>
              </a:p>
            </p:txBody>
          </p:sp>
          <p:sp>
            <p:nvSpPr>
              <p:cNvPr id="149549" name="Oval 45"/>
              <p:cNvSpPr>
                <a:spLocks noChangeArrowheads="1"/>
              </p:cNvSpPr>
              <p:nvPr/>
            </p:nvSpPr>
            <p:spPr bwMode="auto">
              <a:xfrm>
                <a:off x="3132" y="3243"/>
                <a:ext cx="60" cy="60"/>
              </a:xfrm>
              <a:prstGeom prst="ellipse">
                <a:avLst/>
              </a:prstGeom>
              <a:solidFill>
                <a:srgbClr val="FFFF00"/>
              </a:solidFill>
              <a:ln w="28575">
                <a:solidFill>
                  <a:srgbClr val="FFFF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s-ES_tradnl"/>
              </a:p>
            </p:txBody>
          </p:sp>
          <p:sp>
            <p:nvSpPr>
              <p:cNvPr id="149550" name="Oval 46"/>
              <p:cNvSpPr>
                <a:spLocks noChangeArrowheads="1"/>
              </p:cNvSpPr>
              <p:nvPr/>
            </p:nvSpPr>
            <p:spPr bwMode="auto">
              <a:xfrm>
                <a:off x="2586" y="3246"/>
                <a:ext cx="60" cy="60"/>
              </a:xfrm>
              <a:prstGeom prst="ellipse">
                <a:avLst/>
              </a:prstGeom>
              <a:noFill/>
              <a:ln w="28575">
                <a:solidFill>
                  <a:srgbClr val="FFFF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s-ES_tradnl"/>
              </a:p>
            </p:txBody>
          </p:sp>
        </p:grpSp>
        <p:sp>
          <p:nvSpPr>
            <p:cNvPr id="149551" name="Line 47"/>
            <p:cNvSpPr>
              <a:spLocks noChangeShapeType="1"/>
            </p:cNvSpPr>
            <p:nvPr/>
          </p:nvSpPr>
          <p:spPr bwMode="auto">
            <a:xfrm>
              <a:off x="3816" y="2040"/>
              <a:ext cx="0" cy="1008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prstDash val="sysDot"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ES_tradnl"/>
            </a:p>
          </p:txBody>
        </p:sp>
        <p:sp>
          <p:nvSpPr>
            <p:cNvPr id="149552" name="Line 48"/>
            <p:cNvSpPr>
              <a:spLocks noChangeShapeType="1"/>
            </p:cNvSpPr>
            <p:nvPr/>
          </p:nvSpPr>
          <p:spPr bwMode="auto">
            <a:xfrm>
              <a:off x="4368" y="2016"/>
              <a:ext cx="0" cy="1008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prstDash val="sysDot"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ES_tradnl"/>
            </a:p>
          </p:txBody>
        </p:sp>
        <p:grpSp>
          <p:nvGrpSpPr>
            <p:cNvPr id="149553" name="Group 49"/>
            <p:cNvGrpSpPr>
              <a:grpSpLocks/>
            </p:cNvGrpSpPr>
            <p:nvPr/>
          </p:nvGrpSpPr>
          <p:grpSpPr bwMode="auto">
            <a:xfrm>
              <a:off x="4338" y="1983"/>
              <a:ext cx="606" cy="63"/>
              <a:chOff x="2586" y="3243"/>
              <a:chExt cx="606" cy="63"/>
            </a:xfrm>
          </p:grpSpPr>
          <p:sp>
            <p:nvSpPr>
              <p:cNvPr id="149554" name="Line 50"/>
              <p:cNvSpPr>
                <a:spLocks noChangeShapeType="1"/>
              </p:cNvSpPr>
              <p:nvPr/>
            </p:nvSpPr>
            <p:spPr bwMode="auto">
              <a:xfrm>
                <a:off x="2652" y="3276"/>
                <a:ext cx="480" cy="0"/>
              </a:xfrm>
              <a:prstGeom prst="line">
                <a:avLst/>
              </a:prstGeom>
              <a:noFill/>
              <a:ln w="38100">
                <a:solidFill>
                  <a:srgbClr val="FFFF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s-ES_tradnl"/>
              </a:p>
            </p:txBody>
          </p:sp>
          <p:sp>
            <p:nvSpPr>
              <p:cNvPr id="149555" name="Oval 51"/>
              <p:cNvSpPr>
                <a:spLocks noChangeArrowheads="1"/>
              </p:cNvSpPr>
              <p:nvPr/>
            </p:nvSpPr>
            <p:spPr bwMode="auto">
              <a:xfrm>
                <a:off x="3132" y="3243"/>
                <a:ext cx="60" cy="60"/>
              </a:xfrm>
              <a:prstGeom prst="ellipse">
                <a:avLst/>
              </a:prstGeom>
              <a:solidFill>
                <a:srgbClr val="FFFF00"/>
              </a:solidFill>
              <a:ln w="28575">
                <a:solidFill>
                  <a:srgbClr val="FFFF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s-ES_tradnl"/>
              </a:p>
            </p:txBody>
          </p:sp>
          <p:sp>
            <p:nvSpPr>
              <p:cNvPr id="149556" name="Oval 52"/>
              <p:cNvSpPr>
                <a:spLocks noChangeArrowheads="1"/>
              </p:cNvSpPr>
              <p:nvPr/>
            </p:nvSpPr>
            <p:spPr bwMode="auto">
              <a:xfrm>
                <a:off x="2586" y="3246"/>
                <a:ext cx="60" cy="60"/>
              </a:xfrm>
              <a:prstGeom prst="ellipse">
                <a:avLst/>
              </a:prstGeom>
              <a:noFill/>
              <a:ln w="28575">
                <a:solidFill>
                  <a:srgbClr val="FFFF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s-ES_tradnl"/>
              </a:p>
            </p:txBody>
          </p:sp>
        </p:grpSp>
        <p:grpSp>
          <p:nvGrpSpPr>
            <p:cNvPr id="149557" name="Group 53"/>
            <p:cNvGrpSpPr>
              <a:grpSpLocks/>
            </p:cNvGrpSpPr>
            <p:nvPr/>
          </p:nvGrpSpPr>
          <p:grpSpPr bwMode="auto">
            <a:xfrm>
              <a:off x="1578" y="3015"/>
              <a:ext cx="606" cy="63"/>
              <a:chOff x="2586" y="3243"/>
              <a:chExt cx="606" cy="63"/>
            </a:xfrm>
          </p:grpSpPr>
          <p:sp>
            <p:nvSpPr>
              <p:cNvPr id="149558" name="Line 54"/>
              <p:cNvSpPr>
                <a:spLocks noChangeShapeType="1"/>
              </p:cNvSpPr>
              <p:nvPr/>
            </p:nvSpPr>
            <p:spPr bwMode="auto">
              <a:xfrm>
                <a:off x="2652" y="3276"/>
                <a:ext cx="480" cy="0"/>
              </a:xfrm>
              <a:prstGeom prst="line">
                <a:avLst/>
              </a:prstGeom>
              <a:noFill/>
              <a:ln w="38100">
                <a:solidFill>
                  <a:srgbClr val="FFFF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s-ES_tradnl"/>
              </a:p>
            </p:txBody>
          </p:sp>
          <p:sp>
            <p:nvSpPr>
              <p:cNvPr id="149559" name="Oval 55"/>
              <p:cNvSpPr>
                <a:spLocks noChangeArrowheads="1"/>
              </p:cNvSpPr>
              <p:nvPr/>
            </p:nvSpPr>
            <p:spPr bwMode="auto">
              <a:xfrm>
                <a:off x="3132" y="3243"/>
                <a:ext cx="60" cy="60"/>
              </a:xfrm>
              <a:prstGeom prst="ellipse">
                <a:avLst/>
              </a:prstGeom>
              <a:solidFill>
                <a:srgbClr val="FFFF00"/>
              </a:solidFill>
              <a:ln w="28575">
                <a:solidFill>
                  <a:srgbClr val="FFFF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s-ES_tradnl"/>
              </a:p>
            </p:txBody>
          </p:sp>
          <p:sp>
            <p:nvSpPr>
              <p:cNvPr id="149560" name="Oval 56"/>
              <p:cNvSpPr>
                <a:spLocks noChangeArrowheads="1"/>
              </p:cNvSpPr>
              <p:nvPr/>
            </p:nvSpPr>
            <p:spPr bwMode="auto">
              <a:xfrm>
                <a:off x="2586" y="3246"/>
                <a:ext cx="60" cy="60"/>
              </a:xfrm>
              <a:prstGeom prst="ellipse">
                <a:avLst/>
              </a:prstGeom>
              <a:noFill/>
              <a:ln w="28575">
                <a:solidFill>
                  <a:srgbClr val="FFFF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s-ES_tradnl"/>
              </a:p>
            </p:txBody>
          </p:sp>
        </p:grpSp>
        <p:sp>
          <p:nvSpPr>
            <p:cNvPr id="149561" name="Line 57"/>
            <p:cNvSpPr>
              <a:spLocks noChangeShapeType="1"/>
            </p:cNvSpPr>
            <p:nvPr/>
          </p:nvSpPr>
          <p:spPr bwMode="auto">
            <a:xfrm>
              <a:off x="1608" y="2028"/>
              <a:ext cx="0" cy="1008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prstDash val="sysDot"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ES_tradnl"/>
            </a:p>
          </p:txBody>
        </p:sp>
        <p:grpSp>
          <p:nvGrpSpPr>
            <p:cNvPr id="149562" name="Group 58"/>
            <p:cNvGrpSpPr>
              <a:grpSpLocks/>
            </p:cNvGrpSpPr>
            <p:nvPr/>
          </p:nvGrpSpPr>
          <p:grpSpPr bwMode="auto">
            <a:xfrm>
              <a:off x="1026" y="1983"/>
              <a:ext cx="606" cy="63"/>
              <a:chOff x="2586" y="3243"/>
              <a:chExt cx="606" cy="63"/>
            </a:xfrm>
          </p:grpSpPr>
          <p:sp>
            <p:nvSpPr>
              <p:cNvPr id="149563" name="Line 59"/>
              <p:cNvSpPr>
                <a:spLocks noChangeShapeType="1"/>
              </p:cNvSpPr>
              <p:nvPr/>
            </p:nvSpPr>
            <p:spPr bwMode="auto">
              <a:xfrm>
                <a:off x="2652" y="3276"/>
                <a:ext cx="480" cy="0"/>
              </a:xfrm>
              <a:prstGeom prst="line">
                <a:avLst/>
              </a:prstGeom>
              <a:noFill/>
              <a:ln w="38100">
                <a:solidFill>
                  <a:srgbClr val="FFFF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s-ES_tradnl"/>
              </a:p>
            </p:txBody>
          </p:sp>
          <p:sp>
            <p:nvSpPr>
              <p:cNvPr id="149564" name="Oval 60"/>
              <p:cNvSpPr>
                <a:spLocks noChangeArrowheads="1"/>
              </p:cNvSpPr>
              <p:nvPr/>
            </p:nvSpPr>
            <p:spPr bwMode="auto">
              <a:xfrm>
                <a:off x="3132" y="3243"/>
                <a:ext cx="60" cy="60"/>
              </a:xfrm>
              <a:prstGeom prst="ellipse">
                <a:avLst/>
              </a:prstGeom>
              <a:solidFill>
                <a:srgbClr val="FFFF00"/>
              </a:solidFill>
              <a:ln w="28575">
                <a:solidFill>
                  <a:srgbClr val="FFFF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s-ES_tradnl"/>
              </a:p>
            </p:txBody>
          </p:sp>
          <p:sp>
            <p:nvSpPr>
              <p:cNvPr id="149565" name="Oval 61"/>
              <p:cNvSpPr>
                <a:spLocks noChangeArrowheads="1"/>
              </p:cNvSpPr>
              <p:nvPr/>
            </p:nvSpPr>
            <p:spPr bwMode="auto">
              <a:xfrm>
                <a:off x="2586" y="3246"/>
                <a:ext cx="60" cy="60"/>
              </a:xfrm>
              <a:prstGeom prst="ellipse">
                <a:avLst/>
              </a:prstGeom>
              <a:noFill/>
              <a:ln w="28575">
                <a:solidFill>
                  <a:srgbClr val="FFFF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s-ES_tradnl"/>
              </a:p>
            </p:txBody>
          </p:sp>
        </p:grpSp>
        <p:sp>
          <p:nvSpPr>
            <p:cNvPr id="149566" name="Line 62"/>
            <p:cNvSpPr>
              <a:spLocks noChangeShapeType="1"/>
            </p:cNvSpPr>
            <p:nvPr/>
          </p:nvSpPr>
          <p:spPr bwMode="auto">
            <a:xfrm>
              <a:off x="1056" y="2016"/>
              <a:ext cx="0" cy="1008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prstDash val="sysDot"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ES_tradnl"/>
            </a:p>
          </p:txBody>
        </p:sp>
        <p:sp>
          <p:nvSpPr>
            <p:cNvPr id="149567" name="Text Box 63"/>
            <p:cNvSpPr txBox="1">
              <a:spLocks noChangeArrowheads="1"/>
            </p:cNvSpPr>
            <p:nvPr/>
          </p:nvSpPr>
          <p:spPr bwMode="auto">
            <a:xfrm>
              <a:off x="2124" y="2988"/>
              <a:ext cx="396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s-ES_tradnl" sz="3200">
                  <a:solidFill>
                    <a:schemeClr val="bg1"/>
                  </a:solidFill>
                </a:rPr>
                <a:t>-1</a:t>
              </a:r>
              <a:endParaRPr lang="es-ES_tradnl">
                <a:solidFill>
                  <a:schemeClr val="bg1"/>
                </a:solidFill>
              </a:endParaRPr>
            </a:p>
          </p:txBody>
        </p:sp>
        <p:sp>
          <p:nvSpPr>
            <p:cNvPr id="149568" name="Text Box 64"/>
            <p:cNvSpPr txBox="1">
              <a:spLocks noChangeArrowheads="1"/>
            </p:cNvSpPr>
            <p:nvPr/>
          </p:nvSpPr>
          <p:spPr bwMode="auto">
            <a:xfrm>
              <a:off x="2688" y="2508"/>
              <a:ext cx="26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s-ES_tradnl" sz="3200">
                  <a:solidFill>
                    <a:schemeClr val="bg1"/>
                  </a:solidFill>
                </a:rPr>
                <a:t>1</a:t>
              </a:r>
              <a:endParaRPr lang="es-ES_tradnl">
                <a:solidFill>
                  <a:schemeClr val="bg1"/>
                </a:solidFill>
              </a:endParaRPr>
            </a:p>
          </p:txBody>
        </p:sp>
        <p:sp>
          <p:nvSpPr>
            <p:cNvPr id="149569" name="Text Box 65"/>
            <p:cNvSpPr txBox="1">
              <a:spLocks noChangeArrowheads="1"/>
            </p:cNvSpPr>
            <p:nvPr/>
          </p:nvSpPr>
          <p:spPr bwMode="auto">
            <a:xfrm>
              <a:off x="3276" y="2508"/>
              <a:ext cx="26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s-ES_tradnl" sz="3200">
                  <a:solidFill>
                    <a:schemeClr val="bg1"/>
                  </a:solidFill>
                </a:rPr>
                <a:t>2</a:t>
              </a:r>
              <a:endParaRPr lang="es-ES_tradnl">
                <a:solidFill>
                  <a:schemeClr val="bg1"/>
                </a:solidFill>
              </a:endParaRPr>
            </a:p>
          </p:txBody>
        </p:sp>
        <p:sp>
          <p:nvSpPr>
            <p:cNvPr id="149570" name="Text Box 66"/>
            <p:cNvSpPr txBox="1">
              <a:spLocks noChangeArrowheads="1"/>
            </p:cNvSpPr>
            <p:nvPr/>
          </p:nvSpPr>
          <p:spPr bwMode="auto">
            <a:xfrm>
              <a:off x="3804" y="2520"/>
              <a:ext cx="26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s-ES_tradnl" sz="3200">
                  <a:solidFill>
                    <a:schemeClr val="bg1"/>
                  </a:solidFill>
                </a:rPr>
                <a:t>3</a:t>
              </a:r>
              <a:endParaRPr lang="es-ES_tradnl">
                <a:solidFill>
                  <a:schemeClr val="bg1"/>
                </a:solidFill>
              </a:endParaRPr>
            </a:p>
          </p:txBody>
        </p:sp>
        <p:sp>
          <p:nvSpPr>
            <p:cNvPr id="149571" name="Text Box 67"/>
            <p:cNvSpPr txBox="1">
              <a:spLocks noChangeArrowheads="1"/>
            </p:cNvSpPr>
            <p:nvPr/>
          </p:nvSpPr>
          <p:spPr bwMode="auto">
            <a:xfrm>
              <a:off x="4344" y="2532"/>
              <a:ext cx="26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s-ES_tradnl" sz="3200">
                  <a:solidFill>
                    <a:schemeClr val="bg1"/>
                  </a:solidFill>
                </a:rPr>
                <a:t>4</a:t>
              </a:r>
              <a:endParaRPr lang="es-ES_tradnl">
                <a:solidFill>
                  <a:schemeClr val="bg1"/>
                </a:solidFill>
              </a:endParaRPr>
            </a:p>
          </p:txBody>
        </p:sp>
        <p:sp>
          <p:nvSpPr>
            <p:cNvPr id="149572" name="Text Box 68"/>
            <p:cNvSpPr txBox="1">
              <a:spLocks noChangeArrowheads="1"/>
            </p:cNvSpPr>
            <p:nvPr/>
          </p:nvSpPr>
          <p:spPr bwMode="auto">
            <a:xfrm>
              <a:off x="1584" y="2508"/>
              <a:ext cx="396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s-ES_tradnl" sz="3200">
                  <a:solidFill>
                    <a:schemeClr val="bg1"/>
                  </a:solidFill>
                </a:rPr>
                <a:t>-1</a:t>
              </a:r>
              <a:endParaRPr lang="es-ES_tradnl">
                <a:solidFill>
                  <a:schemeClr val="bg1"/>
                </a:solidFill>
              </a:endParaRPr>
            </a:p>
          </p:txBody>
        </p:sp>
        <p:sp>
          <p:nvSpPr>
            <p:cNvPr id="149573" name="Text Box 69"/>
            <p:cNvSpPr txBox="1">
              <a:spLocks noChangeArrowheads="1"/>
            </p:cNvSpPr>
            <p:nvPr/>
          </p:nvSpPr>
          <p:spPr bwMode="auto">
            <a:xfrm>
              <a:off x="1032" y="2520"/>
              <a:ext cx="396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s-ES_tradnl" sz="3200">
                  <a:solidFill>
                    <a:schemeClr val="bg1"/>
                  </a:solidFill>
                </a:rPr>
                <a:t>-2</a:t>
              </a:r>
              <a:endParaRPr lang="es-ES_tradnl">
                <a:solidFill>
                  <a:schemeClr val="bg1"/>
                </a:solidFill>
              </a:endParaRPr>
            </a:p>
          </p:txBody>
        </p:sp>
        <p:sp>
          <p:nvSpPr>
            <p:cNvPr id="149574" name="Text Box 70"/>
            <p:cNvSpPr txBox="1">
              <a:spLocks noChangeArrowheads="1"/>
            </p:cNvSpPr>
            <p:nvPr/>
          </p:nvSpPr>
          <p:spPr bwMode="auto">
            <a:xfrm>
              <a:off x="5052" y="2556"/>
              <a:ext cx="26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s-ES_tradnl" sz="3200">
                  <a:solidFill>
                    <a:schemeClr val="bg1"/>
                  </a:solidFill>
                </a:rPr>
                <a:t>x</a:t>
              </a:r>
              <a:endParaRPr lang="es-ES_tradnl">
                <a:solidFill>
                  <a:schemeClr val="bg1"/>
                </a:solidFill>
              </a:endParaRPr>
            </a:p>
          </p:txBody>
        </p:sp>
        <p:sp>
          <p:nvSpPr>
            <p:cNvPr id="149575" name="Text Box 71"/>
            <p:cNvSpPr txBox="1">
              <a:spLocks noChangeArrowheads="1"/>
            </p:cNvSpPr>
            <p:nvPr/>
          </p:nvSpPr>
          <p:spPr bwMode="auto">
            <a:xfrm>
              <a:off x="2172" y="1332"/>
              <a:ext cx="732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s-ES_tradnl" sz="3200">
                  <a:solidFill>
                    <a:schemeClr val="bg1"/>
                  </a:solidFill>
                </a:rPr>
                <a:t>f(x)</a:t>
              </a:r>
              <a:endParaRPr lang="es-ES_tradnl">
                <a:solidFill>
                  <a:schemeClr val="bg1"/>
                </a:solidFill>
              </a:endParaRPr>
            </a:p>
          </p:txBody>
        </p:sp>
      </p:grpSp>
      <p:sp>
        <p:nvSpPr>
          <p:cNvPr id="149577" name="Line 73"/>
          <p:cNvSpPr>
            <a:spLocks noChangeShapeType="1"/>
          </p:cNvSpPr>
          <p:nvPr/>
        </p:nvSpPr>
        <p:spPr bwMode="auto">
          <a:xfrm>
            <a:off x="0" y="765175"/>
            <a:ext cx="9144000" cy="0"/>
          </a:xfrm>
          <a:prstGeom prst="line">
            <a:avLst/>
          </a:prstGeom>
          <a:noFill/>
          <a:ln w="57150" cmpd="thickThin">
            <a:solidFill>
              <a:srgbClr val="FFFF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_trad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547" name="Picture 1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1" name="Text Box 3"/>
          <p:cNvSpPr txBox="1">
            <a:spLocks noChangeArrowheads="1"/>
          </p:cNvSpPr>
          <p:nvPr/>
        </p:nvSpPr>
        <p:spPr bwMode="auto">
          <a:xfrm>
            <a:off x="133350" y="0"/>
            <a:ext cx="8001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s-ES_tradnl">
                <a:solidFill>
                  <a:schemeClr val="bg1"/>
                </a:solidFill>
              </a:rPr>
              <a:t>Teorema de Dirichlet</a:t>
            </a:r>
          </a:p>
        </p:txBody>
      </p:sp>
      <p:sp>
        <p:nvSpPr>
          <p:cNvPr id="155655" name="Text Box 7"/>
          <p:cNvSpPr txBox="1">
            <a:spLocks noChangeArrowheads="1"/>
          </p:cNvSpPr>
          <p:nvPr/>
        </p:nvSpPr>
        <p:spPr bwMode="auto">
          <a:xfrm>
            <a:off x="95250" y="2894722"/>
            <a:ext cx="891540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s-ES_tradnl" dirty="0">
                <a:solidFill>
                  <a:schemeClr val="bg1"/>
                </a:solidFill>
              </a:rPr>
              <a:t>s</a:t>
            </a:r>
            <a:r>
              <a:rPr lang="es-ES_tradnl" dirty="0" smtClean="0">
                <a:solidFill>
                  <a:schemeClr val="bg1"/>
                </a:solidFill>
              </a:rPr>
              <a:t>u </a:t>
            </a:r>
            <a:r>
              <a:rPr lang="es-ES_tradnl" dirty="0">
                <a:solidFill>
                  <a:schemeClr val="bg1"/>
                </a:solidFill>
              </a:rPr>
              <a:t>desarrollo de Fourier converge hacia:</a:t>
            </a:r>
          </a:p>
        </p:txBody>
      </p:sp>
      <p:grpSp>
        <p:nvGrpSpPr>
          <p:cNvPr id="155674" name="Group 26"/>
          <p:cNvGrpSpPr>
            <a:grpSpLocks/>
          </p:cNvGrpSpPr>
          <p:nvPr/>
        </p:nvGrpSpPr>
        <p:grpSpPr bwMode="auto">
          <a:xfrm>
            <a:off x="95250" y="914400"/>
            <a:ext cx="8420100" cy="2112963"/>
            <a:chOff x="60" y="576"/>
            <a:chExt cx="5304" cy="1331"/>
          </a:xfrm>
        </p:grpSpPr>
        <p:sp>
          <p:nvSpPr>
            <p:cNvPr id="155654" name="Text Box 6"/>
            <p:cNvSpPr txBox="1">
              <a:spLocks noChangeArrowheads="1"/>
            </p:cNvSpPr>
            <p:nvPr/>
          </p:nvSpPr>
          <p:spPr bwMode="auto">
            <a:xfrm>
              <a:off x="60" y="576"/>
              <a:ext cx="5304" cy="13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s-ES_tradnl">
                  <a:solidFill>
                    <a:schemeClr val="bg1"/>
                  </a:solidFill>
                </a:rPr>
                <a:t>Si f(x) tiene período T y ella y su derivada son seccionalmente continuas en               entonces:</a:t>
              </a:r>
            </a:p>
          </p:txBody>
        </p:sp>
        <p:graphicFrame>
          <p:nvGraphicFramePr>
            <p:cNvPr id="155662" name="Object 14"/>
            <p:cNvGraphicFramePr>
              <a:graphicFrameLocks noChangeAspect="1"/>
            </p:cNvGraphicFramePr>
            <p:nvPr/>
          </p:nvGraphicFramePr>
          <p:xfrm>
            <a:off x="2203" y="1465"/>
            <a:ext cx="1192" cy="4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5706" name="Equation" r:id="rId3" imgW="635040" imgH="228960" progId="Equation.3">
                    <p:embed/>
                  </p:oleObj>
                </mc:Choice>
                <mc:Fallback>
                  <p:oleObj name="Equation" r:id="rId3" imgW="635040" imgH="228960" progId="Equation.3">
                    <p:embed/>
                    <p:pic>
                      <p:nvPicPr>
                        <p:cNvPr id="0" name="Picture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03" y="1465"/>
                          <a:ext cx="1192" cy="44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55673" name="Group 25"/>
          <p:cNvGrpSpPr>
            <a:grpSpLocks/>
          </p:cNvGrpSpPr>
          <p:nvPr/>
        </p:nvGrpSpPr>
        <p:grpSpPr bwMode="auto">
          <a:xfrm>
            <a:off x="2006600" y="4311752"/>
            <a:ext cx="6965950" cy="830263"/>
            <a:chOff x="1012" y="2592"/>
            <a:chExt cx="4388" cy="523"/>
          </a:xfrm>
        </p:grpSpPr>
        <p:grpSp>
          <p:nvGrpSpPr>
            <p:cNvPr id="155671" name="Group 23"/>
            <p:cNvGrpSpPr>
              <a:grpSpLocks/>
            </p:cNvGrpSpPr>
            <p:nvPr/>
          </p:nvGrpSpPr>
          <p:grpSpPr bwMode="auto">
            <a:xfrm>
              <a:off x="1012" y="2592"/>
              <a:ext cx="4388" cy="523"/>
              <a:chOff x="1012" y="2592"/>
              <a:chExt cx="4388" cy="523"/>
            </a:xfrm>
          </p:grpSpPr>
          <p:graphicFrame>
            <p:nvGraphicFramePr>
              <p:cNvPr id="155659" name="Object 11"/>
              <p:cNvGraphicFramePr>
                <a:graphicFrameLocks noChangeAspect="1"/>
              </p:cNvGraphicFramePr>
              <p:nvPr/>
            </p:nvGraphicFramePr>
            <p:xfrm>
              <a:off x="1012" y="2631"/>
              <a:ext cx="839" cy="48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5707" name="Equation" r:id="rId5" imgW="10553760" imgH="6093000" progId="Equation.3">
                      <p:embed/>
                    </p:oleObj>
                  </mc:Choice>
                  <mc:Fallback>
                    <p:oleObj name="Equation" r:id="rId5" imgW="10553760" imgH="6093000" progId="Equation.3">
                      <p:embed/>
                      <p:pic>
                        <p:nvPicPr>
                          <p:cNvPr id="0" name="Picture 3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012" y="2631"/>
                            <a:ext cx="839" cy="48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55667" name="Text Box 19"/>
              <p:cNvSpPr txBox="1">
                <a:spLocks noChangeArrowheads="1"/>
              </p:cNvSpPr>
              <p:nvPr/>
            </p:nvSpPr>
            <p:spPr bwMode="auto">
              <a:xfrm>
                <a:off x="2004" y="2592"/>
                <a:ext cx="3396" cy="4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s-ES_tradnl" dirty="0">
                    <a:solidFill>
                      <a:srgbClr val="FFFF00"/>
                    </a:solidFill>
                  </a:rPr>
                  <a:t>si f es continua en x</a:t>
                </a:r>
                <a:r>
                  <a:rPr lang="es-ES_tradnl" baseline="-25000" dirty="0">
                    <a:solidFill>
                      <a:srgbClr val="FFFF00"/>
                    </a:solidFill>
                  </a:rPr>
                  <a:t>0</a:t>
                </a:r>
                <a:endParaRPr lang="es-ES_tradnl" dirty="0">
                  <a:solidFill>
                    <a:srgbClr val="FFFF00"/>
                  </a:solidFill>
                </a:endParaRPr>
              </a:p>
            </p:txBody>
          </p:sp>
        </p:grpSp>
        <p:sp>
          <p:nvSpPr>
            <p:cNvPr id="155669" name="AutoShape 21"/>
            <p:cNvSpPr>
              <a:spLocks/>
            </p:cNvSpPr>
            <p:nvPr/>
          </p:nvSpPr>
          <p:spPr bwMode="auto">
            <a:xfrm>
              <a:off x="1872" y="2616"/>
              <a:ext cx="228" cy="480"/>
            </a:xfrm>
            <a:prstGeom prst="leftBrace">
              <a:avLst>
                <a:gd name="adj1" fmla="val 17544"/>
                <a:gd name="adj2" fmla="val 50000"/>
              </a:avLst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ES_tradnl"/>
            </a:p>
          </p:txBody>
        </p:sp>
      </p:grpSp>
      <p:grpSp>
        <p:nvGrpSpPr>
          <p:cNvPr id="155672" name="Group 24"/>
          <p:cNvGrpSpPr>
            <a:grpSpLocks/>
          </p:cNvGrpSpPr>
          <p:nvPr/>
        </p:nvGrpSpPr>
        <p:grpSpPr bwMode="auto">
          <a:xfrm>
            <a:off x="476250" y="5288167"/>
            <a:ext cx="8153400" cy="1581150"/>
            <a:chOff x="0" y="3083"/>
            <a:chExt cx="5136" cy="996"/>
          </a:xfrm>
        </p:grpSpPr>
        <p:graphicFrame>
          <p:nvGraphicFramePr>
            <p:cNvPr id="155666" name="Object 18"/>
            <p:cNvGraphicFramePr>
              <a:graphicFrameLocks noChangeAspect="1"/>
            </p:cNvGraphicFramePr>
            <p:nvPr/>
          </p:nvGraphicFramePr>
          <p:xfrm>
            <a:off x="0" y="3083"/>
            <a:ext cx="1749" cy="9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5708" name="Equation" r:id="rId7" imgW="25184160" imgH="12605400" progId="Equation.3">
                    <p:embed/>
                  </p:oleObj>
                </mc:Choice>
                <mc:Fallback>
                  <p:oleObj name="Equation" r:id="rId7" imgW="25184160" imgH="12605400" progId="Equation.3">
                    <p:embed/>
                    <p:pic>
                      <p:nvPicPr>
                        <p:cNvPr id="0" name="Picture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3083"/>
                          <a:ext cx="1749" cy="99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5668" name="Text Box 20"/>
            <p:cNvSpPr txBox="1">
              <a:spLocks noChangeArrowheads="1"/>
            </p:cNvSpPr>
            <p:nvPr/>
          </p:nvSpPr>
          <p:spPr bwMode="auto">
            <a:xfrm>
              <a:off x="2028" y="3132"/>
              <a:ext cx="3108" cy="9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s-ES_tradnl">
                  <a:solidFill>
                    <a:srgbClr val="FFFF00"/>
                  </a:solidFill>
                </a:rPr>
                <a:t>si f no es continua en x</a:t>
              </a:r>
              <a:r>
                <a:rPr lang="es-ES_tradnl" baseline="-25000">
                  <a:solidFill>
                    <a:srgbClr val="FFFF00"/>
                  </a:solidFill>
                </a:rPr>
                <a:t>0</a:t>
              </a:r>
              <a:endParaRPr lang="es-ES_tradnl">
                <a:solidFill>
                  <a:schemeClr val="bg1"/>
                </a:solidFill>
              </a:endParaRPr>
            </a:p>
          </p:txBody>
        </p:sp>
        <p:sp>
          <p:nvSpPr>
            <p:cNvPr id="155670" name="AutoShape 22"/>
            <p:cNvSpPr>
              <a:spLocks/>
            </p:cNvSpPr>
            <p:nvPr/>
          </p:nvSpPr>
          <p:spPr bwMode="auto">
            <a:xfrm>
              <a:off x="1836" y="3228"/>
              <a:ext cx="252" cy="780"/>
            </a:xfrm>
            <a:prstGeom prst="leftBrace">
              <a:avLst>
                <a:gd name="adj1" fmla="val 25794"/>
                <a:gd name="adj2" fmla="val 50000"/>
              </a:avLst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ES_tradnl"/>
            </a:p>
          </p:txBody>
        </p:sp>
      </p:grpSp>
      <p:sp>
        <p:nvSpPr>
          <p:cNvPr id="155675" name="Line 27"/>
          <p:cNvSpPr>
            <a:spLocks noChangeShapeType="1"/>
          </p:cNvSpPr>
          <p:nvPr/>
        </p:nvSpPr>
        <p:spPr bwMode="auto">
          <a:xfrm>
            <a:off x="0" y="765175"/>
            <a:ext cx="9144000" cy="0"/>
          </a:xfrm>
          <a:prstGeom prst="line">
            <a:avLst/>
          </a:prstGeom>
          <a:noFill/>
          <a:ln w="57150" cmpd="thickThin">
            <a:solidFill>
              <a:srgbClr val="FFFF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_trad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281354" y="1180488"/>
            <a:ext cx="8609428" cy="4493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lvl="0">
              <a:buFont typeface="Arial" pitchFamily="34" charset="0"/>
              <a:buChar char="•"/>
            </a:pPr>
            <a:r>
              <a:rPr lang="es-ES_tradnl" dirty="0" smtClean="0">
                <a:solidFill>
                  <a:schemeClr val="bg1"/>
                </a:solidFill>
              </a:rPr>
              <a:t> Serie trigonométrica. Teoremas.</a:t>
            </a:r>
            <a:endParaRPr lang="es-ES" dirty="0" smtClean="0">
              <a:solidFill>
                <a:schemeClr val="bg1"/>
              </a:solidFill>
            </a:endParaRPr>
          </a:p>
          <a:p>
            <a:pPr lvl="0">
              <a:buFont typeface="Arial" pitchFamily="34" charset="0"/>
              <a:buChar char="•"/>
            </a:pPr>
            <a:r>
              <a:rPr lang="es-ES_tradnl" dirty="0" smtClean="0">
                <a:solidFill>
                  <a:schemeClr val="bg1"/>
                </a:solidFill>
              </a:rPr>
              <a:t> Serie de Fourier generada por una función.</a:t>
            </a:r>
            <a:endParaRPr lang="es-ES" dirty="0" smtClean="0">
              <a:solidFill>
                <a:schemeClr val="bg1"/>
              </a:solidFill>
            </a:endParaRPr>
          </a:p>
          <a:p>
            <a:pPr lvl="0">
              <a:buFont typeface="Arial" pitchFamily="34" charset="0"/>
              <a:buChar char="•"/>
            </a:pPr>
            <a:r>
              <a:rPr lang="es-ES_tradnl" dirty="0" smtClean="0">
                <a:solidFill>
                  <a:schemeClr val="bg1"/>
                </a:solidFill>
              </a:rPr>
              <a:t> Teorema de </a:t>
            </a:r>
            <a:r>
              <a:rPr lang="es-ES_tradnl" dirty="0" err="1" smtClean="0">
                <a:solidFill>
                  <a:schemeClr val="bg1"/>
                </a:solidFill>
              </a:rPr>
              <a:t>Dirichlet</a:t>
            </a:r>
            <a:r>
              <a:rPr lang="es-ES_tradnl" dirty="0" smtClean="0">
                <a:solidFill>
                  <a:schemeClr val="bg1"/>
                </a:solidFill>
              </a:rPr>
              <a:t>.</a:t>
            </a:r>
          </a:p>
          <a:p>
            <a:pPr lvl="0">
              <a:buFont typeface="Arial" pitchFamily="34" charset="0"/>
              <a:buChar char="•"/>
            </a:pPr>
            <a:r>
              <a:rPr lang="es-ES_tradnl" dirty="0" smtClean="0">
                <a:solidFill>
                  <a:schemeClr val="bg1"/>
                </a:solidFill>
              </a:rPr>
              <a:t>Funciones pares e impares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16391" name="Text Box 7"/>
          <p:cNvSpPr txBox="1">
            <a:spLocks noChangeArrowheads="1"/>
          </p:cNvSpPr>
          <p:nvPr/>
        </p:nvSpPr>
        <p:spPr bwMode="auto">
          <a:xfrm>
            <a:off x="95250" y="19050"/>
            <a:ext cx="6248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s-ES_tradnl" dirty="0" smtClean="0">
                <a:solidFill>
                  <a:schemeClr val="bg1"/>
                </a:solidFill>
              </a:rPr>
              <a:t>Sumario</a:t>
            </a:r>
            <a:endParaRPr lang="es-ES_tradnl" dirty="0">
              <a:solidFill>
                <a:schemeClr val="bg1"/>
              </a:solidFill>
            </a:endParaRPr>
          </a:p>
        </p:txBody>
      </p:sp>
      <p:sp>
        <p:nvSpPr>
          <p:cNvPr id="16392" name="Line 8"/>
          <p:cNvSpPr>
            <a:spLocks noChangeShapeType="1"/>
          </p:cNvSpPr>
          <p:nvPr/>
        </p:nvSpPr>
        <p:spPr bwMode="auto">
          <a:xfrm>
            <a:off x="0" y="765175"/>
            <a:ext cx="9144000" cy="0"/>
          </a:xfrm>
          <a:prstGeom prst="line">
            <a:avLst/>
          </a:prstGeom>
          <a:noFill/>
          <a:ln w="57150" cmpd="thickThin">
            <a:solidFill>
              <a:srgbClr val="FFFF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_trad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9" name="Text Box 3"/>
          <p:cNvSpPr txBox="1">
            <a:spLocks noChangeArrowheads="1"/>
          </p:cNvSpPr>
          <p:nvPr/>
        </p:nvSpPr>
        <p:spPr bwMode="auto">
          <a:xfrm>
            <a:off x="114300" y="-38100"/>
            <a:ext cx="8001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s-ES_tradnl">
                <a:solidFill>
                  <a:schemeClr val="bg1"/>
                </a:solidFill>
              </a:rPr>
              <a:t>Ejemplo</a:t>
            </a:r>
          </a:p>
        </p:txBody>
      </p:sp>
      <p:grpSp>
        <p:nvGrpSpPr>
          <p:cNvPr id="157702" name="Group 6"/>
          <p:cNvGrpSpPr>
            <a:grpSpLocks/>
          </p:cNvGrpSpPr>
          <p:nvPr/>
        </p:nvGrpSpPr>
        <p:grpSpPr bwMode="auto">
          <a:xfrm>
            <a:off x="704850" y="2114550"/>
            <a:ext cx="7734300" cy="3486150"/>
            <a:chOff x="444" y="1332"/>
            <a:chExt cx="4872" cy="2196"/>
          </a:xfrm>
        </p:grpSpPr>
        <p:sp>
          <p:nvSpPr>
            <p:cNvPr id="157703" name="Text Box 7"/>
            <p:cNvSpPr txBox="1">
              <a:spLocks noChangeArrowheads="1"/>
            </p:cNvSpPr>
            <p:nvPr/>
          </p:nvSpPr>
          <p:spPr bwMode="auto">
            <a:xfrm>
              <a:off x="1920" y="1704"/>
              <a:ext cx="26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s-ES_tradnl" sz="3200">
                  <a:solidFill>
                    <a:schemeClr val="bg1"/>
                  </a:solidFill>
                </a:rPr>
                <a:t>1</a:t>
              </a:r>
              <a:endParaRPr lang="es-ES_tradnl">
                <a:solidFill>
                  <a:schemeClr val="bg1"/>
                </a:solidFill>
              </a:endParaRPr>
            </a:p>
          </p:txBody>
        </p:sp>
        <p:sp>
          <p:nvSpPr>
            <p:cNvPr id="157704" name="Line 8"/>
            <p:cNvSpPr>
              <a:spLocks noChangeShapeType="1"/>
            </p:cNvSpPr>
            <p:nvPr/>
          </p:nvSpPr>
          <p:spPr bwMode="auto">
            <a:xfrm>
              <a:off x="444" y="2544"/>
              <a:ext cx="4776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 type="triangle" w="med" len="lg"/>
            </a:ln>
            <a:effectLst/>
          </p:spPr>
          <p:txBody>
            <a:bodyPr anchor="ctr">
              <a:spAutoFit/>
            </a:bodyPr>
            <a:lstStyle/>
            <a:p>
              <a:endParaRPr lang="es-ES_tradnl"/>
            </a:p>
          </p:txBody>
        </p:sp>
        <p:sp>
          <p:nvSpPr>
            <p:cNvPr id="157705" name="Line 9"/>
            <p:cNvSpPr>
              <a:spLocks noChangeShapeType="1"/>
            </p:cNvSpPr>
            <p:nvPr/>
          </p:nvSpPr>
          <p:spPr bwMode="auto">
            <a:xfrm rot="-5400000">
              <a:off x="1104" y="2472"/>
              <a:ext cx="2112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 type="triangle" w="med" len="lg"/>
            </a:ln>
            <a:effectLst/>
          </p:spPr>
          <p:txBody>
            <a:bodyPr anchor="ctr">
              <a:spAutoFit/>
            </a:bodyPr>
            <a:lstStyle/>
            <a:p>
              <a:endParaRPr lang="es-ES_tradnl"/>
            </a:p>
          </p:txBody>
        </p:sp>
        <p:grpSp>
          <p:nvGrpSpPr>
            <p:cNvPr id="157706" name="Group 10"/>
            <p:cNvGrpSpPr>
              <a:grpSpLocks/>
            </p:cNvGrpSpPr>
            <p:nvPr/>
          </p:nvGrpSpPr>
          <p:grpSpPr bwMode="auto">
            <a:xfrm>
              <a:off x="462" y="3015"/>
              <a:ext cx="606" cy="63"/>
              <a:chOff x="2586" y="3243"/>
              <a:chExt cx="606" cy="63"/>
            </a:xfrm>
          </p:grpSpPr>
          <p:sp>
            <p:nvSpPr>
              <p:cNvPr id="157707" name="Line 11"/>
              <p:cNvSpPr>
                <a:spLocks noChangeShapeType="1"/>
              </p:cNvSpPr>
              <p:nvPr/>
            </p:nvSpPr>
            <p:spPr bwMode="auto">
              <a:xfrm>
                <a:off x="2652" y="3276"/>
                <a:ext cx="480" cy="0"/>
              </a:xfrm>
              <a:prstGeom prst="line">
                <a:avLst/>
              </a:prstGeom>
              <a:noFill/>
              <a:ln w="38100">
                <a:solidFill>
                  <a:srgbClr val="FFFF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s-ES_tradnl"/>
              </a:p>
            </p:txBody>
          </p:sp>
          <p:sp>
            <p:nvSpPr>
              <p:cNvPr id="157708" name="Oval 12"/>
              <p:cNvSpPr>
                <a:spLocks noChangeArrowheads="1"/>
              </p:cNvSpPr>
              <p:nvPr/>
            </p:nvSpPr>
            <p:spPr bwMode="auto">
              <a:xfrm>
                <a:off x="3132" y="3243"/>
                <a:ext cx="60" cy="60"/>
              </a:xfrm>
              <a:prstGeom prst="ellipse">
                <a:avLst/>
              </a:prstGeom>
              <a:solidFill>
                <a:srgbClr val="FFFF00"/>
              </a:solidFill>
              <a:ln w="28575">
                <a:solidFill>
                  <a:srgbClr val="FFFF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s-ES_tradnl"/>
              </a:p>
            </p:txBody>
          </p:sp>
          <p:sp>
            <p:nvSpPr>
              <p:cNvPr id="157709" name="Oval 13"/>
              <p:cNvSpPr>
                <a:spLocks noChangeArrowheads="1"/>
              </p:cNvSpPr>
              <p:nvPr/>
            </p:nvSpPr>
            <p:spPr bwMode="auto">
              <a:xfrm>
                <a:off x="2586" y="3246"/>
                <a:ext cx="60" cy="60"/>
              </a:xfrm>
              <a:prstGeom prst="ellipse">
                <a:avLst/>
              </a:prstGeom>
              <a:noFill/>
              <a:ln w="28575">
                <a:solidFill>
                  <a:srgbClr val="FFFF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s-ES_tradnl"/>
              </a:p>
            </p:txBody>
          </p:sp>
        </p:grpSp>
        <p:sp>
          <p:nvSpPr>
            <p:cNvPr id="157710" name="Line 14"/>
            <p:cNvSpPr>
              <a:spLocks noChangeShapeType="1"/>
            </p:cNvSpPr>
            <p:nvPr/>
          </p:nvSpPr>
          <p:spPr bwMode="auto">
            <a:xfrm>
              <a:off x="564" y="2016"/>
              <a:ext cx="4308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prstDash val="sysDot"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ES_tradnl"/>
            </a:p>
          </p:txBody>
        </p:sp>
        <p:sp>
          <p:nvSpPr>
            <p:cNvPr id="157711" name="Line 15"/>
            <p:cNvSpPr>
              <a:spLocks noChangeShapeType="1"/>
            </p:cNvSpPr>
            <p:nvPr/>
          </p:nvSpPr>
          <p:spPr bwMode="auto">
            <a:xfrm>
              <a:off x="540" y="3036"/>
              <a:ext cx="4440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prstDash val="sysDot"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ES_tradnl"/>
            </a:p>
          </p:txBody>
        </p:sp>
        <p:grpSp>
          <p:nvGrpSpPr>
            <p:cNvPr id="157712" name="Group 16"/>
            <p:cNvGrpSpPr>
              <a:grpSpLocks/>
            </p:cNvGrpSpPr>
            <p:nvPr/>
          </p:nvGrpSpPr>
          <p:grpSpPr bwMode="auto">
            <a:xfrm>
              <a:off x="2130" y="1995"/>
              <a:ext cx="606" cy="63"/>
              <a:chOff x="2586" y="3243"/>
              <a:chExt cx="606" cy="63"/>
            </a:xfrm>
          </p:grpSpPr>
          <p:sp>
            <p:nvSpPr>
              <p:cNvPr id="157713" name="Line 17"/>
              <p:cNvSpPr>
                <a:spLocks noChangeShapeType="1"/>
              </p:cNvSpPr>
              <p:nvPr/>
            </p:nvSpPr>
            <p:spPr bwMode="auto">
              <a:xfrm>
                <a:off x="2652" y="3276"/>
                <a:ext cx="480" cy="0"/>
              </a:xfrm>
              <a:prstGeom prst="line">
                <a:avLst/>
              </a:prstGeom>
              <a:noFill/>
              <a:ln w="38100">
                <a:solidFill>
                  <a:srgbClr val="FFFF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s-ES_tradnl"/>
              </a:p>
            </p:txBody>
          </p:sp>
          <p:sp>
            <p:nvSpPr>
              <p:cNvPr id="157714" name="Oval 18"/>
              <p:cNvSpPr>
                <a:spLocks noChangeArrowheads="1"/>
              </p:cNvSpPr>
              <p:nvPr/>
            </p:nvSpPr>
            <p:spPr bwMode="auto">
              <a:xfrm>
                <a:off x="3132" y="3243"/>
                <a:ext cx="60" cy="60"/>
              </a:xfrm>
              <a:prstGeom prst="ellipse">
                <a:avLst/>
              </a:prstGeom>
              <a:solidFill>
                <a:srgbClr val="FFFF00"/>
              </a:solidFill>
              <a:ln w="28575">
                <a:solidFill>
                  <a:srgbClr val="FFFF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s-ES_tradnl"/>
              </a:p>
            </p:txBody>
          </p:sp>
          <p:sp>
            <p:nvSpPr>
              <p:cNvPr id="157715" name="Oval 19"/>
              <p:cNvSpPr>
                <a:spLocks noChangeArrowheads="1"/>
              </p:cNvSpPr>
              <p:nvPr/>
            </p:nvSpPr>
            <p:spPr bwMode="auto">
              <a:xfrm>
                <a:off x="2586" y="3246"/>
                <a:ext cx="60" cy="60"/>
              </a:xfrm>
              <a:prstGeom prst="ellipse">
                <a:avLst/>
              </a:prstGeom>
              <a:noFill/>
              <a:ln w="28575">
                <a:solidFill>
                  <a:srgbClr val="FFFF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s-ES_tradnl"/>
              </a:p>
            </p:txBody>
          </p:sp>
        </p:grpSp>
        <p:grpSp>
          <p:nvGrpSpPr>
            <p:cNvPr id="157716" name="Group 20"/>
            <p:cNvGrpSpPr>
              <a:grpSpLocks/>
            </p:cNvGrpSpPr>
            <p:nvPr/>
          </p:nvGrpSpPr>
          <p:grpSpPr bwMode="auto">
            <a:xfrm>
              <a:off x="2694" y="3003"/>
              <a:ext cx="606" cy="63"/>
              <a:chOff x="2586" y="3243"/>
              <a:chExt cx="606" cy="63"/>
            </a:xfrm>
          </p:grpSpPr>
          <p:sp>
            <p:nvSpPr>
              <p:cNvPr id="157717" name="Line 21"/>
              <p:cNvSpPr>
                <a:spLocks noChangeShapeType="1"/>
              </p:cNvSpPr>
              <p:nvPr/>
            </p:nvSpPr>
            <p:spPr bwMode="auto">
              <a:xfrm>
                <a:off x="2652" y="3276"/>
                <a:ext cx="480" cy="0"/>
              </a:xfrm>
              <a:prstGeom prst="line">
                <a:avLst/>
              </a:prstGeom>
              <a:noFill/>
              <a:ln w="38100">
                <a:solidFill>
                  <a:srgbClr val="FFFF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s-ES_tradnl"/>
              </a:p>
            </p:txBody>
          </p:sp>
          <p:sp>
            <p:nvSpPr>
              <p:cNvPr id="157718" name="Oval 22"/>
              <p:cNvSpPr>
                <a:spLocks noChangeArrowheads="1"/>
              </p:cNvSpPr>
              <p:nvPr/>
            </p:nvSpPr>
            <p:spPr bwMode="auto">
              <a:xfrm>
                <a:off x="3132" y="3243"/>
                <a:ext cx="60" cy="60"/>
              </a:xfrm>
              <a:prstGeom prst="ellipse">
                <a:avLst/>
              </a:prstGeom>
              <a:solidFill>
                <a:srgbClr val="FFFF00"/>
              </a:solidFill>
              <a:ln w="28575">
                <a:solidFill>
                  <a:srgbClr val="FFFF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s-ES_tradnl"/>
              </a:p>
            </p:txBody>
          </p:sp>
          <p:sp>
            <p:nvSpPr>
              <p:cNvPr id="157719" name="Oval 23"/>
              <p:cNvSpPr>
                <a:spLocks noChangeArrowheads="1"/>
              </p:cNvSpPr>
              <p:nvPr/>
            </p:nvSpPr>
            <p:spPr bwMode="auto">
              <a:xfrm>
                <a:off x="2586" y="3246"/>
                <a:ext cx="60" cy="60"/>
              </a:xfrm>
              <a:prstGeom prst="ellipse">
                <a:avLst/>
              </a:prstGeom>
              <a:noFill/>
              <a:ln w="28575">
                <a:solidFill>
                  <a:srgbClr val="FFFF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s-ES_tradnl"/>
              </a:p>
            </p:txBody>
          </p:sp>
        </p:grpSp>
        <p:sp>
          <p:nvSpPr>
            <p:cNvPr id="157720" name="Line 24"/>
            <p:cNvSpPr>
              <a:spLocks noChangeShapeType="1"/>
            </p:cNvSpPr>
            <p:nvPr/>
          </p:nvSpPr>
          <p:spPr bwMode="auto">
            <a:xfrm>
              <a:off x="2724" y="2040"/>
              <a:ext cx="0" cy="1008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prstDash val="sysDot"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ES_tradnl"/>
            </a:p>
          </p:txBody>
        </p:sp>
        <p:sp>
          <p:nvSpPr>
            <p:cNvPr id="157721" name="Line 25"/>
            <p:cNvSpPr>
              <a:spLocks noChangeShapeType="1"/>
            </p:cNvSpPr>
            <p:nvPr/>
          </p:nvSpPr>
          <p:spPr bwMode="auto">
            <a:xfrm>
              <a:off x="3276" y="2040"/>
              <a:ext cx="0" cy="1008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prstDash val="sysDot"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ES_tradnl"/>
            </a:p>
          </p:txBody>
        </p:sp>
        <p:grpSp>
          <p:nvGrpSpPr>
            <p:cNvPr id="157722" name="Group 26"/>
            <p:cNvGrpSpPr>
              <a:grpSpLocks/>
            </p:cNvGrpSpPr>
            <p:nvPr/>
          </p:nvGrpSpPr>
          <p:grpSpPr bwMode="auto">
            <a:xfrm>
              <a:off x="3246" y="1983"/>
              <a:ext cx="606" cy="63"/>
              <a:chOff x="2586" y="3243"/>
              <a:chExt cx="606" cy="63"/>
            </a:xfrm>
          </p:grpSpPr>
          <p:sp>
            <p:nvSpPr>
              <p:cNvPr id="157723" name="Line 27"/>
              <p:cNvSpPr>
                <a:spLocks noChangeShapeType="1"/>
              </p:cNvSpPr>
              <p:nvPr/>
            </p:nvSpPr>
            <p:spPr bwMode="auto">
              <a:xfrm>
                <a:off x="2652" y="3276"/>
                <a:ext cx="480" cy="0"/>
              </a:xfrm>
              <a:prstGeom prst="line">
                <a:avLst/>
              </a:prstGeom>
              <a:noFill/>
              <a:ln w="38100">
                <a:solidFill>
                  <a:srgbClr val="FFFF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s-ES_tradnl"/>
              </a:p>
            </p:txBody>
          </p:sp>
          <p:sp>
            <p:nvSpPr>
              <p:cNvPr id="157724" name="Oval 28"/>
              <p:cNvSpPr>
                <a:spLocks noChangeArrowheads="1"/>
              </p:cNvSpPr>
              <p:nvPr/>
            </p:nvSpPr>
            <p:spPr bwMode="auto">
              <a:xfrm>
                <a:off x="3132" y="3243"/>
                <a:ext cx="60" cy="60"/>
              </a:xfrm>
              <a:prstGeom prst="ellipse">
                <a:avLst/>
              </a:prstGeom>
              <a:solidFill>
                <a:srgbClr val="FFFF00"/>
              </a:solidFill>
              <a:ln w="28575">
                <a:solidFill>
                  <a:srgbClr val="FFFF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s-ES_tradnl"/>
              </a:p>
            </p:txBody>
          </p:sp>
          <p:sp>
            <p:nvSpPr>
              <p:cNvPr id="157725" name="Oval 29"/>
              <p:cNvSpPr>
                <a:spLocks noChangeArrowheads="1"/>
              </p:cNvSpPr>
              <p:nvPr/>
            </p:nvSpPr>
            <p:spPr bwMode="auto">
              <a:xfrm>
                <a:off x="2586" y="3246"/>
                <a:ext cx="60" cy="60"/>
              </a:xfrm>
              <a:prstGeom prst="ellipse">
                <a:avLst/>
              </a:prstGeom>
              <a:noFill/>
              <a:ln w="28575">
                <a:solidFill>
                  <a:srgbClr val="FFFF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s-ES_tradnl"/>
              </a:p>
            </p:txBody>
          </p:sp>
        </p:grpSp>
        <p:grpSp>
          <p:nvGrpSpPr>
            <p:cNvPr id="157726" name="Group 30"/>
            <p:cNvGrpSpPr>
              <a:grpSpLocks/>
            </p:cNvGrpSpPr>
            <p:nvPr/>
          </p:nvGrpSpPr>
          <p:grpSpPr bwMode="auto">
            <a:xfrm>
              <a:off x="3786" y="3015"/>
              <a:ext cx="606" cy="63"/>
              <a:chOff x="2586" y="3243"/>
              <a:chExt cx="606" cy="63"/>
            </a:xfrm>
          </p:grpSpPr>
          <p:sp>
            <p:nvSpPr>
              <p:cNvPr id="157727" name="Line 31"/>
              <p:cNvSpPr>
                <a:spLocks noChangeShapeType="1"/>
              </p:cNvSpPr>
              <p:nvPr/>
            </p:nvSpPr>
            <p:spPr bwMode="auto">
              <a:xfrm>
                <a:off x="2652" y="3276"/>
                <a:ext cx="480" cy="0"/>
              </a:xfrm>
              <a:prstGeom prst="line">
                <a:avLst/>
              </a:prstGeom>
              <a:noFill/>
              <a:ln w="38100">
                <a:solidFill>
                  <a:srgbClr val="FFFF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s-ES_tradnl"/>
              </a:p>
            </p:txBody>
          </p:sp>
          <p:sp>
            <p:nvSpPr>
              <p:cNvPr id="157728" name="Oval 32"/>
              <p:cNvSpPr>
                <a:spLocks noChangeArrowheads="1"/>
              </p:cNvSpPr>
              <p:nvPr/>
            </p:nvSpPr>
            <p:spPr bwMode="auto">
              <a:xfrm>
                <a:off x="3132" y="3243"/>
                <a:ext cx="60" cy="60"/>
              </a:xfrm>
              <a:prstGeom prst="ellipse">
                <a:avLst/>
              </a:prstGeom>
              <a:solidFill>
                <a:srgbClr val="FFFF00"/>
              </a:solidFill>
              <a:ln w="28575">
                <a:solidFill>
                  <a:srgbClr val="FFFF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s-ES_tradnl"/>
              </a:p>
            </p:txBody>
          </p:sp>
          <p:sp>
            <p:nvSpPr>
              <p:cNvPr id="157729" name="Oval 33"/>
              <p:cNvSpPr>
                <a:spLocks noChangeArrowheads="1"/>
              </p:cNvSpPr>
              <p:nvPr/>
            </p:nvSpPr>
            <p:spPr bwMode="auto">
              <a:xfrm>
                <a:off x="2586" y="3246"/>
                <a:ext cx="60" cy="60"/>
              </a:xfrm>
              <a:prstGeom prst="ellipse">
                <a:avLst/>
              </a:prstGeom>
              <a:noFill/>
              <a:ln w="28575">
                <a:solidFill>
                  <a:srgbClr val="FFFF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s-ES_tradnl"/>
              </a:p>
            </p:txBody>
          </p:sp>
        </p:grpSp>
        <p:sp>
          <p:nvSpPr>
            <p:cNvPr id="157730" name="Line 34"/>
            <p:cNvSpPr>
              <a:spLocks noChangeShapeType="1"/>
            </p:cNvSpPr>
            <p:nvPr/>
          </p:nvSpPr>
          <p:spPr bwMode="auto">
            <a:xfrm>
              <a:off x="3816" y="2040"/>
              <a:ext cx="0" cy="1008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prstDash val="sysDot"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ES_tradnl"/>
            </a:p>
          </p:txBody>
        </p:sp>
        <p:sp>
          <p:nvSpPr>
            <p:cNvPr id="157731" name="Line 35"/>
            <p:cNvSpPr>
              <a:spLocks noChangeShapeType="1"/>
            </p:cNvSpPr>
            <p:nvPr/>
          </p:nvSpPr>
          <p:spPr bwMode="auto">
            <a:xfrm>
              <a:off x="4368" y="2016"/>
              <a:ext cx="0" cy="1008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prstDash val="sysDot"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ES_tradnl"/>
            </a:p>
          </p:txBody>
        </p:sp>
        <p:grpSp>
          <p:nvGrpSpPr>
            <p:cNvPr id="157732" name="Group 36"/>
            <p:cNvGrpSpPr>
              <a:grpSpLocks/>
            </p:cNvGrpSpPr>
            <p:nvPr/>
          </p:nvGrpSpPr>
          <p:grpSpPr bwMode="auto">
            <a:xfrm>
              <a:off x="4338" y="1983"/>
              <a:ext cx="606" cy="63"/>
              <a:chOff x="2586" y="3243"/>
              <a:chExt cx="606" cy="63"/>
            </a:xfrm>
          </p:grpSpPr>
          <p:sp>
            <p:nvSpPr>
              <p:cNvPr id="157733" name="Line 37"/>
              <p:cNvSpPr>
                <a:spLocks noChangeShapeType="1"/>
              </p:cNvSpPr>
              <p:nvPr/>
            </p:nvSpPr>
            <p:spPr bwMode="auto">
              <a:xfrm>
                <a:off x="2652" y="3276"/>
                <a:ext cx="480" cy="0"/>
              </a:xfrm>
              <a:prstGeom prst="line">
                <a:avLst/>
              </a:prstGeom>
              <a:noFill/>
              <a:ln w="38100">
                <a:solidFill>
                  <a:srgbClr val="FFFF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s-ES_tradnl"/>
              </a:p>
            </p:txBody>
          </p:sp>
          <p:sp>
            <p:nvSpPr>
              <p:cNvPr id="157734" name="Oval 38"/>
              <p:cNvSpPr>
                <a:spLocks noChangeArrowheads="1"/>
              </p:cNvSpPr>
              <p:nvPr/>
            </p:nvSpPr>
            <p:spPr bwMode="auto">
              <a:xfrm>
                <a:off x="3132" y="3243"/>
                <a:ext cx="60" cy="60"/>
              </a:xfrm>
              <a:prstGeom prst="ellipse">
                <a:avLst/>
              </a:prstGeom>
              <a:solidFill>
                <a:srgbClr val="FFFF00"/>
              </a:solidFill>
              <a:ln w="28575">
                <a:solidFill>
                  <a:srgbClr val="FFFF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s-ES_tradnl"/>
              </a:p>
            </p:txBody>
          </p:sp>
          <p:sp>
            <p:nvSpPr>
              <p:cNvPr id="157735" name="Oval 39"/>
              <p:cNvSpPr>
                <a:spLocks noChangeArrowheads="1"/>
              </p:cNvSpPr>
              <p:nvPr/>
            </p:nvSpPr>
            <p:spPr bwMode="auto">
              <a:xfrm>
                <a:off x="2586" y="3246"/>
                <a:ext cx="60" cy="60"/>
              </a:xfrm>
              <a:prstGeom prst="ellipse">
                <a:avLst/>
              </a:prstGeom>
              <a:noFill/>
              <a:ln w="28575">
                <a:solidFill>
                  <a:srgbClr val="FFFF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s-ES_tradnl"/>
              </a:p>
            </p:txBody>
          </p:sp>
        </p:grpSp>
        <p:grpSp>
          <p:nvGrpSpPr>
            <p:cNvPr id="157736" name="Group 40"/>
            <p:cNvGrpSpPr>
              <a:grpSpLocks/>
            </p:cNvGrpSpPr>
            <p:nvPr/>
          </p:nvGrpSpPr>
          <p:grpSpPr bwMode="auto">
            <a:xfrm>
              <a:off x="1578" y="3015"/>
              <a:ext cx="606" cy="63"/>
              <a:chOff x="2586" y="3243"/>
              <a:chExt cx="606" cy="63"/>
            </a:xfrm>
          </p:grpSpPr>
          <p:sp>
            <p:nvSpPr>
              <p:cNvPr id="157737" name="Line 41"/>
              <p:cNvSpPr>
                <a:spLocks noChangeShapeType="1"/>
              </p:cNvSpPr>
              <p:nvPr/>
            </p:nvSpPr>
            <p:spPr bwMode="auto">
              <a:xfrm>
                <a:off x="2652" y="3276"/>
                <a:ext cx="480" cy="0"/>
              </a:xfrm>
              <a:prstGeom prst="line">
                <a:avLst/>
              </a:prstGeom>
              <a:noFill/>
              <a:ln w="38100">
                <a:solidFill>
                  <a:srgbClr val="FFFF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s-ES_tradnl"/>
              </a:p>
            </p:txBody>
          </p:sp>
          <p:sp>
            <p:nvSpPr>
              <p:cNvPr id="157738" name="Oval 42"/>
              <p:cNvSpPr>
                <a:spLocks noChangeArrowheads="1"/>
              </p:cNvSpPr>
              <p:nvPr/>
            </p:nvSpPr>
            <p:spPr bwMode="auto">
              <a:xfrm>
                <a:off x="3132" y="3243"/>
                <a:ext cx="60" cy="60"/>
              </a:xfrm>
              <a:prstGeom prst="ellipse">
                <a:avLst/>
              </a:prstGeom>
              <a:solidFill>
                <a:srgbClr val="FFFF00"/>
              </a:solidFill>
              <a:ln w="28575">
                <a:solidFill>
                  <a:srgbClr val="FFFF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s-ES_tradnl"/>
              </a:p>
            </p:txBody>
          </p:sp>
          <p:sp>
            <p:nvSpPr>
              <p:cNvPr id="157739" name="Oval 43"/>
              <p:cNvSpPr>
                <a:spLocks noChangeArrowheads="1"/>
              </p:cNvSpPr>
              <p:nvPr/>
            </p:nvSpPr>
            <p:spPr bwMode="auto">
              <a:xfrm>
                <a:off x="2586" y="3246"/>
                <a:ext cx="60" cy="60"/>
              </a:xfrm>
              <a:prstGeom prst="ellipse">
                <a:avLst/>
              </a:prstGeom>
              <a:noFill/>
              <a:ln w="28575">
                <a:solidFill>
                  <a:srgbClr val="FFFF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s-ES_tradnl"/>
              </a:p>
            </p:txBody>
          </p:sp>
        </p:grpSp>
        <p:sp>
          <p:nvSpPr>
            <p:cNvPr id="157740" name="Line 44"/>
            <p:cNvSpPr>
              <a:spLocks noChangeShapeType="1"/>
            </p:cNvSpPr>
            <p:nvPr/>
          </p:nvSpPr>
          <p:spPr bwMode="auto">
            <a:xfrm>
              <a:off x="1608" y="2028"/>
              <a:ext cx="0" cy="1008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prstDash val="sysDot"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ES_tradnl"/>
            </a:p>
          </p:txBody>
        </p:sp>
        <p:grpSp>
          <p:nvGrpSpPr>
            <p:cNvPr id="157741" name="Group 45"/>
            <p:cNvGrpSpPr>
              <a:grpSpLocks/>
            </p:cNvGrpSpPr>
            <p:nvPr/>
          </p:nvGrpSpPr>
          <p:grpSpPr bwMode="auto">
            <a:xfrm>
              <a:off x="1026" y="1983"/>
              <a:ext cx="606" cy="63"/>
              <a:chOff x="2586" y="3243"/>
              <a:chExt cx="606" cy="63"/>
            </a:xfrm>
          </p:grpSpPr>
          <p:sp>
            <p:nvSpPr>
              <p:cNvPr id="157742" name="Line 46"/>
              <p:cNvSpPr>
                <a:spLocks noChangeShapeType="1"/>
              </p:cNvSpPr>
              <p:nvPr/>
            </p:nvSpPr>
            <p:spPr bwMode="auto">
              <a:xfrm>
                <a:off x="2652" y="3276"/>
                <a:ext cx="480" cy="0"/>
              </a:xfrm>
              <a:prstGeom prst="line">
                <a:avLst/>
              </a:prstGeom>
              <a:noFill/>
              <a:ln w="38100">
                <a:solidFill>
                  <a:srgbClr val="FFFF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s-ES_tradnl"/>
              </a:p>
            </p:txBody>
          </p:sp>
          <p:sp>
            <p:nvSpPr>
              <p:cNvPr id="157743" name="Oval 47"/>
              <p:cNvSpPr>
                <a:spLocks noChangeArrowheads="1"/>
              </p:cNvSpPr>
              <p:nvPr/>
            </p:nvSpPr>
            <p:spPr bwMode="auto">
              <a:xfrm>
                <a:off x="3132" y="3243"/>
                <a:ext cx="60" cy="60"/>
              </a:xfrm>
              <a:prstGeom prst="ellipse">
                <a:avLst/>
              </a:prstGeom>
              <a:solidFill>
                <a:srgbClr val="FFFF00"/>
              </a:solidFill>
              <a:ln w="28575">
                <a:solidFill>
                  <a:srgbClr val="FFFF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s-ES_tradnl"/>
              </a:p>
            </p:txBody>
          </p:sp>
          <p:sp>
            <p:nvSpPr>
              <p:cNvPr id="157744" name="Oval 48"/>
              <p:cNvSpPr>
                <a:spLocks noChangeArrowheads="1"/>
              </p:cNvSpPr>
              <p:nvPr/>
            </p:nvSpPr>
            <p:spPr bwMode="auto">
              <a:xfrm>
                <a:off x="2586" y="3246"/>
                <a:ext cx="60" cy="60"/>
              </a:xfrm>
              <a:prstGeom prst="ellipse">
                <a:avLst/>
              </a:prstGeom>
              <a:noFill/>
              <a:ln w="28575">
                <a:solidFill>
                  <a:srgbClr val="FFFF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s-ES_tradnl"/>
              </a:p>
            </p:txBody>
          </p:sp>
        </p:grpSp>
        <p:sp>
          <p:nvSpPr>
            <p:cNvPr id="157745" name="Line 49"/>
            <p:cNvSpPr>
              <a:spLocks noChangeShapeType="1"/>
            </p:cNvSpPr>
            <p:nvPr/>
          </p:nvSpPr>
          <p:spPr bwMode="auto">
            <a:xfrm>
              <a:off x="1056" y="2016"/>
              <a:ext cx="0" cy="1008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prstDash val="sysDot"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ES_tradnl"/>
            </a:p>
          </p:txBody>
        </p:sp>
        <p:sp>
          <p:nvSpPr>
            <p:cNvPr id="157746" name="Text Box 50"/>
            <p:cNvSpPr txBox="1">
              <a:spLocks noChangeArrowheads="1"/>
            </p:cNvSpPr>
            <p:nvPr/>
          </p:nvSpPr>
          <p:spPr bwMode="auto">
            <a:xfrm>
              <a:off x="2124" y="2988"/>
              <a:ext cx="396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s-ES_tradnl" sz="3200">
                  <a:solidFill>
                    <a:schemeClr val="bg1"/>
                  </a:solidFill>
                </a:rPr>
                <a:t>-1</a:t>
              </a:r>
              <a:endParaRPr lang="es-ES_tradnl">
                <a:solidFill>
                  <a:schemeClr val="bg1"/>
                </a:solidFill>
              </a:endParaRPr>
            </a:p>
          </p:txBody>
        </p:sp>
        <p:sp>
          <p:nvSpPr>
            <p:cNvPr id="157747" name="Text Box 51"/>
            <p:cNvSpPr txBox="1">
              <a:spLocks noChangeArrowheads="1"/>
            </p:cNvSpPr>
            <p:nvPr/>
          </p:nvSpPr>
          <p:spPr bwMode="auto">
            <a:xfrm>
              <a:off x="2688" y="2508"/>
              <a:ext cx="26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s-ES_tradnl" sz="3200">
                  <a:solidFill>
                    <a:schemeClr val="bg1"/>
                  </a:solidFill>
                </a:rPr>
                <a:t>1</a:t>
              </a:r>
              <a:endParaRPr lang="es-ES_tradnl">
                <a:solidFill>
                  <a:schemeClr val="bg1"/>
                </a:solidFill>
              </a:endParaRPr>
            </a:p>
          </p:txBody>
        </p:sp>
        <p:sp>
          <p:nvSpPr>
            <p:cNvPr id="157748" name="Text Box 52"/>
            <p:cNvSpPr txBox="1">
              <a:spLocks noChangeArrowheads="1"/>
            </p:cNvSpPr>
            <p:nvPr/>
          </p:nvSpPr>
          <p:spPr bwMode="auto">
            <a:xfrm>
              <a:off x="3276" y="2508"/>
              <a:ext cx="26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s-ES_tradnl" sz="3200">
                  <a:solidFill>
                    <a:schemeClr val="bg1"/>
                  </a:solidFill>
                </a:rPr>
                <a:t>2</a:t>
              </a:r>
              <a:endParaRPr lang="es-ES_tradnl">
                <a:solidFill>
                  <a:schemeClr val="bg1"/>
                </a:solidFill>
              </a:endParaRPr>
            </a:p>
          </p:txBody>
        </p:sp>
        <p:sp>
          <p:nvSpPr>
            <p:cNvPr id="157749" name="Text Box 53"/>
            <p:cNvSpPr txBox="1">
              <a:spLocks noChangeArrowheads="1"/>
            </p:cNvSpPr>
            <p:nvPr/>
          </p:nvSpPr>
          <p:spPr bwMode="auto">
            <a:xfrm>
              <a:off x="3804" y="2520"/>
              <a:ext cx="26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s-ES_tradnl" sz="3200">
                  <a:solidFill>
                    <a:schemeClr val="bg1"/>
                  </a:solidFill>
                </a:rPr>
                <a:t>3</a:t>
              </a:r>
              <a:endParaRPr lang="es-ES_tradnl">
                <a:solidFill>
                  <a:schemeClr val="bg1"/>
                </a:solidFill>
              </a:endParaRPr>
            </a:p>
          </p:txBody>
        </p:sp>
        <p:sp>
          <p:nvSpPr>
            <p:cNvPr id="157750" name="Text Box 54"/>
            <p:cNvSpPr txBox="1">
              <a:spLocks noChangeArrowheads="1"/>
            </p:cNvSpPr>
            <p:nvPr/>
          </p:nvSpPr>
          <p:spPr bwMode="auto">
            <a:xfrm>
              <a:off x="4344" y="2532"/>
              <a:ext cx="26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s-ES_tradnl" sz="3200">
                  <a:solidFill>
                    <a:schemeClr val="bg1"/>
                  </a:solidFill>
                </a:rPr>
                <a:t>4</a:t>
              </a:r>
              <a:endParaRPr lang="es-ES_tradnl">
                <a:solidFill>
                  <a:schemeClr val="bg1"/>
                </a:solidFill>
              </a:endParaRPr>
            </a:p>
          </p:txBody>
        </p:sp>
        <p:sp>
          <p:nvSpPr>
            <p:cNvPr id="157751" name="Text Box 55"/>
            <p:cNvSpPr txBox="1">
              <a:spLocks noChangeArrowheads="1"/>
            </p:cNvSpPr>
            <p:nvPr/>
          </p:nvSpPr>
          <p:spPr bwMode="auto">
            <a:xfrm>
              <a:off x="1584" y="2508"/>
              <a:ext cx="396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s-ES_tradnl" sz="3200">
                  <a:solidFill>
                    <a:schemeClr val="bg1"/>
                  </a:solidFill>
                </a:rPr>
                <a:t>-1</a:t>
              </a:r>
              <a:endParaRPr lang="es-ES_tradnl">
                <a:solidFill>
                  <a:schemeClr val="bg1"/>
                </a:solidFill>
              </a:endParaRPr>
            </a:p>
          </p:txBody>
        </p:sp>
        <p:sp>
          <p:nvSpPr>
            <p:cNvPr id="157752" name="Text Box 56"/>
            <p:cNvSpPr txBox="1">
              <a:spLocks noChangeArrowheads="1"/>
            </p:cNvSpPr>
            <p:nvPr/>
          </p:nvSpPr>
          <p:spPr bwMode="auto">
            <a:xfrm>
              <a:off x="1032" y="2520"/>
              <a:ext cx="396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s-ES_tradnl" sz="3200">
                  <a:solidFill>
                    <a:schemeClr val="bg1"/>
                  </a:solidFill>
                </a:rPr>
                <a:t>-2</a:t>
              </a:r>
              <a:endParaRPr lang="es-ES_tradnl">
                <a:solidFill>
                  <a:schemeClr val="bg1"/>
                </a:solidFill>
              </a:endParaRPr>
            </a:p>
          </p:txBody>
        </p:sp>
        <p:sp>
          <p:nvSpPr>
            <p:cNvPr id="157753" name="Text Box 57"/>
            <p:cNvSpPr txBox="1">
              <a:spLocks noChangeArrowheads="1"/>
            </p:cNvSpPr>
            <p:nvPr/>
          </p:nvSpPr>
          <p:spPr bwMode="auto">
            <a:xfrm>
              <a:off x="5052" y="2556"/>
              <a:ext cx="26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s-ES_tradnl" sz="3200">
                  <a:solidFill>
                    <a:schemeClr val="bg1"/>
                  </a:solidFill>
                </a:rPr>
                <a:t>x</a:t>
              </a:r>
              <a:endParaRPr lang="es-ES_tradnl">
                <a:solidFill>
                  <a:schemeClr val="bg1"/>
                </a:solidFill>
              </a:endParaRPr>
            </a:p>
          </p:txBody>
        </p:sp>
        <p:sp>
          <p:nvSpPr>
            <p:cNvPr id="157754" name="Text Box 58"/>
            <p:cNvSpPr txBox="1">
              <a:spLocks noChangeArrowheads="1"/>
            </p:cNvSpPr>
            <p:nvPr/>
          </p:nvSpPr>
          <p:spPr bwMode="auto">
            <a:xfrm>
              <a:off x="2172" y="1332"/>
              <a:ext cx="732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s-ES_tradnl" sz="3200">
                  <a:solidFill>
                    <a:schemeClr val="bg1"/>
                  </a:solidFill>
                </a:rPr>
                <a:t>f(x)</a:t>
              </a:r>
              <a:endParaRPr lang="es-ES_tradnl">
                <a:solidFill>
                  <a:schemeClr val="bg1"/>
                </a:solidFill>
              </a:endParaRPr>
            </a:p>
          </p:txBody>
        </p:sp>
      </p:grpSp>
      <p:sp>
        <p:nvSpPr>
          <p:cNvPr id="157755" name="Line 59"/>
          <p:cNvSpPr>
            <a:spLocks noChangeShapeType="1"/>
          </p:cNvSpPr>
          <p:nvPr/>
        </p:nvSpPr>
        <p:spPr bwMode="auto">
          <a:xfrm>
            <a:off x="0" y="765175"/>
            <a:ext cx="9144000" cy="0"/>
          </a:xfrm>
          <a:prstGeom prst="line">
            <a:avLst/>
          </a:prstGeom>
          <a:noFill/>
          <a:ln w="57150" cmpd="thickThin">
            <a:solidFill>
              <a:srgbClr val="FFFF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_tradn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7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5" name="Text Box 3"/>
          <p:cNvSpPr txBox="1">
            <a:spLocks noChangeArrowheads="1"/>
          </p:cNvSpPr>
          <p:nvPr/>
        </p:nvSpPr>
        <p:spPr bwMode="auto">
          <a:xfrm>
            <a:off x="114300" y="-38100"/>
            <a:ext cx="8001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s-ES_tradnl">
                <a:solidFill>
                  <a:schemeClr val="bg1"/>
                </a:solidFill>
              </a:rPr>
              <a:t>Ejemplo</a:t>
            </a:r>
          </a:p>
        </p:txBody>
      </p:sp>
      <p:grpSp>
        <p:nvGrpSpPr>
          <p:cNvPr id="156783" name="Group 111"/>
          <p:cNvGrpSpPr>
            <a:grpSpLocks/>
          </p:cNvGrpSpPr>
          <p:nvPr/>
        </p:nvGrpSpPr>
        <p:grpSpPr bwMode="auto">
          <a:xfrm>
            <a:off x="704850" y="739480"/>
            <a:ext cx="7734300" cy="4667250"/>
            <a:chOff x="444" y="588"/>
            <a:chExt cx="4872" cy="2940"/>
          </a:xfrm>
        </p:grpSpPr>
        <p:sp>
          <p:nvSpPr>
            <p:cNvPr id="156679" name="Text Box 7"/>
            <p:cNvSpPr txBox="1">
              <a:spLocks noChangeArrowheads="1"/>
            </p:cNvSpPr>
            <p:nvPr/>
          </p:nvSpPr>
          <p:spPr bwMode="auto">
            <a:xfrm>
              <a:off x="1920" y="1704"/>
              <a:ext cx="26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s-ES_tradnl" sz="3200">
                  <a:solidFill>
                    <a:schemeClr val="bg1"/>
                  </a:solidFill>
                </a:rPr>
                <a:t>1</a:t>
              </a:r>
              <a:endParaRPr lang="es-ES_tradnl">
                <a:solidFill>
                  <a:schemeClr val="bg1"/>
                </a:solidFill>
              </a:endParaRPr>
            </a:p>
          </p:txBody>
        </p:sp>
        <p:sp>
          <p:nvSpPr>
            <p:cNvPr id="156680" name="Line 8"/>
            <p:cNvSpPr>
              <a:spLocks noChangeShapeType="1"/>
            </p:cNvSpPr>
            <p:nvPr/>
          </p:nvSpPr>
          <p:spPr bwMode="auto">
            <a:xfrm>
              <a:off x="444" y="2544"/>
              <a:ext cx="4776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 type="triangle" w="med" len="lg"/>
            </a:ln>
            <a:effectLst/>
          </p:spPr>
          <p:txBody>
            <a:bodyPr anchor="ctr">
              <a:spAutoFit/>
            </a:bodyPr>
            <a:lstStyle/>
            <a:p>
              <a:endParaRPr lang="es-ES_tradnl"/>
            </a:p>
          </p:txBody>
        </p:sp>
        <p:sp>
          <p:nvSpPr>
            <p:cNvPr id="156681" name="Line 9"/>
            <p:cNvSpPr>
              <a:spLocks noChangeShapeType="1"/>
            </p:cNvSpPr>
            <p:nvPr/>
          </p:nvSpPr>
          <p:spPr bwMode="auto">
            <a:xfrm rot="-5400000">
              <a:off x="828" y="2196"/>
              <a:ext cx="2664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 type="triangle" w="med" len="lg"/>
            </a:ln>
            <a:effectLst/>
          </p:spPr>
          <p:txBody>
            <a:bodyPr anchor="ctr">
              <a:spAutoFit/>
            </a:bodyPr>
            <a:lstStyle/>
            <a:p>
              <a:endParaRPr lang="es-ES_tradnl"/>
            </a:p>
          </p:txBody>
        </p:sp>
        <p:sp>
          <p:nvSpPr>
            <p:cNvPr id="156686" name="Line 14"/>
            <p:cNvSpPr>
              <a:spLocks noChangeShapeType="1"/>
            </p:cNvSpPr>
            <p:nvPr/>
          </p:nvSpPr>
          <p:spPr bwMode="auto">
            <a:xfrm>
              <a:off x="564" y="2016"/>
              <a:ext cx="4308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prstDash val="sysDot"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ES_tradnl"/>
            </a:p>
          </p:txBody>
        </p:sp>
        <p:sp>
          <p:nvSpPr>
            <p:cNvPr id="156687" name="Line 15"/>
            <p:cNvSpPr>
              <a:spLocks noChangeShapeType="1"/>
            </p:cNvSpPr>
            <p:nvPr/>
          </p:nvSpPr>
          <p:spPr bwMode="auto">
            <a:xfrm>
              <a:off x="540" y="3048"/>
              <a:ext cx="4440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prstDash val="sysDot"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ES_tradnl"/>
            </a:p>
          </p:txBody>
        </p:sp>
        <p:sp>
          <p:nvSpPr>
            <p:cNvPr id="156696" name="Line 24"/>
            <p:cNvSpPr>
              <a:spLocks noChangeShapeType="1"/>
            </p:cNvSpPr>
            <p:nvPr/>
          </p:nvSpPr>
          <p:spPr bwMode="auto">
            <a:xfrm>
              <a:off x="2724" y="2040"/>
              <a:ext cx="0" cy="1008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prstDash val="sysDot"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ES_tradnl"/>
            </a:p>
          </p:txBody>
        </p:sp>
        <p:sp>
          <p:nvSpPr>
            <p:cNvPr id="156697" name="Line 25"/>
            <p:cNvSpPr>
              <a:spLocks noChangeShapeType="1"/>
            </p:cNvSpPr>
            <p:nvPr/>
          </p:nvSpPr>
          <p:spPr bwMode="auto">
            <a:xfrm>
              <a:off x="3276" y="2040"/>
              <a:ext cx="0" cy="1008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prstDash val="sysDot"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ES_tradnl"/>
            </a:p>
          </p:txBody>
        </p:sp>
        <p:sp>
          <p:nvSpPr>
            <p:cNvPr id="156706" name="Line 34"/>
            <p:cNvSpPr>
              <a:spLocks noChangeShapeType="1"/>
            </p:cNvSpPr>
            <p:nvPr/>
          </p:nvSpPr>
          <p:spPr bwMode="auto">
            <a:xfrm>
              <a:off x="3816" y="2040"/>
              <a:ext cx="0" cy="1008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prstDash val="sysDot"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ES_tradnl"/>
            </a:p>
          </p:txBody>
        </p:sp>
        <p:sp>
          <p:nvSpPr>
            <p:cNvPr id="156707" name="Line 35"/>
            <p:cNvSpPr>
              <a:spLocks noChangeShapeType="1"/>
            </p:cNvSpPr>
            <p:nvPr/>
          </p:nvSpPr>
          <p:spPr bwMode="auto">
            <a:xfrm>
              <a:off x="4368" y="2016"/>
              <a:ext cx="0" cy="1008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prstDash val="sysDot"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ES_tradnl"/>
            </a:p>
          </p:txBody>
        </p:sp>
        <p:sp>
          <p:nvSpPr>
            <p:cNvPr id="156716" name="Line 44"/>
            <p:cNvSpPr>
              <a:spLocks noChangeShapeType="1"/>
            </p:cNvSpPr>
            <p:nvPr/>
          </p:nvSpPr>
          <p:spPr bwMode="auto">
            <a:xfrm>
              <a:off x="1608" y="2028"/>
              <a:ext cx="0" cy="1008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prstDash val="sysDot"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ES_tradnl"/>
            </a:p>
          </p:txBody>
        </p:sp>
        <p:sp>
          <p:nvSpPr>
            <p:cNvPr id="156721" name="Line 49"/>
            <p:cNvSpPr>
              <a:spLocks noChangeShapeType="1"/>
            </p:cNvSpPr>
            <p:nvPr/>
          </p:nvSpPr>
          <p:spPr bwMode="auto">
            <a:xfrm>
              <a:off x="1056" y="2016"/>
              <a:ext cx="0" cy="1008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prstDash val="sysDot"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ES_tradnl"/>
            </a:p>
          </p:txBody>
        </p:sp>
        <p:sp>
          <p:nvSpPr>
            <p:cNvPr id="156722" name="Text Box 50"/>
            <p:cNvSpPr txBox="1">
              <a:spLocks noChangeArrowheads="1"/>
            </p:cNvSpPr>
            <p:nvPr/>
          </p:nvSpPr>
          <p:spPr bwMode="auto">
            <a:xfrm>
              <a:off x="2124" y="2988"/>
              <a:ext cx="396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s-ES_tradnl" sz="3200">
                  <a:solidFill>
                    <a:schemeClr val="bg1"/>
                  </a:solidFill>
                </a:rPr>
                <a:t>-1</a:t>
              </a:r>
              <a:endParaRPr lang="es-ES_tradnl">
                <a:solidFill>
                  <a:schemeClr val="bg1"/>
                </a:solidFill>
              </a:endParaRPr>
            </a:p>
          </p:txBody>
        </p:sp>
        <p:sp>
          <p:nvSpPr>
            <p:cNvPr id="156723" name="Text Box 51"/>
            <p:cNvSpPr txBox="1">
              <a:spLocks noChangeArrowheads="1"/>
            </p:cNvSpPr>
            <p:nvPr/>
          </p:nvSpPr>
          <p:spPr bwMode="auto">
            <a:xfrm>
              <a:off x="2688" y="2508"/>
              <a:ext cx="26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s-ES_tradnl" sz="3200">
                  <a:solidFill>
                    <a:schemeClr val="bg1"/>
                  </a:solidFill>
                </a:rPr>
                <a:t>1</a:t>
              </a:r>
              <a:endParaRPr lang="es-ES_tradnl">
                <a:solidFill>
                  <a:schemeClr val="bg1"/>
                </a:solidFill>
              </a:endParaRPr>
            </a:p>
          </p:txBody>
        </p:sp>
        <p:sp>
          <p:nvSpPr>
            <p:cNvPr id="156724" name="Text Box 52"/>
            <p:cNvSpPr txBox="1">
              <a:spLocks noChangeArrowheads="1"/>
            </p:cNvSpPr>
            <p:nvPr/>
          </p:nvSpPr>
          <p:spPr bwMode="auto">
            <a:xfrm>
              <a:off x="3276" y="2508"/>
              <a:ext cx="26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s-ES_tradnl" sz="3200">
                  <a:solidFill>
                    <a:schemeClr val="bg1"/>
                  </a:solidFill>
                </a:rPr>
                <a:t>2</a:t>
              </a:r>
              <a:endParaRPr lang="es-ES_tradnl">
                <a:solidFill>
                  <a:schemeClr val="bg1"/>
                </a:solidFill>
              </a:endParaRPr>
            </a:p>
          </p:txBody>
        </p:sp>
        <p:sp>
          <p:nvSpPr>
            <p:cNvPr id="156725" name="Text Box 53"/>
            <p:cNvSpPr txBox="1">
              <a:spLocks noChangeArrowheads="1"/>
            </p:cNvSpPr>
            <p:nvPr/>
          </p:nvSpPr>
          <p:spPr bwMode="auto">
            <a:xfrm>
              <a:off x="3804" y="2520"/>
              <a:ext cx="26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s-ES_tradnl" sz="3200">
                  <a:solidFill>
                    <a:schemeClr val="bg1"/>
                  </a:solidFill>
                </a:rPr>
                <a:t>3</a:t>
              </a:r>
              <a:endParaRPr lang="es-ES_tradnl">
                <a:solidFill>
                  <a:schemeClr val="bg1"/>
                </a:solidFill>
              </a:endParaRPr>
            </a:p>
          </p:txBody>
        </p:sp>
        <p:sp>
          <p:nvSpPr>
            <p:cNvPr id="156726" name="Text Box 54"/>
            <p:cNvSpPr txBox="1">
              <a:spLocks noChangeArrowheads="1"/>
            </p:cNvSpPr>
            <p:nvPr/>
          </p:nvSpPr>
          <p:spPr bwMode="auto">
            <a:xfrm>
              <a:off x="4344" y="2532"/>
              <a:ext cx="26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s-ES_tradnl" sz="3200">
                  <a:solidFill>
                    <a:schemeClr val="bg1"/>
                  </a:solidFill>
                </a:rPr>
                <a:t>4</a:t>
              </a:r>
              <a:endParaRPr lang="es-ES_tradnl">
                <a:solidFill>
                  <a:schemeClr val="bg1"/>
                </a:solidFill>
              </a:endParaRPr>
            </a:p>
          </p:txBody>
        </p:sp>
        <p:sp>
          <p:nvSpPr>
            <p:cNvPr id="156727" name="Text Box 55"/>
            <p:cNvSpPr txBox="1">
              <a:spLocks noChangeArrowheads="1"/>
            </p:cNvSpPr>
            <p:nvPr/>
          </p:nvSpPr>
          <p:spPr bwMode="auto">
            <a:xfrm>
              <a:off x="1584" y="2508"/>
              <a:ext cx="396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s-ES_tradnl" sz="3200">
                  <a:solidFill>
                    <a:schemeClr val="bg1"/>
                  </a:solidFill>
                </a:rPr>
                <a:t>-1</a:t>
              </a:r>
              <a:endParaRPr lang="es-ES_tradnl">
                <a:solidFill>
                  <a:schemeClr val="bg1"/>
                </a:solidFill>
              </a:endParaRPr>
            </a:p>
          </p:txBody>
        </p:sp>
        <p:sp>
          <p:nvSpPr>
            <p:cNvPr id="156728" name="Text Box 56"/>
            <p:cNvSpPr txBox="1">
              <a:spLocks noChangeArrowheads="1"/>
            </p:cNvSpPr>
            <p:nvPr/>
          </p:nvSpPr>
          <p:spPr bwMode="auto">
            <a:xfrm>
              <a:off x="1032" y="2520"/>
              <a:ext cx="396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s-ES_tradnl" sz="3200">
                  <a:solidFill>
                    <a:schemeClr val="bg1"/>
                  </a:solidFill>
                </a:rPr>
                <a:t>-2</a:t>
              </a:r>
              <a:endParaRPr lang="es-ES_tradnl">
                <a:solidFill>
                  <a:schemeClr val="bg1"/>
                </a:solidFill>
              </a:endParaRPr>
            </a:p>
          </p:txBody>
        </p:sp>
        <p:sp>
          <p:nvSpPr>
            <p:cNvPr id="156729" name="Text Box 57"/>
            <p:cNvSpPr txBox="1">
              <a:spLocks noChangeArrowheads="1"/>
            </p:cNvSpPr>
            <p:nvPr/>
          </p:nvSpPr>
          <p:spPr bwMode="auto">
            <a:xfrm>
              <a:off x="5052" y="2556"/>
              <a:ext cx="26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s-ES_tradnl" sz="3200">
                  <a:solidFill>
                    <a:schemeClr val="bg1"/>
                  </a:solidFill>
                </a:rPr>
                <a:t>x</a:t>
              </a:r>
              <a:endParaRPr lang="es-ES_tradnl">
                <a:solidFill>
                  <a:schemeClr val="bg1"/>
                </a:solidFill>
              </a:endParaRPr>
            </a:p>
          </p:txBody>
        </p:sp>
        <p:graphicFrame>
          <p:nvGraphicFramePr>
            <p:cNvPr id="156733" name="Object 61"/>
            <p:cNvGraphicFramePr>
              <a:graphicFrameLocks noChangeAspect="1"/>
            </p:cNvGraphicFramePr>
            <p:nvPr/>
          </p:nvGraphicFramePr>
          <p:xfrm>
            <a:off x="2227" y="588"/>
            <a:ext cx="2525" cy="9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6752" name="Equation" r:id="rId3" imgW="37376280" imgH="14640840" progId="Equation.3">
                    <p:embed/>
                  </p:oleObj>
                </mc:Choice>
                <mc:Fallback>
                  <p:oleObj name="Equation" r:id="rId3" imgW="37376280" imgH="14640840" progId="Equation.3">
                    <p:embed/>
                    <p:pic>
                      <p:nvPicPr>
                        <p:cNvPr id="0" name="Picture 6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27" y="588"/>
                          <a:ext cx="2525" cy="92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56743" name="Group 71"/>
            <p:cNvGrpSpPr>
              <a:grpSpLocks/>
            </p:cNvGrpSpPr>
            <p:nvPr/>
          </p:nvGrpSpPr>
          <p:grpSpPr bwMode="auto">
            <a:xfrm>
              <a:off x="1590" y="3018"/>
              <a:ext cx="600" cy="60"/>
              <a:chOff x="978" y="3534"/>
              <a:chExt cx="600" cy="60"/>
            </a:xfrm>
          </p:grpSpPr>
          <p:sp>
            <p:nvSpPr>
              <p:cNvPr id="156744" name="Line 72"/>
              <p:cNvSpPr>
                <a:spLocks noChangeShapeType="1"/>
              </p:cNvSpPr>
              <p:nvPr/>
            </p:nvSpPr>
            <p:spPr bwMode="auto">
              <a:xfrm>
                <a:off x="1044" y="3564"/>
                <a:ext cx="480" cy="0"/>
              </a:xfrm>
              <a:prstGeom prst="line">
                <a:avLst/>
              </a:prstGeom>
              <a:noFill/>
              <a:ln w="38100">
                <a:solidFill>
                  <a:srgbClr val="FFFF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s-ES_tradnl"/>
              </a:p>
            </p:txBody>
          </p:sp>
          <p:sp>
            <p:nvSpPr>
              <p:cNvPr id="156745" name="Oval 73"/>
              <p:cNvSpPr>
                <a:spLocks noChangeArrowheads="1"/>
              </p:cNvSpPr>
              <p:nvPr/>
            </p:nvSpPr>
            <p:spPr bwMode="auto">
              <a:xfrm>
                <a:off x="978" y="3534"/>
                <a:ext cx="60" cy="60"/>
              </a:xfrm>
              <a:prstGeom prst="ellipse">
                <a:avLst/>
              </a:prstGeom>
              <a:noFill/>
              <a:ln w="28575">
                <a:solidFill>
                  <a:srgbClr val="FFFF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s-ES_tradnl"/>
              </a:p>
            </p:txBody>
          </p:sp>
          <p:sp>
            <p:nvSpPr>
              <p:cNvPr id="156746" name="Oval 74"/>
              <p:cNvSpPr>
                <a:spLocks noChangeArrowheads="1"/>
              </p:cNvSpPr>
              <p:nvPr/>
            </p:nvSpPr>
            <p:spPr bwMode="auto">
              <a:xfrm>
                <a:off x="1518" y="3534"/>
                <a:ext cx="60" cy="60"/>
              </a:xfrm>
              <a:prstGeom prst="ellipse">
                <a:avLst/>
              </a:prstGeom>
              <a:noFill/>
              <a:ln w="28575">
                <a:solidFill>
                  <a:srgbClr val="FFFF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s-ES_tradnl"/>
              </a:p>
            </p:txBody>
          </p:sp>
        </p:grpSp>
        <p:grpSp>
          <p:nvGrpSpPr>
            <p:cNvPr id="156747" name="Group 75"/>
            <p:cNvGrpSpPr>
              <a:grpSpLocks/>
            </p:cNvGrpSpPr>
            <p:nvPr/>
          </p:nvGrpSpPr>
          <p:grpSpPr bwMode="auto">
            <a:xfrm>
              <a:off x="2130" y="1986"/>
              <a:ext cx="600" cy="60"/>
              <a:chOff x="978" y="3534"/>
              <a:chExt cx="600" cy="60"/>
            </a:xfrm>
          </p:grpSpPr>
          <p:sp>
            <p:nvSpPr>
              <p:cNvPr id="156748" name="Line 76"/>
              <p:cNvSpPr>
                <a:spLocks noChangeShapeType="1"/>
              </p:cNvSpPr>
              <p:nvPr/>
            </p:nvSpPr>
            <p:spPr bwMode="auto">
              <a:xfrm>
                <a:off x="1044" y="3564"/>
                <a:ext cx="480" cy="0"/>
              </a:xfrm>
              <a:prstGeom prst="line">
                <a:avLst/>
              </a:prstGeom>
              <a:noFill/>
              <a:ln w="38100">
                <a:solidFill>
                  <a:srgbClr val="FFFF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s-ES_tradnl"/>
              </a:p>
            </p:txBody>
          </p:sp>
          <p:sp>
            <p:nvSpPr>
              <p:cNvPr id="156749" name="Oval 77"/>
              <p:cNvSpPr>
                <a:spLocks noChangeArrowheads="1"/>
              </p:cNvSpPr>
              <p:nvPr/>
            </p:nvSpPr>
            <p:spPr bwMode="auto">
              <a:xfrm>
                <a:off x="978" y="3534"/>
                <a:ext cx="60" cy="60"/>
              </a:xfrm>
              <a:prstGeom prst="ellipse">
                <a:avLst/>
              </a:prstGeom>
              <a:noFill/>
              <a:ln w="28575">
                <a:solidFill>
                  <a:srgbClr val="FFFF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s-ES_tradnl"/>
              </a:p>
            </p:txBody>
          </p:sp>
          <p:sp>
            <p:nvSpPr>
              <p:cNvPr id="156750" name="Oval 78"/>
              <p:cNvSpPr>
                <a:spLocks noChangeArrowheads="1"/>
              </p:cNvSpPr>
              <p:nvPr/>
            </p:nvSpPr>
            <p:spPr bwMode="auto">
              <a:xfrm>
                <a:off x="1518" y="3534"/>
                <a:ext cx="60" cy="60"/>
              </a:xfrm>
              <a:prstGeom prst="ellipse">
                <a:avLst/>
              </a:prstGeom>
              <a:noFill/>
              <a:ln w="28575">
                <a:solidFill>
                  <a:srgbClr val="FFFF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s-ES_tradnl"/>
              </a:p>
            </p:txBody>
          </p:sp>
        </p:grpSp>
        <p:grpSp>
          <p:nvGrpSpPr>
            <p:cNvPr id="156751" name="Group 79"/>
            <p:cNvGrpSpPr>
              <a:grpSpLocks/>
            </p:cNvGrpSpPr>
            <p:nvPr/>
          </p:nvGrpSpPr>
          <p:grpSpPr bwMode="auto">
            <a:xfrm>
              <a:off x="3246" y="1986"/>
              <a:ext cx="600" cy="60"/>
              <a:chOff x="978" y="3534"/>
              <a:chExt cx="600" cy="60"/>
            </a:xfrm>
          </p:grpSpPr>
          <p:sp>
            <p:nvSpPr>
              <p:cNvPr id="156752" name="Line 80"/>
              <p:cNvSpPr>
                <a:spLocks noChangeShapeType="1"/>
              </p:cNvSpPr>
              <p:nvPr/>
            </p:nvSpPr>
            <p:spPr bwMode="auto">
              <a:xfrm>
                <a:off x="1044" y="3564"/>
                <a:ext cx="480" cy="0"/>
              </a:xfrm>
              <a:prstGeom prst="line">
                <a:avLst/>
              </a:prstGeom>
              <a:noFill/>
              <a:ln w="38100">
                <a:solidFill>
                  <a:srgbClr val="FFFF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s-ES_tradnl"/>
              </a:p>
            </p:txBody>
          </p:sp>
          <p:sp>
            <p:nvSpPr>
              <p:cNvPr id="156753" name="Oval 81"/>
              <p:cNvSpPr>
                <a:spLocks noChangeArrowheads="1"/>
              </p:cNvSpPr>
              <p:nvPr/>
            </p:nvSpPr>
            <p:spPr bwMode="auto">
              <a:xfrm>
                <a:off x="978" y="3534"/>
                <a:ext cx="60" cy="60"/>
              </a:xfrm>
              <a:prstGeom prst="ellipse">
                <a:avLst/>
              </a:prstGeom>
              <a:noFill/>
              <a:ln w="28575">
                <a:solidFill>
                  <a:srgbClr val="FFFF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s-ES_tradnl"/>
              </a:p>
            </p:txBody>
          </p:sp>
          <p:sp>
            <p:nvSpPr>
              <p:cNvPr id="156754" name="Oval 82"/>
              <p:cNvSpPr>
                <a:spLocks noChangeArrowheads="1"/>
              </p:cNvSpPr>
              <p:nvPr/>
            </p:nvSpPr>
            <p:spPr bwMode="auto">
              <a:xfrm>
                <a:off x="1518" y="3534"/>
                <a:ext cx="60" cy="60"/>
              </a:xfrm>
              <a:prstGeom prst="ellipse">
                <a:avLst/>
              </a:prstGeom>
              <a:noFill/>
              <a:ln w="28575">
                <a:solidFill>
                  <a:srgbClr val="FFFF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s-ES_tradnl"/>
              </a:p>
            </p:txBody>
          </p:sp>
        </p:grpSp>
        <p:grpSp>
          <p:nvGrpSpPr>
            <p:cNvPr id="156755" name="Group 83"/>
            <p:cNvGrpSpPr>
              <a:grpSpLocks/>
            </p:cNvGrpSpPr>
            <p:nvPr/>
          </p:nvGrpSpPr>
          <p:grpSpPr bwMode="auto">
            <a:xfrm>
              <a:off x="4338" y="1986"/>
              <a:ext cx="600" cy="60"/>
              <a:chOff x="978" y="3534"/>
              <a:chExt cx="600" cy="60"/>
            </a:xfrm>
          </p:grpSpPr>
          <p:sp>
            <p:nvSpPr>
              <p:cNvPr id="156756" name="Line 84"/>
              <p:cNvSpPr>
                <a:spLocks noChangeShapeType="1"/>
              </p:cNvSpPr>
              <p:nvPr/>
            </p:nvSpPr>
            <p:spPr bwMode="auto">
              <a:xfrm>
                <a:off x="1044" y="3564"/>
                <a:ext cx="480" cy="0"/>
              </a:xfrm>
              <a:prstGeom prst="line">
                <a:avLst/>
              </a:prstGeom>
              <a:noFill/>
              <a:ln w="38100">
                <a:solidFill>
                  <a:srgbClr val="FFFF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s-ES_tradnl"/>
              </a:p>
            </p:txBody>
          </p:sp>
          <p:sp>
            <p:nvSpPr>
              <p:cNvPr id="156757" name="Oval 85"/>
              <p:cNvSpPr>
                <a:spLocks noChangeArrowheads="1"/>
              </p:cNvSpPr>
              <p:nvPr/>
            </p:nvSpPr>
            <p:spPr bwMode="auto">
              <a:xfrm>
                <a:off x="978" y="3534"/>
                <a:ext cx="60" cy="60"/>
              </a:xfrm>
              <a:prstGeom prst="ellipse">
                <a:avLst/>
              </a:prstGeom>
              <a:noFill/>
              <a:ln w="28575">
                <a:solidFill>
                  <a:srgbClr val="FFFF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s-ES_tradnl"/>
              </a:p>
            </p:txBody>
          </p:sp>
          <p:sp>
            <p:nvSpPr>
              <p:cNvPr id="156758" name="Oval 86"/>
              <p:cNvSpPr>
                <a:spLocks noChangeArrowheads="1"/>
              </p:cNvSpPr>
              <p:nvPr/>
            </p:nvSpPr>
            <p:spPr bwMode="auto">
              <a:xfrm>
                <a:off x="1518" y="3534"/>
                <a:ext cx="60" cy="60"/>
              </a:xfrm>
              <a:prstGeom prst="ellipse">
                <a:avLst/>
              </a:prstGeom>
              <a:noFill/>
              <a:ln w="28575">
                <a:solidFill>
                  <a:srgbClr val="FFFF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s-ES_tradnl"/>
              </a:p>
            </p:txBody>
          </p:sp>
        </p:grpSp>
        <p:grpSp>
          <p:nvGrpSpPr>
            <p:cNvPr id="156759" name="Group 87"/>
            <p:cNvGrpSpPr>
              <a:grpSpLocks/>
            </p:cNvGrpSpPr>
            <p:nvPr/>
          </p:nvGrpSpPr>
          <p:grpSpPr bwMode="auto">
            <a:xfrm>
              <a:off x="1014" y="1986"/>
              <a:ext cx="600" cy="60"/>
              <a:chOff x="978" y="3534"/>
              <a:chExt cx="600" cy="60"/>
            </a:xfrm>
          </p:grpSpPr>
          <p:sp>
            <p:nvSpPr>
              <p:cNvPr id="156760" name="Line 88"/>
              <p:cNvSpPr>
                <a:spLocks noChangeShapeType="1"/>
              </p:cNvSpPr>
              <p:nvPr/>
            </p:nvSpPr>
            <p:spPr bwMode="auto">
              <a:xfrm>
                <a:off x="1044" y="3564"/>
                <a:ext cx="480" cy="0"/>
              </a:xfrm>
              <a:prstGeom prst="line">
                <a:avLst/>
              </a:prstGeom>
              <a:noFill/>
              <a:ln w="38100">
                <a:solidFill>
                  <a:srgbClr val="FFFF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s-ES_tradnl"/>
              </a:p>
            </p:txBody>
          </p:sp>
          <p:sp>
            <p:nvSpPr>
              <p:cNvPr id="156761" name="Oval 89"/>
              <p:cNvSpPr>
                <a:spLocks noChangeArrowheads="1"/>
              </p:cNvSpPr>
              <p:nvPr/>
            </p:nvSpPr>
            <p:spPr bwMode="auto">
              <a:xfrm>
                <a:off x="978" y="3534"/>
                <a:ext cx="60" cy="60"/>
              </a:xfrm>
              <a:prstGeom prst="ellipse">
                <a:avLst/>
              </a:prstGeom>
              <a:noFill/>
              <a:ln w="28575">
                <a:solidFill>
                  <a:srgbClr val="FFFF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s-ES_tradnl"/>
              </a:p>
            </p:txBody>
          </p:sp>
          <p:sp>
            <p:nvSpPr>
              <p:cNvPr id="156762" name="Oval 90"/>
              <p:cNvSpPr>
                <a:spLocks noChangeArrowheads="1"/>
              </p:cNvSpPr>
              <p:nvPr/>
            </p:nvSpPr>
            <p:spPr bwMode="auto">
              <a:xfrm>
                <a:off x="1518" y="3534"/>
                <a:ext cx="60" cy="60"/>
              </a:xfrm>
              <a:prstGeom prst="ellipse">
                <a:avLst/>
              </a:prstGeom>
              <a:noFill/>
              <a:ln w="28575">
                <a:solidFill>
                  <a:srgbClr val="FFFF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s-ES_tradnl"/>
              </a:p>
            </p:txBody>
          </p:sp>
        </p:grpSp>
        <p:grpSp>
          <p:nvGrpSpPr>
            <p:cNvPr id="156763" name="Group 91"/>
            <p:cNvGrpSpPr>
              <a:grpSpLocks/>
            </p:cNvGrpSpPr>
            <p:nvPr/>
          </p:nvGrpSpPr>
          <p:grpSpPr bwMode="auto">
            <a:xfrm>
              <a:off x="474" y="3018"/>
              <a:ext cx="600" cy="60"/>
              <a:chOff x="978" y="3534"/>
              <a:chExt cx="600" cy="60"/>
            </a:xfrm>
          </p:grpSpPr>
          <p:sp>
            <p:nvSpPr>
              <p:cNvPr id="156764" name="Line 92"/>
              <p:cNvSpPr>
                <a:spLocks noChangeShapeType="1"/>
              </p:cNvSpPr>
              <p:nvPr/>
            </p:nvSpPr>
            <p:spPr bwMode="auto">
              <a:xfrm>
                <a:off x="1044" y="3564"/>
                <a:ext cx="480" cy="0"/>
              </a:xfrm>
              <a:prstGeom prst="line">
                <a:avLst/>
              </a:prstGeom>
              <a:noFill/>
              <a:ln w="38100">
                <a:solidFill>
                  <a:srgbClr val="FFFF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s-ES_tradnl"/>
              </a:p>
            </p:txBody>
          </p:sp>
          <p:sp>
            <p:nvSpPr>
              <p:cNvPr id="156765" name="Oval 93"/>
              <p:cNvSpPr>
                <a:spLocks noChangeArrowheads="1"/>
              </p:cNvSpPr>
              <p:nvPr/>
            </p:nvSpPr>
            <p:spPr bwMode="auto">
              <a:xfrm>
                <a:off x="978" y="3534"/>
                <a:ext cx="60" cy="60"/>
              </a:xfrm>
              <a:prstGeom prst="ellipse">
                <a:avLst/>
              </a:prstGeom>
              <a:noFill/>
              <a:ln w="28575">
                <a:solidFill>
                  <a:srgbClr val="FFFF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s-ES_tradnl"/>
              </a:p>
            </p:txBody>
          </p:sp>
          <p:sp>
            <p:nvSpPr>
              <p:cNvPr id="156766" name="Oval 94"/>
              <p:cNvSpPr>
                <a:spLocks noChangeArrowheads="1"/>
              </p:cNvSpPr>
              <p:nvPr/>
            </p:nvSpPr>
            <p:spPr bwMode="auto">
              <a:xfrm>
                <a:off x="1518" y="3534"/>
                <a:ext cx="60" cy="60"/>
              </a:xfrm>
              <a:prstGeom prst="ellipse">
                <a:avLst/>
              </a:prstGeom>
              <a:noFill/>
              <a:ln w="28575">
                <a:solidFill>
                  <a:srgbClr val="FFFF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s-ES_tradnl"/>
              </a:p>
            </p:txBody>
          </p:sp>
        </p:grpSp>
        <p:grpSp>
          <p:nvGrpSpPr>
            <p:cNvPr id="156767" name="Group 95"/>
            <p:cNvGrpSpPr>
              <a:grpSpLocks/>
            </p:cNvGrpSpPr>
            <p:nvPr/>
          </p:nvGrpSpPr>
          <p:grpSpPr bwMode="auto">
            <a:xfrm>
              <a:off x="2694" y="3030"/>
              <a:ext cx="600" cy="60"/>
              <a:chOff x="978" y="3534"/>
              <a:chExt cx="600" cy="60"/>
            </a:xfrm>
          </p:grpSpPr>
          <p:sp>
            <p:nvSpPr>
              <p:cNvPr id="156768" name="Line 96"/>
              <p:cNvSpPr>
                <a:spLocks noChangeShapeType="1"/>
              </p:cNvSpPr>
              <p:nvPr/>
            </p:nvSpPr>
            <p:spPr bwMode="auto">
              <a:xfrm>
                <a:off x="1044" y="3564"/>
                <a:ext cx="480" cy="0"/>
              </a:xfrm>
              <a:prstGeom prst="line">
                <a:avLst/>
              </a:prstGeom>
              <a:noFill/>
              <a:ln w="38100">
                <a:solidFill>
                  <a:srgbClr val="FFFF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s-ES_tradnl"/>
              </a:p>
            </p:txBody>
          </p:sp>
          <p:sp>
            <p:nvSpPr>
              <p:cNvPr id="156769" name="Oval 97"/>
              <p:cNvSpPr>
                <a:spLocks noChangeArrowheads="1"/>
              </p:cNvSpPr>
              <p:nvPr/>
            </p:nvSpPr>
            <p:spPr bwMode="auto">
              <a:xfrm>
                <a:off x="978" y="3534"/>
                <a:ext cx="60" cy="60"/>
              </a:xfrm>
              <a:prstGeom prst="ellipse">
                <a:avLst/>
              </a:prstGeom>
              <a:noFill/>
              <a:ln w="28575">
                <a:solidFill>
                  <a:srgbClr val="FFFF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s-ES_tradnl"/>
              </a:p>
            </p:txBody>
          </p:sp>
          <p:sp>
            <p:nvSpPr>
              <p:cNvPr id="156770" name="Oval 98"/>
              <p:cNvSpPr>
                <a:spLocks noChangeArrowheads="1"/>
              </p:cNvSpPr>
              <p:nvPr/>
            </p:nvSpPr>
            <p:spPr bwMode="auto">
              <a:xfrm>
                <a:off x="1518" y="3534"/>
                <a:ext cx="60" cy="60"/>
              </a:xfrm>
              <a:prstGeom prst="ellipse">
                <a:avLst/>
              </a:prstGeom>
              <a:noFill/>
              <a:ln w="28575">
                <a:solidFill>
                  <a:srgbClr val="FFFF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s-ES_tradnl"/>
              </a:p>
            </p:txBody>
          </p:sp>
        </p:grpSp>
        <p:grpSp>
          <p:nvGrpSpPr>
            <p:cNvPr id="156771" name="Group 99"/>
            <p:cNvGrpSpPr>
              <a:grpSpLocks/>
            </p:cNvGrpSpPr>
            <p:nvPr/>
          </p:nvGrpSpPr>
          <p:grpSpPr bwMode="auto">
            <a:xfrm>
              <a:off x="3786" y="3018"/>
              <a:ext cx="600" cy="60"/>
              <a:chOff x="978" y="3534"/>
              <a:chExt cx="600" cy="60"/>
            </a:xfrm>
          </p:grpSpPr>
          <p:sp>
            <p:nvSpPr>
              <p:cNvPr id="156772" name="Line 100"/>
              <p:cNvSpPr>
                <a:spLocks noChangeShapeType="1"/>
              </p:cNvSpPr>
              <p:nvPr/>
            </p:nvSpPr>
            <p:spPr bwMode="auto">
              <a:xfrm>
                <a:off x="1044" y="3564"/>
                <a:ext cx="480" cy="0"/>
              </a:xfrm>
              <a:prstGeom prst="line">
                <a:avLst/>
              </a:prstGeom>
              <a:noFill/>
              <a:ln w="38100">
                <a:solidFill>
                  <a:srgbClr val="FFFF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s-ES_tradnl"/>
              </a:p>
            </p:txBody>
          </p:sp>
          <p:sp>
            <p:nvSpPr>
              <p:cNvPr id="156773" name="Oval 101"/>
              <p:cNvSpPr>
                <a:spLocks noChangeArrowheads="1"/>
              </p:cNvSpPr>
              <p:nvPr/>
            </p:nvSpPr>
            <p:spPr bwMode="auto">
              <a:xfrm>
                <a:off x="978" y="3534"/>
                <a:ext cx="60" cy="60"/>
              </a:xfrm>
              <a:prstGeom prst="ellipse">
                <a:avLst/>
              </a:prstGeom>
              <a:noFill/>
              <a:ln w="28575">
                <a:solidFill>
                  <a:srgbClr val="FFFF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s-ES_tradnl"/>
              </a:p>
            </p:txBody>
          </p:sp>
          <p:sp>
            <p:nvSpPr>
              <p:cNvPr id="156774" name="Oval 102"/>
              <p:cNvSpPr>
                <a:spLocks noChangeArrowheads="1"/>
              </p:cNvSpPr>
              <p:nvPr/>
            </p:nvSpPr>
            <p:spPr bwMode="auto">
              <a:xfrm>
                <a:off x="1518" y="3534"/>
                <a:ext cx="60" cy="60"/>
              </a:xfrm>
              <a:prstGeom prst="ellipse">
                <a:avLst/>
              </a:prstGeom>
              <a:noFill/>
              <a:ln w="28575">
                <a:solidFill>
                  <a:srgbClr val="FFFF00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endParaRPr lang="es-ES_tradnl"/>
              </a:p>
            </p:txBody>
          </p:sp>
        </p:grpSp>
        <p:sp>
          <p:nvSpPr>
            <p:cNvPr id="156775" name="Oval 103"/>
            <p:cNvSpPr>
              <a:spLocks noChangeArrowheads="1"/>
            </p:cNvSpPr>
            <p:nvPr/>
          </p:nvSpPr>
          <p:spPr bwMode="auto">
            <a:xfrm>
              <a:off x="1020" y="2511"/>
              <a:ext cx="60" cy="6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ES_tradnl"/>
            </a:p>
          </p:txBody>
        </p:sp>
        <p:sp>
          <p:nvSpPr>
            <p:cNvPr id="156777" name="Oval 105"/>
            <p:cNvSpPr>
              <a:spLocks noChangeArrowheads="1"/>
            </p:cNvSpPr>
            <p:nvPr/>
          </p:nvSpPr>
          <p:spPr bwMode="auto">
            <a:xfrm>
              <a:off x="1572" y="2511"/>
              <a:ext cx="60" cy="6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ES_tradnl"/>
            </a:p>
          </p:txBody>
        </p:sp>
        <p:sp>
          <p:nvSpPr>
            <p:cNvPr id="156778" name="Oval 106"/>
            <p:cNvSpPr>
              <a:spLocks noChangeArrowheads="1"/>
            </p:cNvSpPr>
            <p:nvPr/>
          </p:nvSpPr>
          <p:spPr bwMode="auto">
            <a:xfrm>
              <a:off x="2124" y="2511"/>
              <a:ext cx="60" cy="6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ES_tradnl"/>
            </a:p>
          </p:txBody>
        </p:sp>
        <p:sp>
          <p:nvSpPr>
            <p:cNvPr id="156779" name="Oval 107"/>
            <p:cNvSpPr>
              <a:spLocks noChangeArrowheads="1"/>
            </p:cNvSpPr>
            <p:nvPr/>
          </p:nvSpPr>
          <p:spPr bwMode="auto">
            <a:xfrm>
              <a:off x="2688" y="2523"/>
              <a:ext cx="60" cy="6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ES_tradnl"/>
            </a:p>
          </p:txBody>
        </p:sp>
        <p:sp>
          <p:nvSpPr>
            <p:cNvPr id="156780" name="Oval 108"/>
            <p:cNvSpPr>
              <a:spLocks noChangeArrowheads="1"/>
            </p:cNvSpPr>
            <p:nvPr/>
          </p:nvSpPr>
          <p:spPr bwMode="auto">
            <a:xfrm>
              <a:off x="3240" y="2523"/>
              <a:ext cx="60" cy="6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ES_tradnl"/>
            </a:p>
          </p:txBody>
        </p:sp>
        <p:sp>
          <p:nvSpPr>
            <p:cNvPr id="156781" name="Oval 109"/>
            <p:cNvSpPr>
              <a:spLocks noChangeArrowheads="1"/>
            </p:cNvSpPr>
            <p:nvPr/>
          </p:nvSpPr>
          <p:spPr bwMode="auto">
            <a:xfrm>
              <a:off x="3780" y="2523"/>
              <a:ext cx="60" cy="6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ES_tradnl"/>
            </a:p>
          </p:txBody>
        </p:sp>
        <p:sp>
          <p:nvSpPr>
            <p:cNvPr id="156782" name="Oval 110"/>
            <p:cNvSpPr>
              <a:spLocks noChangeArrowheads="1"/>
            </p:cNvSpPr>
            <p:nvPr/>
          </p:nvSpPr>
          <p:spPr bwMode="auto">
            <a:xfrm>
              <a:off x="4344" y="2511"/>
              <a:ext cx="60" cy="6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s-ES_tradnl"/>
            </a:p>
          </p:txBody>
        </p:sp>
      </p:grpSp>
      <p:sp>
        <p:nvSpPr>
          <p:cNvPr id="156784" name="Line 112"/>
          <p:cNvSpPr>
            <a:spLocks noChangeShapeType="1"/>
          </p:cNvSpPr>
          <p:nvPr/>
        </p:nvSpPr>
        <p:spPr bwMode="auto">
          <a:xfrm>
            <a:off x="0" y="765175"/>
            <a:ext cx="9144000" cy="0"/>
          </a:xfrm>
          <a:prstGeom prst="line">
            <a:avLst/>
          </a:prstGeom>
          <a:noFill/>
          <a:ln w="57150" cmpd="thickThin">
            <a:solidFill>
              <a:srgbClr val="FFFF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_tradnl"/>
          </a:p>
        </p:txBody>
      </p:sp>
      <p:grpSp>
        <p:nvGrpSpPr>
          <p:cNvPr id="3" name="Grupo 2"/>
          <p:cNvGrpSpPr/>
          <p:nvPr/>
        </p:nvGrpSpPr>
        <p:grpSpPr>
          <a:xfrm>
            <a:off x="2742371" y="5295899"/>
            <a:ext cx="5594422" cy="1463675"/>
            <a:chOff x="1843881" y="5234708"/>
            <a:chExt cx="5594422" cy="1463675"/>
          </a:xfrm>
        </p:grpSpPr>
        <p:graphicFrame>
          <p:nvGraphicFramePr>
            <p:cNvPr id="65" name="Object 6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85277773"/>
                </p:ext>
              </p:extLst>
            </p:nvPr>
          </p:nvGraphicFramePr>
          <p:xfrm>
            <a:off x="3429865" y="5234708"/>
            <a:ext cx="4008438" cy="14636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6753" name="Equation" r:id="rId3" imgW="37376280" imgH="14640840" progId="Equation.3">
                    <p:embed/>
                  </p:oleObj>
                </mc:Choice>
                <mc:Fallback>
                  <p:oleObj name="Equation" r:id="rId3" imgW="37376280" imgH="14640840" progId="Equation.3">
                    <p:embed/>
                    <p:pic>
                      <p:nvPicPr>
                        <p:cNvPr id="156733" name="Object 6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29865" y="5234708"/>
                          <a:ext cx="4008438" cy="14636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" name="CuadroTexto 1"/>
            <p:cNvSpPr txBox="1"/>
            <p:nvPr/>
          </p:nvSpPr>
          <p:spPr>
            <a:xfrm>
              <a:off x="1843881" y="5592936"/>
              <a:ext cx="2023269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 smtClean="0">
                  <a:solidFill>
                    <a:schemeClr val="bg1"/>
                  </a:solidFill>
                </a:rPr>
                <a:t>S(x)=</a:t>
              </a:r>
              <a:endParaRPr lang="es-ES_tradnl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3"/>
          <p:cNvSpPr txBox="1">
            <a:spLocks noChangeArrowheads="1"/>
          </p:cNvSpPr>
          <p:nvPr/>
        </p:nvSpPr>
        <p:spPr bwMode="auto">
          <a:xfrm>
            <a:off x="171450" y="-19050"/>
            <a:ext cx="79248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_tradnl" dirty="0">
                <a:solidFill>
                  <a:schemeClr val="bg1"/>
                </a:solidFill>
              </a:rPr>
              <a:t>Función par </a:t>
            </a:r>
          </a:p>
        </p:txBody>
      </p:sp>
      <p:sp>
        <p:nvSpPr>
          <p:cNvPr id="144407" name="Text Box 23"/>
          <p:cNvSpPr txBox="1">
            <a:spLocks noChangeArrowheads="1"/>
          </p:cNvSpPr>
          <p:nvPr/>
        </p:nvSpPr>
        <p:spPr bwMode="auto">
          <a:xfrm>
            <a:off x="590550" y="1828800"/>
            <a:ext cx="253365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_tradnl" dirty="0">
                <a:solidFill>
                  <a:schemeClr val="bg1"/>
                </a:solidFill>
              </a:rPr>
              <a:t>f es </a:t>
            </a:r>
            <a:r>
              <a:rPr lang="es-ES_tradnl" dirty="0">
                <a:solidFill>
                  <a:srgbClr val="FFFF00"/>
                </a:solidFill>
              </a:rPr>
              <a:t>PAR</a:t>
            </a:r>
            <a:endParaRPr lang="es-ES_tradnl" dirty="0">
              <a:solidFill>
                <a:schemeClr val="bg1"/>
              </a:solidFill>
            </a:endParaRPr>
          </a:p>
        </p:txBody>
      </p:sp>
      <p:sp>
        <p:nvSpPr>
          <p:cNvPr id="144409" name="Text Box 25"/>
          <p:cNvSpPr txBox="1">
            <a:spLocks noChangeArrowheads="1"/>
          </p:cNvSpPr>
          <p:nvPr/>
        </p:nvSpPr>
        <p:spPr bwMode="auto">
          <a:xfrm>
            <a:off x="242207" y="2824501"/>
            <a:ext cx="3638550" cy="2130425"/>
          </a:xfrm>
          <a:prstGeom prst="rect">
            <a:avLst/>
          </a:prstGeom>
          <a:noFill/>
          <a:ln w="28575">
            <a:solidFill>
              <a:srgbClr val="FFFF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_tradnl">
                <a:solidFill>
                  <a:schemeClr val="bg1"/>
                </a:solidFill>
              </a:rPr>
              <a:t>Si f(x) existe, entonces       f(-x) = f(x)</a:t>
            </a:r>
          </a:p>
        </p:txBody>
      </p:sp>
      <p:sp>
        <p:nvSpPr>
          <p:cNvPr id="5127" name="Line 27"/>
          <p:cNvSpPr>
            <a:spLocks noChangeShapeType="1"/>
          </p:cNvSpPr>
          <p:nvPr/>
        </p:nvSpPr>
        <p:spPr bwMode="auto">
          <a:xfrm>
            <a:off x="0" y="765175"/>
            <a:ext cx="9144000" cy="0"/>
          </a:xfrm>
          <a:prstGeom prst="line">
            <a:avLst/>
          </a:prstGeom>
          <a:noFill/>
          <a:ln w="57150" cmpd="thickThin">
            <a:solidFill>
              <a:srgbClr val="FFFF00"/>
            </a:solidFill>
            <a:round/>
            <a:headEnd/>
            <a:tailEnd/>
          </a:ln>
        </p:spPr>
        <p:txBody>
          <a:bodyPr/>
          <a:lstStyle/>
          <a:p>
            <a:endParaRPr lang="es-ES_tradnl"/>
          </a:p>
        </p:txBody>
      </p:sp>
      <p:grpSp>
        <p:nvGrpSpPr>
          <p:cNvPr id="8" name="53 Grupo"/>
          <p:cNvGrpSpPr/>
          <p:nvPr/>
        </p:nvGrpSpPr>
        <p:grpSpPr>
          <a:xfrm>
            <a:off x="4395107" y="1277482"/>
            <a:ext cx="4362450" cy="4562475"/>
            <a:chOff x="-95250" y="1238250"/>
            <a:chExt cx="4362450" cy="4562475"/>
          </a:xfrm>
        </p:grpSpPr>
        <p:sp>
          <p:nvSpPr>
            <p:cNvPr id="9" name="Line 8"/>
            <p:cNvSpPr>
              <a:spLocks noChangeShapeType="1"/>
            </p:cNvSpPr>
            <p:nvPr/>
          </p:nvSpPr>
          <p:spPr bwMode="auto">
            <a:xfrm>
              <a:off x="228600" y="3219450"/>
              <a:ext cx="3905250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 type="triangle" w="med" len="lg"/>
            </a:ln>
          </p:spPr>
          <p:txBody>
            <a:bodyPr anchor="ctr">
              <a:spAutoFit/>
            </a:bodyPr>
            <a:lstStyle/>
            <a:p>
              <a:endParaRPr lang="es-ES_tradnl"/>
            </a:p>
          </p:txBody>
        </p:sp>
        <p:grpSp>
          <p:nvGrpSpPr>
            <p:cNvPr id="10" name="52 Grupo"/>
            <p:cNvGrpSpPr/>
            <p:nvPr/>
          </p:nvGrpSpPr>
          <p:grpSpPr>
            <a:xfrm>
              <a:off x="-95250" y="1238250"/>
              <a:ext cx="4362450" cy="4562475"/>
              <a:chOff x="-95250" y="1238250"/>
              <a:chExt cx="4362450" cy="4562475"/>
            </a:xfrm>
          </p:grpSpPr>
          <p:sp>
            <p:nvSpPr>
              <p:cNvPr id="11" name="Line 9"/>
              <p:cNvSpPr>
                <a:spLocks noChangeShapeType="1"/>
              </p:cNvSpPr>
              <p:nvPr/>
            </p:nvSpPr>
            <p:spPr bwMode="auto">
              <a:xfrm rot="16200000">
                <a:off x="238125" y="3095625"/>
                <a:ext cx="3714750" cy="0"/>
              </a:xfrm>
              <a:prstGeom prst="line">
                <a:avLst/>
              </a:prstGeom>
              <a:noFill/>
              <a:ln w="28575">
                <a:solidFill>
                  <a:schemeClr val="bg1"/>
                </a:solidFill>
                <a:round/>
                <a:headEnd/>
                <a:tailEnd type="triangle" w="med" len="lg"/>
              </a:ln>
            </p:spPr>
            <p:txBody>
              <a:bodyPr anchor="ctr">
                <a:spAutoFit/>
              </a:bodyPr>
              <a:lstStyle/>
              <a:p>
                <a:endParaRPr lang="es-ES_tradnl"/>
              </a:p>
            </p:txBody>
          </p:sp>
          <p:grpSp>
            <p:nvGrpSpPr>
              <p:cNvPr id="12" name="Group 68"/>
              <p:cNvGrpSpPr>
                <a:grpSpLocks/>
              </p:cNvGrpSpPr>
              <p:nvPr/>
            </p:nvGrpSpPr>
            <p:grpSpPr bwMode="auto">
              <a:xfrm>
                <a:off x="2114550" y="2076450"/>
                <a:ext cx="1790700" cy="400050"/>
                <a:chOff x="1332" y="1308"/>
                <a:chExt cx="1128" cy="252"/>
              </a:xfrm>
            </p:grpSpPr>
            <p:sp>
              <p:nvSpPr>
                <p:cNvPr id="27" name="Freeform 66"/>
                <p:cNvSpPr>
                  <a:spLocks/>
                </p:cNvSpPr>
                <p:nvPr/>
              </p:nvSpPr>
              <p:spPr bwMode="auto">
                <a:xfrm>
                  <a:off x="1332" y="1308"/>
                  <a:ext cx="552" cy="252"/>
                </a:xfrm>
                <a:custGeom>
                  <a:avLst/>
                  <a:gdLst>
                    <a:gd name="T0" fmla="*/ 0 w 552"/>
                    <a:gd name="T1" fmla="*/ 252 h 252"/>
                    <a:gd name="T2" fmla="*/ 312 w 552"/>
                    <a:gd name="T3" fmla="*/ 72 h 252"/>
                    <a:gd name="T4" fmla="*/ 552 w 552"/>
                    <a:gd name="T5" fmla="*/ 0 h 252"/>
                    <a:gd name="T6" fmla="*/ 0 60000 65536"/>
                    <a:gd name="T7" fmla="*/ 0 60000 65536"/>
                    <a:gd name="T8" fmla="*/ 0 60000 65536"/>
                    <a:gd name="T9" fmla="*/ 0 w 552"/>
                    <a:gd name="T10" fmla="*/ 0 h 252"/>
                    <a:gd name="T11" fmla="*/ 552 w 552"/>
                    <a:gd name="T12" fmla="*/ 252 h 25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52" h="252">
                      <a:moveTo>
                        <a:pt x="0" y="252"/>
                      </a:moveTo>
                      <a:cubicBezTo>
                        <a:pt x="101" y="183"/>
                        <a:pt x="220" y="114"/>
                        <a:pt x="312" y="72"/>
                      </a:cubicBezTo>
                      <a:cubicBezTo>
                        <a:pt x="404" y="30"/>
                        <a:pt x="502" y="15"/>
                        <a:pt x="552" y="0"/>
                      </a:cubicBezTo>
                    </a:path>
                  </a:pathLst>
                </a:custGeom>
                <a:noFill/>
                <a:ln w="28575">
                  <a:solidFill>
                    <a:srgbClr val="FFFF00"/>
                  </a:solidFill>
                  <a:round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s-ES_tradnl"/>
                </a:p>
              </p:txBody>
            </p:sp>
            <p:sp>
              <p:nvSpPr>
                <p:cNvPr id="28" name="Freeform 67"/>
                <p:cNvSpPr>
                  <a:spLocks/>
                </p:cNvSpPr>
                <p:nvPr/>
              </p:nvSpPr>
              <p:spPr bwMode="auto">
                <a:xfrm>
                  <a:off x="1860" y="1392"/>
                  <a:ext cx="600" cy="156"/>
                </a:xfrm>
                <a:custGeom>
                  <a:avLst/>
                  <a:gdLst>
                    <a:gd name="T0" fmla="*/ 0 w 600"/>
                    <a:gd name="T1" fmla="*/ 156 h 156"/>
                    <a:gd name="T2" fmla="*/ 444 w 600"/>
                    <a:gd name="T3" fmla="*/ 120 h 156"/>
                    <a:gd name="T4" fmla="*/ 600 w 600"/>
                    <a:gd name="T5" fmla="*/ 0 h 156"/>
                    <a:gd name="T6" fmla="*/ 0 60000 65536"/>
                    <a:gd name="T7" fmla="*/ 0 60000 65536"/>
                    <a:gd name="T8" fmla="*/ 0 60000 65536"/>
                    <a:gd name="T9" fmla="*/ 0 w 600"/>
                    <a:gd name="T10" fmla="*/ 0 h 156"/>
                    <a:gd name="T11" fmla="*/ 600 w 600"/>
                    <a:gd name="T12" fmla="*/ 156 h 15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600" h="156">
                      <a:moveTo>
                        <a:pt x="0" y="156"/>
                      </a:moveTo>
                      <a:cubicBezTo>
                        <a:pt x="172" y="151"/>
                        <a:pt x="344" y="146"/>
                        <a:pt x="444" y="120"/>
                      </a:cubicBezTo>
                      <a:cubicBezTo>
                        <a:pt x="544" y="94"/>
                        <a:pt x="574" y="20"/>
                        <a:pt x="600" y="0"/>
                      </a:cubicBezTo>
                    </a:path>
                  </a:pathLst>
                </a:custGeom>
                <a:noFill/>
                <a:ln w="28575">
                  <a:solidFill>
                    <a:srgbClr val="FFFF00"/>
                  </a:solidFill>
                  <a:round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s-ES_tradnl"/>
                </a:p>
              </p:txBody>
            </p:sp>
          </p:grpSp>
          <p:grpSp>
            <p:nvGrpSpPr>
              <p:cNvPr id="13" name="Group 75"/>
              <p:cNvGrpSpPr>
                <a:grpSpLocks/>
              </p:cNvGrpSpPr>
              <p:nvPr/>
            </p:nvGrpSpPr>
            <p:grpSpPr bwMode="auto">
              <a:xfrm flipH="1">
                <a:off x="304800" y="2076450"/>
                <a:ext cx="1790700" cy="400050"/>
                <a:chOff x="1332" y="1308"/>
                <a:chExt cx="1128" cy="252"/>
              </a:xfrm>
            </p:grpSpPr>
            <p:sp>
              <p:nvSpPr>
                <p:cNvPr id="25" name="Freeform 76"/>
                <p:cNvSpPr>
                  <a:spLocks/>
                </p:cNvSpPr>
                <p:nvPr/>
              </p:nvSpPr>
              <p:spPr bwMode="auto">
                <a:xfrm>
                  <a:off x="1332" y="1308"/>
                  <a:ext cx="552" cy="252"/>
                </a:xfrm>
                <a:custGeom>
                  <a:avLst/>
                  <a:gdLst>
                    <a:gd name="T0" fmla="*/ 0 w 552"/>
                    <a:gd name="T1" fmla="*/ 252 h 252"/>
                    <a:gd name="T2" fmla="*/ 312 w 552"/>
                    <a:gd name="T3" fmla="*/ 72 h 252"/>
                    <a:gd name="T4" fmla="*/ 552 w 552"/>
                    <a:gd name="T5" fmla="*/ 0 h 252"/>
                    <a:gd name="T6" fmla="*/ 0 60000 65536"/>
                    <a:gd name="T7" fmla="*/ 0 60000 65536"/>
                    <a:gd name="T8" fmla="*/ 0 60000 65536"/>
                    <a:gd name="T9" fmla="*/ 0 w 552"/>
                    <a:gd name="T10" fmla="*/ 0 h 252"/>
                    <a:gd name="T11" fmla="*/ 552 w 552"/>
                    <a:gd name="T12" fmla="*/ 252 h 25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52" h="252">
                      <a:moveTo>
                        <a:pt x="0" y="252"/>
                      </a:moveTo>
                      <a:cubicBezTo>
                        <a:pt x="101" y="183"/>
                        <a:pt x="220" y="114"/>
                        <a:pt x="312" y="72"/>
                      </a:cubicBezTo>
                      <a:cubicBezTo>
                        <a:pt x="404" y="30"/>
                        <a:pt x="502" y="15"/>
                        <a:pt x="552" y="0"/>
                      </a:cubicBezTo>
                    </a:path>
                  </a:pathLst>
                </a:custGeom>
                <a:noFill/>
                <a:ln w="28575">
                  <a:solidFill>
                    <a:srgbClr val="FFFF00"/>
                  </a:solidFill>
                  <a:round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s-ES_tradnl"/>
                </a:p>
              </p:txBody>
            </p:sp>
            <p:sp>
              <p:nvSpPr>
                <p:cNvPr id="26" name="Freeform 77"/>
                <p:cNvSpPr>
                  <a:spLocks/>
                </p:cNvSpPr>
                <p:nvPr/>
              </p:nvSpPr>
              <p:spPr bwMode="auto">
                <a:xfrm>
                  <a:off x="1860" y="1392"/>
                  <a:ext cx="600" cy="156"/>
                </a:xfrm>
                <a:custGeom>
                  <a:avLst/>
                  <a:gdLst>
                    <a:gd name="T0" fmla="*/ 0 w 600"/>
                    <a:gd name="T1" fmla="*/ 156 h 156"/>
                    <a:gd name="T2" fmla="*/ 444 w 600"/>
                    <a:gd name="T3" fmla="*/ 120 h 156"/>
                    <a:gd name="T4" fmla="*/ 600 w 600"/>
                    <a:gd name="T5" fmla="*/ 0 h 156"/>
                    <a:gd name="T6" fmla="*/ 0 60000 65536"/>
                    <a:gd name="T7" fmla="*/ 0 60000 65536"/>
                    <a:gd name="T8" fmla="*/ 0 60000 65536"/>
                    <a:gd name="T9" fmla="*/ 0 w 600"/>
                    <a:gd name="T10" fmla="*/ 0 h 156"/>
                    <a:gd name="T11" fmla="*/ 600 w 600"/>
                    <a:gd name="T12" fmla="*/ 156 h 15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600" h="156">
                      <a:moveTo>
                        <a:pt x="0" y="156"/>
                      </a:moveTo>
                      <a:cubicBezTo>
                        <a:pt x="172" y="151"/>
                        <a:pt x="344" y="146"/>
                        <a:pt x="444" y="120"/>
                      </a:cubicBezTo>
                      <a:cubicBezTo>
                        <a:pt x="544" y="94"/>
                        <a:pt x="574" y="20"/>
                        <a:pt x="600" y="0"/>
                      </a:cubicBezTo>
                    </a:path>
                  </a:pathLst>
                </a:custGeom>
                <a:noFill/>
                <a:ln w="28575">
                  <a:solidFill>
                    <a:srgbClr val="FFFF00"/>
                  </a:solidFill>
                  <a:round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s-ES_tradnl"/>
                </a:p>
              </p:txBody>
            </p:sp>
          </p:grpSp>
          <p:grpSp>
            <p:nvGrpSpPr>
              <p:cNvPr id="14" name="Group 98"/>
              <p:cNvGrpSpPr>
                <a:grpSpLocks/>
              </p:cNvGrpSpPr>
              <p:nvPr/>
            </p:nvGrpSpPr>
            <p:grpSpPr bwMode="auto">
              <a:xfrm>
                <a:off x="3257550" y="2381250"/>
                <a:ext cx="1009650" cy="1341438"/>
                <a:chOff x="2052" y="1500"/>
                <a:chExt cx="636" cy="845"/>
              </a:xfrm>
            </p:grpSpPr>
            <p:sp>
              <p:nvSpPr>
                <p:cNvPr id="21" name="Line 70"/>
                <p:cNvSpPr>
                  <a:spLocks noChangeShapeType="1"/>
                </p:cNvSpPr>
                <p:nvPr/>
              </p:nvSpPr>
              <p:spPr bwMode="auto">
                <a:xfrm flipV="1">
                  <a:off x="2172" y="1512"/>
                  <a:ext cx="0" cy="516"/>
                </a:xfrm>
                <a:prstGeom prst="line">
                  <a:avLst/>
                </a:prstGeom>
                <a:noFill/>
                <a:ln w="19050">
                  <a:solidFill>
                    <a:srgbClr val="FFFF00"/>
                  </a:solidFill>
                  <a:prstDash val="dash"/>
                  <a:round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s-ES_tradnl"/>
                </a:p>
              </p:txBody>
            </p:sp>
            <p:sp>
              <p:nvSpPr>
                <p:cNvPr id="22" name="Oval 72"/>
                <p:cNvSpPr>
                  <a:spLocks noChangeArrowheads="1"/>
                </p:cNvSpPr>
                <p:nvPr/>
              </p:nvSpPr>
              <p:spPr bwMode="auto">
                <a:xfrm>
                  <a:off x="2136" y="1500"/>
                  <a:ext cx="60" cy="60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rgbClr val="FFFF00"/>
                  </a:solidFill>
                  <a:round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s-ES_tradnl"/>
                </a:p>
              </p:txBody>
            </p:sp>
            <p:sp>
              <p:nvSpPr>
                <p:cNvPr id="23" name="Text Box 73"/>
                <p:cNvSpPr txBox="1">
                  <a:spLocks noChangeArrowheads="1"/>
                </p:cNvSpPr>
                <p:nvPr/>
              </p:nvSpPr>
              <p:spPr bwMode="auto">
                <a:xfrm>
                  <a:off x="2052" y="1980"/>
                  <a:ext cx="264" cy="36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r>
                    <a:rPr lang="es-ES_tradnl" sz="3200" dirty="0">
                      <a:solidFill>
                        <a:schemeClr val="bg1"/>
                      </a:solidFill>
                    </a:rPr>
                    <a:t>x</a:t>
                  </a:r>
                  <a:endParaRPr lang="es-ES_tradnl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4" name="Text Box 80"/>
                <p:cNvSpPr txBox="1">
                  <a:spLocks noChangeArrowheads="1"/>
                </p:cNvSpPr>
                <p:nvPr/>
              </p:nvSpPr>
              <p:spPr bwMode="auto">
                <a:xfrm>
                  <a:off x="2172" y="1584"/>
                  <a:ext cx="516" cy="36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r>
                    <a:rPr lang="es-ES_tradnl" sz="3200">
                      <a:solidFill>
                        <a:schemeClr val="bg1"/>
                      </a:solidFill>
                    </a:rPr>
                    <a:t>f(x)</a:t>
                  </a:r>
                  <a:endParaRPr lang="es-ES_tradnl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15" name="Group 104"/>
              <p:cNvGrpSpPr>
                <a:grpSpLocks/>
              </p:cNvGrpSpPr>
              <p:nvPr/>
            </p:nvGrpSpPr>
            <p:grpSpPr bwMode="auto">
              <a:xfrm>
                <a:off x="-95250" y="2362200"/>
                <a:ext cx="1162050" cy="1417638"/>
                <a:chOff x="-60" y="1488"/>
                <a:chExt cx="732" cy="893"/>
              </a:xfrm>
            </p:grpSpPr>
            <p:sp>
              <p:nvSpPr>
                <p:cNvPr id="17" name="Text Box 74"/>
                <p:cNvSpPr txBox="1">
                  <a:spLocks noChangeArrowheads="1"/>
                </p:cNvSpPr>
                <p:nvPr/>
              </p:nvSpPr>
              <p:spPr bwMode="auto">
                <a:xfrm>
                  <a:off x="288" y="2016"/>
                  <a:ext cx="384" cy="36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r>
                    <a:rPr lang="es-ES_tradnl" sz="3200" dirty="0">
                      <a:solidFill>
                        <a:schemeClr val="bg1"/>
                      </a:solidFill>
                    </a:rPr>
                    <a:t>-x</a:t>
                  </a:r>
                  <a:endParaRPr lang="es-ES_tradnl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8" name="Line 78"/>
                <p:cNvSpPr>
                  <a:spLocks noChangeShapeType="1"/>
                </p:cNvSpPr>
                <p:nvPr/>
              </p:nvSpPr>
              <p:spPr bwMode="auto">
                <a:xfrm flipV="1">
                  <a:off x="456" y="1524"/>
                  <a:ext cx="0" cy="516"/>
                </a:xfrm>
                <a:prstGeom prst="line">
                  <a:avLst/>
                </a:prstGeom>
                <a:noFill/>
                <a:ln w="19050">
                  <a:solidFill>
                    <a:srgbClr val="FFFF00"/>
                  </a:solidFill>
                  <a:prstDash val="dash"/>
                  <a:round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s-ES_tradnl"/>
                </a:p>
              </p:txBody>
            </p:sp>
            <p:sp>
              <p:nvSpPr>
                <p:cNvPr id="19" name="Oval 79"/>
                <p:cNvSpPr>
                  <a:spLocks noChangeArrowheads="1"/>
                </p:cNvSpPr>
                <p:nvPr/>
              </p:nvSpPr>
              <p:spPr bwMode="auto">
                <a:xfrm>
                  <a:off x="420" y="1488"/>
                  <a:ext cx="60" cy="60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rgbClr val="FFFF00"/>
                  </a:solidFill>
                  <a:round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s-ES_tradnl"/>
                </a:p>
              </p:txBody>
            </p:sp>
            <p:sp>
              <p:nvSpPr>
                <p:cNvPr id="20" name="Text Box 81"/>
                <p:cNvSpPr txBox="1">
                  <a:spLocks noChangeArrowheads="1"/>
                </p:cNvSpPr>
                <p:nvPr/>
              </p:nvSpPr>
              <p:spPr bwMode="auto">
                <a:xfrm>
                  <a:off x="-60" y="1572"/>
                  <a:ext cx="624" cy="36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r>
                    <a:rPr lang="es-ES_tradnl" sz="3200">
                      <a:solidFill>
                        <a:schemeClr val="bg1"/>
                      </a:solidFill>
                    </a:rPr>
                    <a:t>f(-x)</a:t>
                  </a:r>
                  <a:endParaRPr lang="es-ES_tradnl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16" name="Text Box 106"/>
              <p:cNvSpPr txBox="1">
                <a:spLocks noChangeArrowheads="1"/>
              </p:cNvSpPr>
              <p:nvPr/>
            </p:nvSpPr>
            <p:spPr bwMode="auto">
              <a:xfrm>
                <a:off x="952500" y="5029200"/>
                <a:ext cx="2343150" cy="771525"/>
              </a:xfrm>
              <a:prstGeom prst="rect">
                <a:avLst/>
              </a:prstGeom>
              <a:noFill/>
              <a:ln w="9525">
                <a:solidFill>
                  <a:srgbClr val="FFFF00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s-ES_tradnl">
                    <a:solidFill>
                      <a:schemeClr val="bg1"/>
                    </a:solidFill>
                  </a:rPr>
                  <a:t>PAR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94503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44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44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409" grpId="0" animBg="1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3"/>
          <p:cNvSpPr txBox="1">
            <a:spLocks noChangeArrowheads="1"/>
          </p:cNvSpPr>
          <p:nvPr/>
        </p:nvSpPr>
        <p:spPr bwMode="auto">
          <a:xfrm>
            <a:off x="133350" y="-19050"/>
            <a:ext cx="8001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_tradnl" dirty="0" smtClean="0">
                <a:solidFill>
                  <a:schemeClr val="bg1"/>
                </a:solidFill>
              </a:rPr>
              <a:t>Función </a:t>
            </a:r>
            <a:r>
              <a:rPr lang="es-ES_tradnl" dirty="0">
                <a:solidFill>
                  <a:schemeClr val="bg1"/>
                </a:solidFill>
              </a:rPr>
              <a:t>impar</a:t>
            </a:r>
          </a:p>
        </p:txBody>
      </p:sp>
      <p:grpSp>
        <p:nvGrpSpPr>
          <p:cNvPr id="42" name="41 Grupo"/>
          <p:cNvGrpSpPr/>
          <p:nvPr/>
        </p:nvGrpSpPr>
        <p:grpSpPr>
          <a:xfrm>
            <a:off x="4506135" y="1238250"/>
            <a:ext cx="4495800" cy="4619625"/>
            <a:chOff x="3933251" y="1238250"/>
            <a:chExt cx="4495800" cy="4619625"/>
          </a:xfrm>
        </p:grpSpPr>
        <p:sp>
          <p:nvSpPr>
            <p:cNvPr id="6153" name="Line 82"/>
            <p:cNvSpPr>
              <a:spLocks noChangeShapeType="1"/>
            </p:cNvSpPr>
            <p:nvPr/>
          </p:nvSpPr>
          <p:spPr bwMode="auto">
            <a:xfrm>
              <a:off x="4371401" y="3219450"/>
              <a:ext cx="3905250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 type="triangle" w="med" len="lg"/>
            </a:ln>
          </p:spPr>
          <p:txBody>
            <a:bodyPr anchor="ctr">
              <a:spAutoFit/>
            </a:bodyPr>
            <a:lstStyle/>
            <a:p>
              <a:endParaRPr lang="es-ES_tradnl"/>
            </a:p>
          </p:txBody>
        </p:sp>
        <p:sp>
          <p:nvSpPr>
            <p:cNvPr id="6154" name="Line 83"/>
            <p:cNvSpPr>
              <a:spLocks noChangeShapeType="1"/>
            </p:cNvSpPr>
            <p:nvPr/>
          </p:nvSpPr>
          <p:spPr bwMode="auto">
            <a:xfrm rot="16200000">
              <a:off x="4380926" y="3095625"/>
              <a:ext cx="3714750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 type="triangle" w="med" len="lg"/>
            </a:ln>
          </p:spPr>
          <p:txBody>
            <a:bodyPr anchor="ctr">
              <a:spAutoFit/>
            </a:bodyPr>
            <a:lstStyle/>
            <a:p>
              <a:endParaRPr lang="es-ES_tradnl"/>
            </a:p>
          </p:txBody>
        </p:sp>
        <p:grpSp>
          <p:nvGrpSpPr>
            <p:cNvPr id="6155" name="Group 84"/>
            <p:cNvGrpSpPr>
              <a:grpSpLocks/>
            </p:cNvGrpSpPr>
            <p:nvPr/>
          </p:nvGrpSpPr>
          <p:grpSpPr bwMode="auto">
            <a:xfrm>
              <a:off x="6257351" y="2076450"/>
              <a:ext cx="1790700" cy="400050"/>
              <a:chOff x="1332" y="1308"/>
              <a:chExt cx="1128" cy="252"/>
            </a:xfrm>
          </p:grpSpPr>
          <p:sp>
            <p:nvSpPr>
              <p:cNvPr id="6172" name="Freeform 85"/>
              <p:cNvSpPr>
                <a:spLocks/>
              </p:cNvSpPr>
              <p:nvPr/>
            </p:nvSpPr>
            <p:spPr bwMode="auto">
              <a:xfrm>
                <a:off x="1332" y="1308"/>
                <a:ext cx="552" cy="252"/>
              </a:xfrm>
              <a:custGeom>
                <a:avLst/>
                <a:gdLst>
                  <a:gd name="T0" fmla="*/ 0 w 552"/>
                  <a:gd name="T1" fmla="*/ 252 h 252"/>
                  <a:gd name="T2" fmla="*/ 312 w 552"/>
                  <a:gd name="T3" fmla="*/ 72 h 252"/>
                  <a:gd name="T4" fmla="*/ 552 w 552"/>
                  <a:gd name="T5" fmla="*/ 0 h 252"/>
                  <a:gd name="T6" fmla="*/ 0 60000 65536"/>
                  <a:gd name="T7" fmla="*/ 0 60000 65536"/>
                  <a:gd name="T8" fmla="*/ 0 60000 65536"/>
                  <a:gd name="T9" fmla="*/ 0 w 552"/>
                  <a:gd name="T10" fmla="*/ 0 h 252"/>
                  <a:gd name="T11" fmla="*/ 552 w 552"/>
                  <a:gd name="T12" fmla="*/ 252 h 25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52" h="252">
                    <a:moveTo>
                      <a:pt x="0" y="252"/>
                    </a:moveTo>
                    <a:cubicBezTo>
                      <a:pt x="101" y="183"/>
                      <a:pt x="220" y="114"/>
                      <a:pt x="312" y="72"/>
                    </a:cubicBezTo>
                    <a:cubicBezTo>
                      <a:pt x="404" y="30"/>
                      <a:pt x="502" y="15"/>
                      <a:pt x="552" y="0"/>
                    </a:cubicBezTo>
                  </a:path>
                </a:pathLst>
              </a:custGeom>
              <a:noFill/>
              <a:ln w="28575">
                <a:solidFill>
                  <a:srgbClr val="FFFF00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es-ES_tradnl"/>
              </a:p>
            </p:txBody>
          </p:sp>
          <p:sp>
            <p:nvSpPr>
              <p:cNvPr id="6173" name="Freeform 86"/>
              <p:cNvSpPr>
                <a:spLocks/>
              </p:cNvSpPr>
              <p:nvPr/>
            </p:nvSpPr>
            <p:spPr bwMode="auto">
              <a:xfrm>
                <a:off x="1860" y="1392"/>
                <a:ext cx="600" cy="156"/>
              </a:xfrm>
              <a:custGeom>
                <a:avLst/>
                <a:gdLst>
                  <a:gd name="T0" fmla="*/ 0 w 600"/>
                  <a:gd name="T1" fmla="*/ 156 h 156"/>
                  <a:gd name="T2" fmla="*/ 444 w 600"/>
                  <a:gd name="T3" fmla="*/ 120 h 156"/>
                  <a:gd name="T4" fmla="*/ 600 w 600"/>
                  <a:gd name="T5" fmla="*/ 0 h 156"/>
                  <a:gd name="T6" fmla="*/ 0 60000 65536"/>
                  <a:gd name="T7" fmla="*/ 0 60000 65536"/>
                  <a:gd name="T8" fmla="*/ 0 60000 65536"/>
                  <a:gd name="T9" fmla="*/ 0 w 600"/>
                  <a:gd name="T10" fmla="*/ 0 h 156"/>
                  <a:gd name="T11" fmla="*/ 600 w 600"/>
                  <a:gd name="T12" fmla="*/ 156 h 15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600" h="156">
                    <a:moveTo>
                      <a:pt x="0" y="156"/>
                    </a:moveTo>
                    <a:cubicBezTo>
                      <a:pt x="172" y="151"/>
                      <a:pt x="344" y="146"/>
                      <a:pt x="444" y="120"/>
                    </a:cubicBezTo>
                    <a:cubicBezTo>
                      <a:pt x="544" y="94"/>
                      <a:pt x="574" y="20"/>
                      <a:pt x="600" y="0"/>
                    </a:cubicBezTo>
                  </a:path>
                </a:pathLst>
              </a:custGeom>
              <a:noFill/>
              <a:ln w="28575">
                <a:solidFill>
                  <a:srgbClr val="FFFF00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es-ES_tradnl"/>
              </a:p>
            </p:txBody>
          </p:sp>
        </p:grpSp>
        <p:grpSp>
          <p:nvGrpSpPr>
            <p:cNvPr id="6156" name="Group 91"/>
            <p:cNvGrpSpPr>
              <a:grpSpLocks/>
            </p:cNvGrpSpPr>
            <p:nvPr/>
          </p:nvGrpSpPr>
          <p:grpSpPr bwMode="auto">
            <a:xfrm flipH="1" flipV="1">
              <a:off x="4447601" y="3943350"/>
              <a:ext cx="1790700" cy="400050"/>
              <a:chOff x="1332" y="1308"/>
              <a:chExt cx="1128" cy="252"/>
            </a:xfrm>
          </p:grpSpPr>
          <p:sp>
            <p:nvSpPr>
              <p:cNvPr id="6170" name="Freeform 92"/>
              <p:cNvSpPr>
                <a:spLocks/>
              </p:cNvSpPr>
              <p:nvPr/>
            </p:nvSpPr>
            <p:spPr bwMode="auto">
              <a:xfrm>
                <a:off x="1332" y="1308"/>
                <a:ext cx="552" cy="252"/>
              </a:xfrm>
              <a:custGeom>
                <a:avLst/>
                <a:gdLst>
                  <a:gd name="T0" fmla="*/ 0 w 552"/>
                  <a:gd name="T1" fmla="*/ 252 h 252"/>
                  <a:gd name="T2" fmla="*/ 312 w 552"/>
                  <a:gd name="T3" fmla="*/ 72 h 252"/>
                  <a:gd name="T4" fmla="*/ 552 w 552"/>
                  <a:gd name="T5" fmla="*/ 0 h 252"/>
                  <a:gd name="T6" fmla="*/ 0 60000 65536"/>
                  <a:gd name="T7" fmla="*/ 0 60000 65536"/>
                  <a:gd name="T8" fmla="*/ 0 60000 65536"/>
                  <a:gd name="T9" fmla="*/ 0 w 552"/>
                  <a:gd name="T10" fmla="*/ 0 h 252"/>
                  <a:gd name="T11" fmla="*/ 552 w 552"/>
                  <a:gd name="T12" fmla="*/ 252 h 25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52" h="252">
                    <a:moveTo>
                      <a:pt x="0" y="252"/>
                    </a:moveTo>
                    <a:cubicBezTo>
                      <a:pt x="101" y="183"/>
                      <a:pt x="220" y="114"/>
                      <a:pt x="312" y="72"/>
                    </a:cubicBezTo>
                    <a:cubicBezTo>
                      <a:pt x="404" y="30"/>
                      <a:pt x="502" y="15"/>
                      <a:pt x="552" y="0"/>
                    </a:cubicBezTo>
                  </a:path>
                </a:pathLst>
              </a:custGeom>
              <a:noFill/>
              <a:ln w="28575">
                <a:solidFill>
                  <a:srgbClr val="FFFF00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es-ES_tradnl"/>
              </a:p>
            </p:txBody>
          </p:sp>
          <p:sp>
            <p:nvSpPr>
              <p:cNvPr id="6171" name="Freeform 93"/>
              <p:cNvSpPr>
                <a:spLocks/>
              </p:cNvSpPr>
              <p:nvPr/>
            </p:nvSpPr>
            <p:spPr bwMode="auto">
              <a:xfrm>
                <a:off x="1860" y="1392"/>
                <a:ext cx="600" cy="156"/>
              </a:xfrm>
              <a:custGeom>
                <a:avLst/>
                <a:gdLst>
                  <a:gd name="T0" fmla="*/ 0 w 600"/>
                  <a:gd name="T1" fmla="*/ 156 h 156"/>
                  <a:gd name="T2" fmla="*/ 444 w 600"/>
                  <a:gd name="T3" fmla="*/ 120 h 156"/>
                  <a:gd name="T4" fmla="*/ 600 w 600"/>
                  <a:gd name="T5" fmla="*/ 0 h 156"/>
                  <a:gd name="T6" fmla="*/ 0 60000 65536"/>
                  <a:gd name="T7" fmla="*/ 0 60000 65536"/>
                  <a:gd name="T8" fmla="*/ 0 60000 65536"/>
                  <a:gd name="T9" fmla="*/ 0 w 600"/>
                  <a:gd name="T10" fmla="*/ 0 h 156"/>
                  <a:gd name="T11" fmla="*/ 600 w 600"/>
                  <a:gd name="T12" fmla="*/ 156 h 15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600" h="156">
                    <a:moveTo>
                      <a:pt x="0" y="156"/>
                    </a:moveTo>
                    <a:cubicBezTo>
                      <a:pt x="172" y="151"/>
                      <a:pt x="344" y="146"/>
                      <a:pt x="444" y="120"/>
                    </a:cubicBezTo>
                    <a:cubicBezTo>
                      <a:pt x="544" y="94"/>
                      <a:pt x="574" y="20"/>
                      <a:pt x="600" y="0"/>
                    </a:cubicBezTo>
                  </a:path>
                </a:pathLst>
              </a:custGeom>
              <a:noFill/>
              <a:ln w="28575">
                <a:solidFill>
                  <a:srgbClr val="FFFF00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es-ES_tradnl"/>
              </a:p>
            </p:txBody>
          </p:sp>
        </p:grpSp>
        <p:grpSp>
          <p:nvGrpSpPr>
            <p:cNvPr id="8" name="Group 105"/>
            <p:cNvGrpSpPr>
              <a:grpSpLocks/>
            </p:cNvGrpSpPr>
            <p:nvPr/>
          </p:nvGrpSpPr>
          <p:grpSpPr bwMode="auto">
            <a:xfrm>
              <a:off x="3933251" y="2686050"/>
              <a:ext cx="1219200" cy="1371600"/>
              <a:chOff x="2436" y="1692"/>
              <a:chExt cx="768" cy="864"/>
            </a:xfrm>
          </p:grpSpPr>
          <p:sp>
            <p:nvSpPr>
              <p:cNvPr id="6166" name="Text Box 90"/>
              <p:cNvSpPr txBox="1">
                <a:spLocks noChangeArrowheads="1"/>
              </p:cNvSpPr>
              <p:nvPr/>
            </p:nvSpPr>
            <p:spPr bwMode="auto">
              <a:xfrm>
                <a:off x="2820" y="1692"/>
                <a:ext cx="384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s-ES_tradnl" sz="3200">
                    <a:solidFill>
                      <a:schemeClr val="bg1"/>
                    </a:solidFill>
                  </a:rPr>
                  <a:t>-x</a:t>
                </a:r>
                <a:endParaRPr lang="es-ES_tradnl">
                  <a:solidFill>
                    <a:schemeClr val="bg1"/>
                  </a:solidFill>
                </a:endParaRPr>
              </a:p>
            </p:txBody>
          </p:sp>
          <p:sp>
            <p:nvSpPr>
              <p:cNvPr id="6167" name="Line 94"/>
              <p:cNvSpPr>
                <a:spLocks noChangeShapeType="1"/>
              </p:cNvSpPr>
              <p:nvPr/>
            </p:nvSpPr>
            <p:spPr bwMode="auto">
              <a:xfrm flipV="1">
                <a:off x="3012" y="2004"/>
                <a:ext cx="0" cy="516"/>
              </a:xfrm>
              <a:prstGeom prst="line">
                <a:avLst/>
              </a:prstGeom>
              <a:noFill/>
              <a:ln w="19050">
                <a:solidFill>
                  <a:srgbClr val="FFFF00"/>
                </a:solidFill>
                <a:prstDash val="dash"/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es-ES_tradnl"/>
              </a:p>
            </p:txBody>
          </p:sp>
          <p:sp>
            <p:nvSpPr>
              <p:cNvPr id="6168" name="Oval 95"/>
              <p:cNvSpPr>
                <a:spLocks noChangeArrowheads="1"/>
              </p:cNvSpPr>
              <p:nvPr/>
            </p:nvSpPr>
            <p:spPr bwMode="auto">
              <a:xfrm>
                <a:off x="2988" y="2496"/>
                <a:ext cx="60" cy="60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rgbClr val="FFFF00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es-ES_tradnl"/>
              </a:p>
            </p:txBody>
          </p:sp>
          <p:sp>
            <p:nvSpPr>
              <p:cNvPr id="6169" name="Text Box 97"/>
              <p:cNvSpPr txBox="1">
                <a:spLocks noChangeArrowheads="1"/>
              </p:cNvSpPr>
              <p:nvPr/>
            </p:nvSpPr>
            <p:spPr bwMode="auto">
              <a:xfrm>
                <a:off x="2436" y="2102"/>
                <a:ext cx="624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s-ES_tradnl" sz="3200" dirty="0">
                    <a:solidFill>
                      <a:schemeClr val="bg1"/>
                    </a:solidFill>
                  </a:rPr>
                  <a:t>f(-x)</a:t>
                </a:r>
                <a:endParaRPr lang="es-ES_tradnl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9" name="Group 99"/>
            <p:cNvGrpSpPr>
              <a:grpSpLocks/>
            </p:cNvGrpSpPr>
            <p:nvPr/>
          </p:nvGrpSpPr>
          <p:grpSpPr bwMode="auto">
            <a:xfrm>
              <a:off x="7419401" y="2381250"/>
              <a:ext cx="1009650" cy="1341438"/>
              <a:chOff x="2052" y="1500"/>
              <a:chExt cx="636" cy="845"/>
            </a:xfrm>
          </p:grpSpPr>
          <p:sp>
            <p:nvSpPr>
              <p:cNvPr id="6162" name="Line 100"/>
              <p:cNvSpPr>
                <a:spLocks noChangeShapeType="1"/>
              </p:cNvSpPr>
              <p:nvPr/>
            </p:nvSpPr>
            <p:spPr bwMode="auto">
              <a:xfrm flipV="1">
                <a:off x="2172" y="1512"/>
                <a:ext cx="0" cy="516"/>
              </a:xfrm>
              <a:prstGeom prst="line">
                <a:avLst/>
              </a:prstGeom>
              <a:noFill/>
              <a:ln w="19050">
                <a:solidFill>
                  <a:srgbClr val="FFFF00"/>
                </a:solidFill>
                <a:prstDash val="dash"/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es-ES_tradnl"/>
              </a:p>
            </p:txBody>
          </p:sp>
          <p:sp>
            <p:nvSpPr>
              <p:cNvPr id="6163" name="Oval 101"/>
              <p:cNvSpPr>
                <a:spLocks noChangeArrowheads="1"/>
              </p:cNvSpPr>
              <p:nvPr/>
            </p:nvSpPr>
            <p:spPr bwMode="auto">
              <a:xfrm>
                <a:off x="2136" y="1500"/>
                <a:ext cx="60" cy="60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rgbClr val="FFFF00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es-ES_tradnl"/>
              </a:p>
            </p:txBody>
          </p:sp>
          <p:sp>
            <p:nvSpPr>
              <p:cNvPr id="6164" name="Text Box 102"/>
              <p:cNvSpPr txBox="1">
                <a:spLocks noChangeArrowheads="1"/>
              </p:cNvSpPr>
              <p:nvPr/>
            </p:nvSpPr>
            <p:spPr bwMode="auto">
              <a:xfrm>
                <a:off x="2052" y="1980"/>
                <a:ext cx="264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s-ES_tradnl" sz="3200" dirty="0">
                    <a:solidFill>
                      <a:schemeClr val="bg1"/>
                    </a:solidFill>
                  </a:rPr>
                  <a:t>x</a:t>
                </a:r>
                <a:endParaRPr lang="es-ES_tradnl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165" name="Text Box 103"/>
              <p:cNvSpPr txBox="1">
                <a:spLocks noChangeArrowheads="1"/>
              </p:cNvSpPr>
              <p:nvPr/>
            </p:nvSpPr>
            <p:spPr bwMode="auto">
              <a:xfrm>
                <a:off x="2172" y="1584"/>
                <a:ext cx="516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s-ES_tradnl" sz="3200" dirty="0">
                    <a:solidFill>
                      <a:schemeClr val="bg1"/>
                    </a:solidFill>
                  </a:rPr>
                  <a:t>f(x)</a:t>
                </a:r>
                <a:endParaRPr lang="es-ES_tradnl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6160" name="Text Box 107"/>
            <p:cNvSpPr txBox="1">
              <a:spLocks noChangeArrowheads="1"/>
            </p:cNvSpPr>
            <p:nvPr/>
          </p:nvSpPr>
          <p:spPr bwMode="auto">
            <a:xfrm>
              <a:off x="5105400" y="5086350"/>
              <a:ext cx="2343150" cy="771525"/>
            </a:xfrm>
            <a:prstGeom prst="rect">
              <a:avLst/>
            </a:prstGeom>
            <a:noFill/>
            <a:ln w="9525">
              <a:solidFill>
                <a:srgbClr val="FFFF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s-ES_tradnl">
                  <a:solidFill>
                    <a:schemeClr val="bg1"/>
                  </a:solidFill>
                </a:rPr>
                <a:t>IMPAR</a:t>
              </a:r>
            </a:p>
          </p:txBody>
        </p:sp>
      </p:grpSp>
      <p:sp>
        <p:nvSpPr>
          <p:cNvPr id="6161" name="Line 108"/>
          <p:cNvSpPr>
            <a:spLocks noChangeShapeType="1"/>
          </p:cNvSpPr>
          <p:nvPr/>
        </p:nvSpPr>
        <p:spPr bwMode="auto">
          <a:xfrm>
            <a:off x="0" y="765175"/>
            <a:ext cx="9144000" cy="0"/>
          </a:xfrm>
          <a:prstGeom prst="line">
            <a:avLst/>
          </a:prstGeom>
          <a:noFill/>
          <a:ln w="57150" cmpd="thickThin">
            <a:solidFill>
              <a:srgbClr val="FFFF00"/>
            </a:solidFill>
            <a:round/>
            <a:headEnd/>
            <a:tailEnd/>
          </a:ln>
        </p:spPr>
        <p:txBody>
          <a:bodyPr/>
          <a:lstStyle/>
          <a:p>
            <a:endParaRPr lang="es-ES_tradnl"/>
          </a:p>
        </p:txBody>
      </p:sp>
      <p:sp>
        <p:nvSpPr>
          <p:cNvPr id="45" name="Text Box 24"/>
          <p:cNvSpPr txBox="1">
            <a:spLocks noChangeArrowheads="1"/>
          </p:cNvSpPr>
          <p:nvPr/>
        </p:nvSpPr>
        <p:spPr bwMode="auto">
          <a:xfrm>
            <a:off x="334186" y="1895475"/>
            <a:ext cx="318135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_tradnl" dirty="0">
                <a:solidFill>
                  <a:schemeClr val="bg1"/>
                </a:solidFill>
              </a:rPr>
              <a:t>f es </a:t>
            </a:r>
            <a:r>
              <a:rPr lang="es-ES_tradnl" dirty="0">
                <a:solidFill>
                  <a:srgbClr val="FFFF00"/>
                </a:solidFill>
              </a:rPr>
              <a:t>IMPAR</a:t>
            </a:r>
            <a:endParaRPr lang="es-ES_tradnl" dirty="0">
              <a:solidFill>
                <a:schemeClr val="bg1"/>
              </a:solidFill>
            </a:endParaRPr>
          </a:p>
        </p:txBody>
      </p:sp>
      <p:sp>
        <p:nvSpPr>
          <p:cNvPr id="46" name="Text Box 26"/>
          <p:cNvSpPr txBox="1">
            <a:spLocks noChangeArrowheads="1"/>
          </p:cNvSpPr>
          <p:nvPr/>
        </p:nvSpPr>
        <p:spPr bwMode="auto">
          <a:xfrm>
            <a:off x="372285" y="2959214"/>
            <a:ext cx="3638550" cy="2130425"/>
          </a:xfrm>
          <a:prstGeom prst="rect">
            <a:avLst/>
          </a:prstGeom>
          <a:noFill/>
          <a:ln w="28575">
            <a:solidFill>
              <a:srgbClr val="FFFF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_tradnl" dirty="0">
                <a:solidFill>
                  <a:schemeClr val="bg1"/>
                </a:solidFill>
              </a:rPr>
              <a:t>Si f(x) existe, entonces       f(-x) = - f(x)</a:t>
            </a:r>
          </a:p>
        </p:txBody>
      </p:sp>
    </p:spTree>
    <p:extLst>
      <p:ext uri="{BB962C8B-B14F-4D97-AF65-F5344CB8AC3E}">
        <p14:creationId xmlns:p14="http://schemas.microsoft.com/office/powerpoint/2010/main" val="1207658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Text Box 3"/>
          <p:cNvSpPr txBox="1">
            <a:spLocks noChangeArrowheads="1"/>
          </p:cNvSpPr>
          <p:nvPr/>
        </p:nvSpPr>
        <p:spPr bwMode="auto">
          <a:xfrm>
            <a:off x="114300" y="-19050"/>
            <a:ext cx="8001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_tradnl">
                <a:solidFill>
                  <a:schemeClr val="bg1"/>
                </a:solidFill>
              </a:rPr>
              <a:t>Operaciones</a:t>
            </a:r>
          </a:p>
        </p:txBody>
      </p:sp>
      <p:grpSp>
        <p:nvGrpSpPr>
          <p:cNvPr id="2" name="Group 41"/>
          <p:cNvGrpSpPr>
            <a:grpSpLocks/>
          </p:cNvGrpSpPr>
          <p:nvPr/>
        </p:nvGrpSpPr>
        <p:grpSpPr bwMode="auto">
          <a:xfrm>
            <a:off x="114300" y="1219200"/>
            <a:ext cx="2838450" cy="2514600"/>
            <a:chOff x="72" y="768"/>
            <a:chExt cx="1788" cy="1584"/>
          </a:xfrm>
        </p:grpSpPr>
        <p:sp>
          <p:nvSpPr>
            <p:cNvPr id="1044" name="Rectangle 19"/>
            <p:cNvSpPr>
              <a:spLocks noChangeArrowheads="1"/>
            </p:cNvSpPr>
            <p:nvPr/>
          </p:nvSpPr>
          <p:spPr bwMode="auto">
            <a:xfrm>
              <a:off x="708" y="1260"/>
              <a:ext cx="1152" cy="1092"/>
            </a:xfrm>
            <a:prstGeom prst="rect">
              <a:avLst/>
            </a:prstGeom>
            <a:noFill/>
            <a:ln w="9525">
              <a:solidFill>
                <a:srgbClr val="FFFF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s-ES_tradnl"/>
            </a:p>
          </p:txBody>
        </p:sp>
        <p:sp>
          <p:nvSpPr>
            <p:cNvPr id="1045" name="Line 20"/>
            <p:cNvSpPr>
              <a:spLocks noChangeShapeType="1"/>
            </p:cNvSpPr>
            <p:nvPr/>
          </p:nvSpPr>
          <p:spPr bwMode="auto">
            <a:xfrm>
              <a:off x="708" y="1812"/>
              <a:ext cx="1152" cy="0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s-ES_tradnl"/>
            </a:p>
          </p:txBody>
        </p:sp>
        <p:sp>
          <p:nvSpPr>
            <p:cNvPr id="1046" name="Line 21"/>
            <p:cNvSpPr>
              <a:spLocks noChangeShapeType="1"/>
            </p:cNvSpPr>
            <p:nvPr/>
          </p:nvSpPr>
          <p:spPr bwMode="auto">
            <a:xfrm>
              <a:off x="1284" y="1260"/>
              <a:ext cx="0" cy="1092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s-ES_tradnl"/>
            </a:p>
          </p:txBody>
        </p:sp>
        <p:sp>
          <p:nvSpPr>
            <p:cNvPr id="1047" name="Text Box 22"/>
            <p:cNvSpPr txBox="1">
              <a:spLocks noChangeArrowheads="1"/>
            </p:cNvSpPr>
            <p:nvPr/>
          </p:nvSpPr>
          <p:spPr bwMode="auto">
            <a:xfrm>
              <a:off x="72" y="768"/>
              <a:ext cx="636" cy="486"/>
            </a:xfrm>
            <a:prstGeom prst="rect">
              <a:avLst/>
            </a:prstGeom>
            <a:noFill/>
            <a:ln w="9525">
              <a:solidFill>
                <a:srgbClr val="FFFF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s-ES_tradnl">
                  <a:solidFill>
                    <a:schemeClr val="bg1"/>
                  </a:solidFill>
                </a:rPr>
                <a:t>+ -</a:t>
              </a:r>
            </a:p>
          </p:txBody>
        </p:sp>
        <p:sp>
          <p:nvSpPr>
            <p:cNvPr id="1048" name="Text Box 23"/>
            <p:cNvSpPr txBox="1">
              <a:spLocks noChangeArrowheads="1"/>
            </p:cNvSpPr>
            <p:nvPr/>
          </p:nvSpPr>
          <p:spPr bwMode="auto">
            <a:xfrm>
              <a:off x="756" y="1320"/>
              <a:ext cx="480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s-ES_tradnl">
                  <a:solidFill>
                    <a:schemeClr val="bg1"/>
                  </a:solidFill>
                </a:rPr>
                <a:t>P</a:t>
              </a:r>
            </a:p>
          </p:txBody>
        </p:sp>
        <p:sp>
          <p:nvSpPr>
            <p:cNvPr id="1049" name="Text Box 24"/>
            <p:cNvSpPr txBox="1">
              <a:spLocks noChangeArrowheads="1"/>
            </p:cNvSpPr>
            <p:nvPr/>
          </p:nvSpPr>
          <p:spPr bwMode="auto">
            <a:xfrm>
              <a:off x="1332" y="1836"/>
              <a:ext cx="480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s-ES_tradnl" b="1">
                  <a:solidFill>
                    <a:schemeClr val="bg1"/>
                  </a:solidFill>
                  <a:latin typeface="Times New Roman" pitchFamily="18" charset="0"/>
                </a:rPr>
                <a:t>I</a:t>
              </a:r>
              <a:endParaRPr lang="es-ES_tradnl">
                <a:solidFill>
                  <a:schemeClr val="bg1"/>
                </a:solidFill>
              </a:endParaRPr>
            </a:p>
          </p:txBody>
        </p:sp>
        <p:sp>
          <p:nvSpPr>
            <p:cNvPr id="1050" name="Text Box 25"/>
            <p:cNvSpPr txBox="1">
              <a:spLocks noChangeArrowheads="1"/>
            </p:cNvSpPr>
            <p:nvPr/>
          </p:nvSpPr>
          <p:spPr bwMode="auto">
            <a:xfrm>
              <a:off x="768" y="816"/>
              <a:ext cx="480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s-ES_tradnl">
                  <a:solidFill>
                    <a:schemeClr val="bg1"/>
                  </a:solidFill>
                </a:rPr>
                <a:t>P</a:t>
              </a:r>
            </a:p>
          </p:txBody>
        </p:sp>
        <p:sp>
          <p:nvSpPr>
            <p:cNvPr id="1051" name="Text Box 26"/>
            <p:cNvSpPr txBox="1">
              <a:spLocks noChangeArrowheads="1"/>
            </p:cNvSpPr>
            <p:nvPr/>
          </p:nvSpPr>
          <p:spPr bwMode="auto">
            <a:xfrm>
              <a:off x="1320" y="804"/>
              <a:ext cx="480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s-ES_tradnl" b="1">
                  <a:solidFill>
                    <a:schemeClr val="bg1"/>
                  </a:solidFill>
                  <a:latin typeface="Times New Roman" pitchFamily="18" charset="0"/>
                </a:rPr>
                <a:t>I</a:t>
              </a:r>
              <a:endParaRPr lang="es-ES_tradnl">
                <a:solidFill>
                  <a:schemeClr val="bg1"/>
                </a:solidFill>
              </a:endParaRPr>
            </a:p>
          </p:txBody>
        </p:sp>
        <p:sp>
          <p:nvSpPr>
            <p:cNvPr id="1052" name="Text Box 27"/>
            <p:cNvSpPr txBox="1">
              <a:spLocks noChangeArrowheads="1"/>
            </p:cNvSpPr>
            <p:nvPr/>
          </p:nvSpPr>
          <p:spPr bwMode="auto">
            <a:xfrm>
              <a:off x="276" y="1332"/>
              <a:ext cx="480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s-ES_tradnl">
                  <a:solidFill>
                    <a:schemeClr val="bg1"/>
                  </a:solidFill>
                </a:rPr>
                <a:t>P</a:t>
              </a:r>
            </a:p>
          </p:txBody>
        </p:sp>
        <p:sp>
          <p:nvSpPr>
            <p:cNvPr id="1053" name="Text Box 28"/>
            <p:cNvSpPr txBox="1">
              <a:spLocks noChangeArrowheads="1"/>
            </p:cNvSpPr>
            <p:nvPr/>
          </p:nvSpPr>
          <p:spPr bwMode="auto">
            <a:xfrm>
              <a:off x="264" y="1848"/>
              <a:ext cx="480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s-ES_tradnl" b="1">
                  <a:solidFill>
                    <a:schemeClr val="bg1"/>
                  </a:solidFill>
                  <a:latin typeface="Times New Roman" pitchFamily="18" charset="0"/>
                </a:rPr>
                <a:t>I</a:t>
              </a:r>
              <a:endParaRPr lang="es-ES_tradnl">
                <a:solidFill>
                  <a:schemeClr val="bg1"/>
                </a:solidFill>
              </a:endParaRPr>
            </a:p>
          </p:txBody>
        </p:sp>
      </p:grpSp>
      <p:grpSp>
        <p:nvGrpSpPr>
          <p:cNvPr id="3" name="Group 42"/>
          <p:cNvGrpSpPr>
            <a:grpSpLocks/>
          </p:cNvGrpSpPr>
          <p:nvPr/>
        </p:nvGrpSpPr>
        <p:grpSpPr bwMode="auto">
          <a:xfrm>
            <a:off x="4095750" y="1238250"/>
            <a:ext cx="2838450" cy="2514600"/>
            <a:chOff x="2568" y="780"/>
            <a:chExt cx="1788" cy="1584"/>
          </a:xfrm>
        </p:grpSpPr>
        <p:sp>
          <p:nvSpPr>
            <p:cNvPr id="1032" name="Rectangle 29"/>
            <p:cNvSpPr>
              <a:spLocks noChangeArrowheads="1"/>
            </p:cNvSpPr>
            <p:nvPr/>
          </p:nvSpPr>
          <p:spPr bwMode="auto">
            <a:xfrm>
              <a:off x="3204" y="1272"/>
              <a:ext cx="1152" cy="1092"/>
            </a:xfrm>
            <a:prstGeom prst="rect">
              <a:avLst/>
            </a:prstGeom>
            <a:noFill/>
            <a:ln w="9525">
              <a:solidFill>
                <a:srgbClr val="FFFF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s-ES_tradnl"/>
            </a:p>
          </p:txBody>
        </p:sp>
        <p:sp>
          <p:nvSpPr>
            <p:cNvPr id="1033" name="Line 30"/>
            <p:cNvSpPr>
              <a:spLocks noChangeShapeType="1"/>
            </p:cNvSpPr>
            <p:nvPr/>
          </p:nvSpPr>
          <p:spPr bwMode="auto">
            <a:xfrm>
              <a:off x="3204" y="1824"/>
              <a:ext cx="1152" cy="0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s-ES_tradnl"/>
            </a:p>
          </p:txBody>
        </p:sp>
        <p:sp>
          <p:nvSpPr>
            <p:cNvPr id="1034" name="Line 31"/>
            <p:cNvSpPr>
              <a:spLocks noChangeShapeType="1"/>
            </p:cNvSpPr>
            <p:nvPr/>
          </p:nvSpPr>
          <p:spPr bwMode="auto">
            <a:xfrm>
              <a:off x="3780" y="1272"/>
              <a:ext cx="0" cy="1092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s-ES_tradnl"/>
            </a:p>
          </p:txBody>
        </p:sp>
        <p:sp>
          <p:nvSpPr>
            <p:cNvPr id="1035" name="Text Box 32"/>
            <p:cNvSpPr txBox="1">
              <a:spLocks noChangeArrowheads="1"/>
            </p:cNvSpPr>
            <p:nvPr/>
          </p:nvSpPr>
          <p:spPr bwMode="auto">
            <a:xfrm>
              <a:off x="2568" y="780"/>
              <a:ext cx="636" cy="486"/>
            </a:xfrm>
            <a:prstGeom prst="rect">
              <a:avLst/>
            </a:prstGeom>
            <a:noFill/>
            <a:ln w="9525">
              <a:solidFill>
                <a:srgbClr val="FFFF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s-ES_tradnl">
                  <a:solidFill>
                    <a:schemeClr val="bg1"/>
                  </a:solidFill>
                </a:rPr>
                <a:t>* /</a:t>
              </a:r>
            </a:p>
          </p:txBody>
        </p:sp>
        <p:sp>
          <p:nvSpPr>
            <p:cNvPr id="1036" name="Text Box 33"/>
            <p:cNvSpPr txBox="1">
              <a:spLocks noChangeArrowheads="1"/>
            </p:cNvSpPr>
            <p:nvPr/>
          </p:nvSpPr>
          <p:spPr bwMode="auto">
            <a:xfrm>
              <a:off x="3252" y="1332"/>
              <a:ext cx="480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s-ES_tradnl">
                  <a:solidFill>
                    <a:schemeClr val="bg1"/>
                  </a:solidFill>
                </a:rPr>
                <a:t>P</a:t>
              </a:r>
            </a:p>
          </p:txBody>
        </p:sp>
        <p:sp>
          <p:nvSpPr>
            <p:cNvPr id="1037" name="Text Box 34"/>
            <p:cNvSpPr txBox="1">
              <a:spLocks noChangeArrowheads="1"/>
            </p:cNvSpPr>
            <p:nvPr/>
          </p:nvSpPr>
          <p:spPr bwMode="auto">
            <a:xfrm>
              <a:off x="3828" y="1332"/>
              <a:ext cx="480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s-ES_tradnl" b="1">
                  <a:solidFill>
                    <a:schemeClr val="bg1"/>
                  </a:solidFill>
                  <a:latin typeface="Times New Roman" pitchFamily="18" charset="0"/>
                </a:rPr>
                <a:t>I</a:t>
              </a:r>
              <a:endParaRPr lang="es-ES_tradnl">
                <a:solidFill>
                  <a:schemeClr val="bg1"/>
                </a:solidFill>
              </a:endParaRPr>
            </a:p>
          </p:txBody>
        </p:sp>
        <p:sp>
          <p:nvSpPr>
            <p:cNvPr id="1038" name="Text Box 35"/>
            <p:cNvSpPr txBox="1">
              <a:spLocks noChangeArrowheads="1"/>
            </p:cNvSpPr>
            <p:nvPr/>
          </p:nvSpPr>
          <p:spPr bwMode="auto">
            <a:xfrm>
              <a:off x="3264" y="828"/>
              <a:ext cx="480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s-ES_tradnl">
                  <a:solidFill>
                    <a:schemeClr val="bg1"/>
                  </a:solidFill>
                </a:rPr>
                <a:t>P</a:t>
              </a:r>
            </a:p>
          </p:txBody>
        </p:sp>
        <p:sp>
          <p:nvSpPr>
            <p:cNvPr id="1039" name="Text Box 36"/>
            <p:cNvSpPr txBox="1">
              <a:spLocks noChangeArrowheads="1"/>
            </p:cNvSpPr>
            <p:nvPr/>
          </p:nvSpPr>
          <p:spPr bwMode="auto">
            <a:xfrm>
              <a:off x="3816" y="816"/>
              <a:ext cx="480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s-ES_tradnl" b="1">
                  <a:solidFill>
                    <a:schemeClr val="bg1"/>
                  </a:solidFill>
                  <a:latin typeface="Times New Roman" pitchFamily="18" charset="0"/>
                </a:rPr>
                <a:t>I</a:t>
              </a:r>
              <a:endParaRPr lang="es-ES_tradnl">
                <a:solidFill>
                  <a:schemeClr val="bg1"/>
                </a:solidFill>
              </a:endParaRPr>
            </a:p>
          </p:txBody>
        </p:sp>
        <p:sp>
          <p:nvSpPr>
            <p:cNvPr id="1040" name="Text Box 37"/>
            <p:cNvSpPr txBox="1">
              <a:spLocks noChangeArrowheads="1"/>
            </p:cNvSpPr>
            <p:nvPr/>
          </p:nvSpPr>
          <p:spPr bwMode="auto">
            <a:xfrm>
              <a:off x="2772" y="1344"/>
              <a:ext cx="480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s-ES_tradnl">
                  <a:solidFill>
                    <a:schemeClr val="bg1"/>
                  </a:solidFill>
                </a:rPr>
                <a:t>P</a:t>
              </a:r>
            </a:p>
          </p:txBody>
        </p:sp>
        <p:sp>
          <p:nvSpPr>
            <p:cNvPr id="1041" name="Text Box 38"/>
            <p:cNvSpPr txBox="1">
              <a:spLocks noChangeArrowheads="1"/>
            </p:cNvSpPr>
            <p:nvPr/>
          </p:nvSpPr>
          <p:spPr bwMode="auto">
            <a:xfrm>
              <a:off x="2760" y="1860"/>
              <a:ext cx="480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s-ES_tradnl" b="1">
                  <a:solidFill>
                    <a:schemeClr val="bg1"/>
                  </a:solidFill>
                  <a:latin typeface="Times New Roman" pitchFamily="18" charset="0"/>
                </a:rPr>
                <a:t>I</a:t>
              </a:r>
              <a:endParaRPr lang="es-ES_tradnl">
                <a:solidFill>
                  <a:schemeClr val="bg1"/>
                </a:solidFill>
              </a:endParaRPr>
            </a:p>
          </p:txBody>
        </p:sp>
        <p:sp>
          <p:nvSpPr>
            <p:cNvPr id="1042" name="Text Box 39"/>
            <p:cNvSpPr txBox="1">
              <a:spLocks noChangeArrowheads="1"/>
            </p:cNvSpPr>
            <p:nvPr/>
          </p:nvSpPr>
          <p:spPr bwMode="auto">
            <a:xfrm>
              <a:off x="3264" y="1872"/>
              <a:ext cx="480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s-ES_tradnl" b="1">
                  <a:solidFill>
                    <a:schemeClr val="bg1"/>
                  </a:solidFill>
                  <a:latin typeface="Times New Roman" pitchFamily="18" charset="0"/>
                </a:rPr>
                <a:t>I</a:t>
              </a:r>
              <a:endParaRPr lang="es-ES_tradnl">
                <a:solidFill>
                  <a:schemeClr val="bg1"/>
                </a:solidFill>
              </a:endParaRPr>
            </a:p>
          </p:txBody>
        </p:sp>
        <p:sp>
          <p:nvSpPr>
            <p:cNvPr id="1043" name="Text Box 40"/>
            <p:cNvSpPr txBox="1">
              <a:spLocks noChangeArrowheads="1"/>
            </p:cNvSpPr>
            <p:nvPr/>
          </p:nvSpPr>
          <p:spPr bwMode="auto">
            <a:xfrm>
              <a:off x="3840" y="1884"/>
              <a:ext cx="480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s-ES_tradnl">
                  <a:solidFill>
                    <a:schemeClr val="bg1"/>
                  </a:solidFill>
                </a:rPr>
                <a:t>P</a:t>
              </a:r>
            </a:p>
          </p:txBody>
        </p:sp>
      </p:grpSp>
      <p:graphicFrame>
        <p:nvGraphicFramePr>
          <p:cNvPr id="151597" name="Object 45"/>
          <p:cNvGraphicFramePr>
            <a:graphicFrameLocks noChangeAspect="1"/>
          </p:cNvGraphicFramePr>
          <p:nvPr/>
        </p:nvGraphicFramePr>
        <p:xfrm>
          <a:off x="246063" y="4187825"/>
          <a:ext cx="2473325" cy="188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68" name="Equation" r:id="rId3" imgW="23151960" imgH="15047640" progId="Equation.3">
                  <p:embed/>
                </p:oleObj>
              </mc:Choice>
              <mc:Fallback>
                <p:oleObj name="Equation" r:id="rId3" imgW="23151960" imgH="1504764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063" y="4187825"/>
                        <a:ext cx="2473325" cy="188912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FF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1600" name="Object 48"/>
          <p:cNvGraphicFramePr>
            <a:graphicFrameLocks noChangeAspect="1"/>
          </p:cNvGraphicFramePr>
          <p:nvPr/>
        </p:nvGraphicFramePr>
        <p:xfrm>
          <a:off x="3124200" y="4206875"/>
          <a:ext cx="4662488" cy="1887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69" name="Equation" r:id="rId5" imgW="41033880" imgH="15047640" progId="Equation.3">
                  <p:embed/>
                </p:oleObj>
              </mc:Choice>
              <mc:Fallback>
                <p:oleObj name="Equation" r:id="rId5" imgW="41033880" imgH="15047640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4206875"/>
                        <a:ext cx="4662488" cy="188753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FF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1" name="Line 49"/>
          <p:cNvSpPr>
            <a:spLocks noChangeShapeType="1"/>
          </p:cNvSpPr>
          <p:nvPr/>
        </p:nvSpPr>
        <p:spPr bwMode="auto">
          <a:xfrm>
            <a:off x="0" y="779243"/>
            <a:ext cx="9144000" cy="0"/>
          </a:xfrm>
          <a:prstGeom prst="line">
            <a:avLst/>
          </a:prstGeom>
          <a:noFill/>
          <a:ln w="57150" cmpd="thickThin">
            <a:solidFill>
              <a:srgbClr val="FFFF00"/>
            </a:solidFill>
            <a:round/>
            <a:headEnd/>
            <a:tailEnd/>
          </a:ln>
        </p:spPr>
        <p:txBody>
          <a:bodyPr/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288360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469" name="Object 13"/>
          <p:cNvGraphicFramePr>
            <a:graphicFrameLocks noChangeAspect="1"/>
          </p:cNvGraphicFramePr>
          <p:nvPr/>
        </p:nvGraphicFramePr>
        <p:xfrm>
          <a:off x="417513" y="2243138"/>
          <a:ext cx="5748337" cy="175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918" name="Ecuación" r:id="rId3" imgW="50380920" imgH="15454800" progId="Equation.3">
                  <p:embed/>
                </p:oleObj>
              </mc:Choice>
              <mc:Fallback>
                <p:oleObj name="Ecuación" r:id="rId3" imgW="50380920" imgH="15454800" progId="Equation.3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7513" y="2243138"/>
                        <a:ext cx="5748337" cy="17510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70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8435165"/>
              </p:ext>
            </p:extLst>
          </p:nvPr>
        </p:nvGraphicFramePr>
        <p:xfrm>
          <a:off x="403295" y="625134"/>
          <a:ext cx="3508375" cy="170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919" name="Ecuación" r:id="rId5" imgW="31686480" imgH="15454800" progId="Equation.3">
                  <p:embed/>
                </p:oleObj>
              </mc:Choice>
              <mc:Fallback>
                <p:oleObj name="Ecuación" r:id="rId5" imgW="31686480" imgH="15454800" progId="Equation.3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295" y="625134"/>
                        <a:ext cx="3508375" cy="1700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71" name="Object 15"/>
          <p:cNvGraphicFramePr>
            <a:graphicFrameLocks noChangeAspect="1"/>
          </p:cNvGraphicFramePr>
          <p:nvPr/>
        </p:nvGraphicFramePr>
        <p:xfrm>
          <a:off x="0" y="3853791"/>
          <a:ext cx="6274191" cy="1801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920" name="Ecuación" r:id="rId7" imgW="49568040" imgH="15454800" progId="Equation.3">
                  <p:embed/>
                </p:oleObj>
              </mc:Choice>
              <mc:Fallback>
                <p:oleObj name="Ecuación" r:id="rId7" imgW="49568040" imgH="15454800" progId="Equation.3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3853791"/>
                        <a:ext cx="6274191" cy="180104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Line 49"/>
          <p:cNvSpPr>
            <a:spLocks noChangeShapeType="1"/>
          </p:cNvSpPr>
          <p:nvPr/>
        </p:nvSpPr>
        <p:spPr bwMode="auto">
          <a:xfrm>
            <a:off x="0" y="765175"/>
            <a:ext cx="9144000" cy="0"/>
          </a:xfrm>
          <a:prstGeom prst="line">
            <a:avLst/>
          </a:prstGeom>
          <a:noFill/>
          <a:ln w="57150" cmpd="thickThin">
            <a:solidFill>
              <a:srgbClr val="FFFF00"/>
            </a:solidFill>
            <a:round/>
            <a:headEnd/>
            <a:tailEnd/>
          </a:ln>
        </p:spPr>
        <p:txBody>
          <a:bodyPr/>
          <a:lstStyle/>
          <a:p>
            <a:endParaRPr lang="es-ES_tradnl"/>
          </a:p>
        </p:txBody>
      </p:sp>
      <p:sp>
        <p:nvSpPr>
          <p:cNvPr id="30" name="29 CuadroTexto"/>
          <p:cNvSpPr txBox="1"/>
          <p:nvPr/>
        </p:nvSpPr>
        <p:spPr>
          <a:xfrm>
            <a:off x="-1" y="28131"/>
            <a:ext cx="938315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200" dirty="0" smtClean="0">
                <a:solidFill>
                  <a:schemeClr val="bg1"/>
                </a:solidFill>
              </a:rPr>
              <a:t>Función impar en el [-a ; a]  con T= 2a</a:t>
            </a:r>
            <a:endParaRPr lang="es-ES" sz="4200" dirty="0">
              <a:solidFill>
                <a:schemeClr val="bg1"/>
              </a:solidFill>
            </a:endParaRPr>
          </a:p>
        </p:txBody>
      </p:sp>
      <p:graphicFrame>
        <p:nvGraphicFramePr>
          <p:cNvPr id="19472" name="Object 16"/>
          <p:cNvGraphicFramePr>
            <a:graphicFrameLocks noChangeAspect="1"/>
          </p:cNvGraphicFramePr>
          <p:nvPr/>
        </p:nvGraphicFramePr>
        <p:xfrm>
          <a:off x="3596433" y="5080000"/>
          <a:ext cx="5486400" cy="177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921" name="Ecuación" r:id="rId9" imgW="43878600" imgH="15454800" progId="Equation.3">
                  <p:embed/>
                </p:oleObj>
              </mc:Choice>
              <mc:Fallback>
                <p:oleObj name="Ecuación" r:id="rId9" imgW="43878600" imgH="15454800" progId="Equation.3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6433" y="5080000"/>
                        <a:ext cx="5486400" cy="177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31 CuadroTexto"/>
          <p:cNvSpPr txBox="1"/>
          <p:nvPr/>
        </p:nvSpPr>
        <p:spPr>
          <a:xfrm>
            <a:off x="2686936" y="3362177"/>
            <a:ext cx="5767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bg1"/>
                </a:solidFill>
              </a:rPr>
              <a:t>I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33" name="32 CuadroTexto"/>
          <p:cNvSpPr txBox="1"/>
          <p:nvPr/>
        </p:nvSpPr>
        <p:spPr>
          <a:xfrm>
            <a:off x="3615397" y="3348109"/>
            <a:ext cx="9284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bg1"/>
                </a:solidFill>
              </a:rPr>
              <a:t>P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34" name="33 CuadroTexto"/>
          <p:cNvSpPr txBox="1"/>
          <p:nvPr/>
        </p:nvSpPr>
        <p:spPr>
          <a:xfrm>
            <a:off x="2726795" y="4921345"/>
            <a:ext cx="5767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bg1"/>
                </a:solidFill>
              </a:rPr>
              <a:t>I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35" name="34 CuadroTexto"/>
          <p:cNvSpPr txBox="1"/>
          <p:nvPr/>
        </p:nvSpPr>
        <p:spPr>
          <a:xfrm>
            <a:off x="3683397" y="4935414"/>
            <a:ext cx="5767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bg1"/>
                </a:solidFill>
              </a:rPr>
              <a:t>I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36" name="35 CuadroTexto"/>
          <p:cNvSpPr txBox="1"/>
          <p:nvPr/>
        </p:nvSpPr>
        <p:spPr>
          <a:xfrm>
            <a:off x="2698665" y="1685777"/>
            <a:ext cx="5767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bg1"/>
                </a:solidFill>
              </a:rPr>
              <a:t>I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37" name="36 CuadroTexto"/>
          <p:cNvSpPr txBox="1"/>
          <p:nvPr/>
        </p:nvSpPr>
        <p:spPr>
          <a:xfrm>
            <a:off x="3988191" y="1100715"/>
            <a:ext cx="11113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bg1"/>
                </a:solidFill>
              </a:rPr>
              <a:t>= 0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38" name="37 CuadroTexto"/>
          <p:cNvSpPr txBox="1"/>
          <p:nvPr/>
        </p:nvSpPr>
        <p:spPr>
          <a:xfrm>
            <a:off x="6229643" y="2698655"/>
            <a:ext cx="11113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bg1"/>
                </a:solidFill>
              </a:rPr>
              <a:t>= 0</a:t>
            </a:r>
            <a:endParaRPr lang="es-E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5011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  <p:bldP spid="34" grpId="0"/>
      <p:bldP spid="35" grpId="0"/>
      <p:bldP spid="37" grpId="0"/>
      <p:bldP spid="3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506" name="Object 2"/>
          <p:cNvGraphicFramePr>
            <a:graphicFrameLocks noChangeAspect="1"/>
          </p:cNvGraphicFramePr>
          <p:nvPr/>
        </p:nvGraphicFramePr>
        <p:xfrm>
          <a:off x="0" y="5056668"/>
          <a:ext cx="6650096" cy="17942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942" name="Ecuación" r:id="rId3" imgW="56883240" imgH="15454800" progId="Equation.3">
                  <p:embed/>
                </p:oleObj>
              </mc:Choice>
              <mc:Fallback>
                <p:oleObj name="Ecuación" r:id="rId3" imgW="56883240" imgH="15454800" progId="Equation.3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5056668"/>
                        <a:ext cx="6650096" cy="179428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7" name="Object 3"/>
          <p:cNvGraphicFramePr>
            <a:graphicFrameLocks noChangeAspect="1"/>
          </p:cNvGraphicFramePr>
          <p:nvPr/>
        </p:nvGraphicFramePr>
        <p:xfrm>
          <a:off x="267292" y="638665"/>
          <a:ext cx="6430963" cy="170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943" name="Ecuación" r:id="rId5" imgW="58102560" imgH="15454800" progId="Equation.3">
                  <p:embed/>
                </p:oleObj>
              </mc:Choice>
              <mc:Fallback>
                <p:oleObj name="Ecuación" r:id="rId5" imgW="58102560" imgH="15454800" progId="Equation.3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292" y="638665"/>
                        <a:ext cx="6430963" cy="1700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8" name="Object 4"/>
          <p:cNvGraphicFramePr>
            <a:graphicFrameLocks noChangeAspect="1"/>
          </p:cNvGraphicFramePr>
          <p:nvPr/>
        </p:nvGraphicFramePr>
        <p:xfrm>
          <a:off x="0" y="2264800"/>
          <a:ext cx="6581776" cy="180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944" name="Ecuación" r:id="rId7" imgW="52006680" imgH="15454800" progId="Equation.3">
                  <p:embed/>
                </p:oleObj>
              </mc:Choice>
              <mc:Fallback>
                <p:oleObj name="Ecuación" r:id="rId7" imgW="52006680" imgH="15454800" progId="Equation.3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264800"/>
                        <a:ext cx="6581776" cy="1800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9" name="Object 5"/>
          <p:cNvGraphicFramePr>
            <a:graphicFrameLocks noChangeAspect="1"/>
          </p:cNvGraphicFramePr>
          <p:nvPr/>
        </p:nvGraphicFramePr>
        <p:xfrm>
          <a:off x="2332733" y="3645060"/>
          <a:ext cx="5283200" cy="177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945" name="Ecuación" r:id="rId9" imgW="42252840" imgH="15454800" progId="Equation.3">
                  <p:embed/>
                </p:oleObj>
              </mc:Choice>
              <mc:Fallback>
                <p:oleObj name="Ecuación" r:id="rId9" imgW="42252840" imgH="15454800" progId="Equation.3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2733" y="3645060"/>
                        <a:ext cx="5283200" cy="177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5 CuadroTexto"/>
          <p:cNvSpPr txBox="1"/>
          <p:nvPr/>
        </p:nvSpPr>
        <p:spPr>
          <a:xfrm>
            <a:off x="-1" y="28131"/>
            <a:ext cx="938315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200" dirty="0" smtClean="0">
                <a:solidFill>
                  <a:schemeClr val="bg1"/>
                </a:solidFill>
              </a:rPr>
              <a:t>Función par en el [-a ; a]  con T= 2a</a:t>
            </a:r>
            <a:endParaRPr lang="es-ES" sz="4200" dirty="0">
              <a:solidFill>
                <a:schemeClr val="bg1"/>
              </a:solidFill>
            </a:endParaRPr>
          </a:p>
        </p:txBody>
      </p:sp>
      <p:sp>
        <p:nvSpPr>
          <p:cNvPr id="7" name="Line 49"/>
          <p:cNvSpPr>
            <a:spLocks noChangeShapeType="1"/>
          </p:cNvSpPr>
          <p:nvPr/>
        </p:nvSpPr>
        <p:spPr bwMode="auto">
          <a:xfrm>
            <a:off x="0" y="779243"/>
            <a:ext cx="9144000" cy="0"/>
          </a:xfrm>
          <a:prstGeom prst="line">
            <a:avLst/>
          </a:prstGeom>
          <a:noFill/>
          <a:ln w="57150" cmpd="thickThin">
            <a:solidFill>
              <a:srgbClr val="FFFF00"/>
            </a:solidFill>
            <a:round/>
            <a:headEnd/>
            <a:tailEnd/>
          </a:ln>
        </p:spPr>
        <p:txBody>
          <a:bodyPr/>
          <a:lstStyle/>
          <a:p>
            <a:endParaRPr lang="es-ES_tradnl"/>
          </a:p>
        </p:txBody>
      </p:sp>
      <p:sp>
        <p:nvSpPr>
          <p:cNvPr id="8" name="7 CuadroTexto"/>
          <p:cNvSpPr txBox="1"/>
          <p:nvPr/>
        </p:nvSpPr>
        <p:spPr>
          <a:xfrm>
            <a:off x="4000134" y="3299105"/>
            <a:ext cx="9284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bg1"/>
                </a:solidFill>
              </a:rPr>
              <a:t>P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9" name="8 CuadroTexto"/>
          <p:cNvSpPr txBox="1"/>
          <p:nvPr/>
        </p:nvSpPr>
        <p:spPr>
          <a:xfrm>
            <a:off x="2417305" y="1685777"/>
            <a:ext cx="5767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bg1"/>
                </a:solidFill>
              </a:rPr>
              <a:t>P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10" name="9 CuadroTexto"/>
          <p:cNvSpPr txBox="1"/>
          <p:nvPr/>
        </p:nvSpPr>
        <p:spPr>
          <a:xfrm>
            <a:off x="2346961" y="3373899"/>
            <a:ext cx="9284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bg1"/>
                </a:solidFill>
              </a:rPr>
              <a:t>P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11" name="10 CuadroTexto"/>
          <p:cNvSpPr txBox="1"/>
          <p:nvPr/>
        </p:nvSpPr>
        <p:spPr>
          <a:xfrm>
            <a:off x="2192216" y="6088559"/>
            <a:ext cx="9284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bg1"/>
                </a:solidFill>
              </a:rPr>
              <a:t>P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12" name="11 CuadroTexto"/>
          <p:cNvSpPr txBox="1"/>
          <p:nvPr/>
        </p:nvSpPr>
        <p:spPr>
          <a:xfrm>
            <a:off x="3289498" y="6088559"/>
            <a:ext cx="9284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bg1"/>
                </a:solidFill>
              </a:rPr>
              <a:t>I</a:t>
            </a:r>
            <a:endParaRPr lang="es-E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0405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1" grpId="0"/>
      <p:bldP spid="1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133350" y="-57150"/>
            <a:ext cx="8001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_tradnl">
                <a:solidFill>
                  <a:schemeClr val="bg1"/>
                </a:solidFill>
              </a:rPr>
              <a:t>Ejemplo</a:t>
            </a:r>
          </a:p>
        </p:txBody>
      </p:sp>
      <p:sp>
        <p:nvSpPr>
          <p:cNvPr id="159750" name="Text Box 6"/>
          <p:cNvSpPr txBox="1">
            <a:spLocks noChangeArrowheads="1"/>
          </p:cNvSpPr>
          <p:nvPr/>
        </p:nvSpPr>
        <p:spPr bwMode="auto">
          <a:xfrm>
            <a:off x="209550" y="4724400"/>
            <a:ext cx="8667750" cy="210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_tradnl">
                <a:solidFill>
                  <a:schemeClr val="bg1"/>
                </a:solidFill>
              </a:rPr>
              <a:t>Halle la serie de Fourier generada por f(x) y dibuje la gráfica de la suma de la serie.</a:t>
            </a:r>
          </a:p>
        </p:txBody>
      </p:sp>
      <p:sp>
        <p:nvSpPr>
          <p:cNvPr id="159752" name="Text Box 8"/>
          <p:cNvSpPr txBox="1">
            <a:spLocks noChangeArrowheads="1"/>
          </p:cNvSpPr>
          <p:nvPr/>
        </p:nvSpPr>
        <p:spPr bwMode="auto">
          <a:xfrm>
            <a:off x="95250" y="819150"/>
            <a:ext cx="84201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_tradnl">
                <a:solidFill>
                  <a:schemeClr val="bg1"/>
                </a:solidFill>
              </a:rPr>
              <a:t>Dada la función</a:t>
            </a:r>
          </a:p>
        </p:txBody>
      </p:sp>
      <p:graphicFrame>
        <p:nvGraphicFramePr>
          <p:cNvPr id="159753" name="Object 9"/>
          <p:cNvGraphicFramePr>
            <a:graphicFrameLocks noChangeAspect="1"/>
          </p:cNvGraphicFramePr>
          <p:nvPr/>
        </p:nvGraphicFramePr>
        <p:xfrm>
          <a:off x="773113" y="1400175"/>
          <a:ext cx="7343775" cy="2822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927" name="Ecuación" r:id="rId3" imgW="59727960" imgH="22781520" progId="Equation.3">
                  <p:embed/>
                </p:oleObj>
              </mc:Choice>
              <mc:Fallback>
                <p:oleObj name="Ecuación" r:id="rId3" imgW="59727960" imgH="2278152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3113" y="1400175"/>
                        <a:ext cx="7343775" cy="2822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4" name="Line 19"/>
          <p:cNvSpPr>
            <a:spLocks noChangeShapeType="1"/>
          </p:cNvSpPr>
          <p:nvPr/>
        </p:nvSpPr>
        <p:spPr bwMode="auto">
          <a:xfrm>
            <a:off x="0" y="765175"/>
            <a:ext cx="9144000" cy="0"/>
          </a:xfrm>
          <a:prstGeom prst="line">
            <a:avLst/>
          </a:prstGeom>
          <a:noFill/>
          <a:ln w="57150" cmpd="thickThin">
            <a:solidFill>
              <a:srgbClr val="FFFF00"/>
            </a:solidFill>
            <a:round/>
            <a:headEnd/>
            <a:tailEnd/>
          </a:ln>
        </p:spPr>
        <p:txBody>
          <a:bodyPr/>
          <a:lstStyle/>
          <a:p>
            <a:endParaRPr lang="es-ES_tradnl"/>
          </a:p>
        </p:txBody>
      </p:sp>
      <p:sp>
        <p:nvSpPr>
          <p:cNvPr id="159764" name="Text Box 20"/>
          <p:cNvSpPr txBox="1">
            <a:spLocks noChangeArrowheads="1"/>
          </p:cNvSpPr>
          <p:nvPr/>
        </p:nvSpPr>
        <p:spPr bwMode="auto">
          <a:xfrm>
            <a:off x="228600" y="4000500"/>
            <a:ext cx="84201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_tradnl">
                <a:solidFill>
                  <a:schemeClr val="bg1"/>
                </a:solidFill>
              </a:rPr>
              <a:t>con período 4:</a:t>
            </a:r>
          </a:p>
        </p:txBody>
      </p:sp>
    </p:spTree>
    <p:extLst>
      <p:ext uri="{BB962C8B-B14F-4D97-AF65-F5344CB8AC3E}">
        <p14:creationId xmlns:p14="http://schemas.microsoft.com/office/powerpoint/2010/main" val="3080976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114300" y="-38100"/>
            <a:ext cx="8001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ES_tradnl">
                <a:solidFill>
                  <a:schemeClr val="bg1"/>
                </a:solidFill>
              </a:rPr>
              <a:t>Ejemplo</a:t>
            </a:r>
          </a:p>
        </p:txBody>
      </p:sp>
      <p:sp>
        <p:nvSpPr>
          <p:cNvPr id="8196" name="Line 63"/>
          <p:cNvSpPr>
            <a:spLocks noChangeShapeType="1"/>
          </p:cNvSpPr>
          <p:nvPr/>
        </p:nvSpPr>
        <p:spPr bwMode="auto">
          <a:xfrm>
            <a:off x="0" y="765175"/>
            <a:ext cx="9144000" cy="0"/>
          </a:xfrm>
          <a:prstGeom prst="line">
            <a:avLst/>
          </a:prstGeom>
          <a:noFill/>
          <a:ln w="57150" cmpd="thickThin">
            <a:solidFill>
              <a:srgbClr val="FFFF00"/>
            </a:solidFill>
            <a:round/>
            <a:headEnd/>
            <a:tailEnd/>
          </a:ln>
        </p:spPr>
        <p:txBody>
          <a:bodyPr/>
          <a:lstStyle/>
          <a:p>
            <a:endParaRPr lang="es-ES_tradnl"/>
          </a:p>
        </p:txBody>
      </p:sp>
      <p:grpSp>
        <p:nvGrpSpPr>
          <p:cNvPr id="104" name="103 Grupo"/>
          <p:cNvGrpSpPr/>
          <p:nvPr/>
        </p:nvGrpSpPr>
        <p:grpSpPr>
          <a:xfrm>
            <a:off x="285750" y="685800"/>
            <a:ext cx="8610600" cy="3486150"/>
            <a:chOff x="285750" y="685800"/>
            <a:chExt cx="8610600" cy="3486150"/>
          </a:xfrm>
        </p:grpSpPr>
        <p:grpSp>
          <p:nvGrpSpPr>
            <p:cNvPr id="2" name="Group 100"/>
            <p:cNvGrpSpPr>
              <a:grpSpLocks/>
            </p:cNvGrpSpPr>
            <p:nvPr/>
          </p:nvGrpSpPr>
          <p:grpSpPr bwMode="auto">
            <a:xfrm>
              <a:off x="285750" y="1466850"/>
              <a:ext cx="8229600" cy="579438"/>
              <a:chOff x="180" y="1824"/>
              <a:chExt cx="5184" cy="365"/>
            </a:xfrm>
          </p:grpSpPr>
          <p:sp>
            <p:nvSpPr>
              <p:cNvPr id="8294" name="Text Box 4"/>
              <p:cNvSpPr txBox="1">
                <a:spLocks noChangeArrowheads="1"/>
              </p:cNvSpPr>
              <p:nvPr/>
            </p:nvSpPr>
            <p:spPr bwMode="auto">
              <a:xfrm>
                <a:off x="2496" y="1824"/>
                <a:ext cx="264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s-ES_tradnl" sz="3200">
                    <a:solidFill>
                      <a:schemeClr val="bg1"/>
                    </a:solidFill>
                  </a:rPr>
                  <a:t>1</a:t>
                </a:r>
                <a:endParaRPr lang="es-ES_tradnl">
                  <a:solidFill>
                    <a:schemeClr val="bg1"/>
                  </a:solidFill>
                </a:endParaRPr>
              </a:p>
            </p:txBody>
          </p:sp>
          <p:sp>
            <p:nvSpPr>
              <p:cNvPr id="8295" name="Line 7"/>
              <p:cNvSpPr>
                <a:spLocks noChangeShapeType="1"/>
              </p:cNvSpPr>
              <p:nvPr/>
            </p:nvSpPr>
            <p:spPr bwMode="auto">
              <a:xfrm>
                <a:off x="180" y="2136"/>
                <a:ext cx="5184" cy="0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prstDash val="dash"/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es-ES_tradnl"/>
              </a:p>
            </p:txBody>
          </p:sp>
        </p:grpSp>
        <p:grpSp>
          <p:nvGrpSpPr>
            <p:cNvPr id="3" name="Group 103"/>
            <p:cNvGrpSpPr>
              <a:grpSpLocks/>
            </p:cNvGrpSpPr>
            <p:nvPr/>
          </p:nvGrpSpPr>
          <p:grpSpPr bwMode="auto">
            <a:xfrm>
              <a:off x="2781300" y="1928813"/>
              <a:ext cx="3028950" cy="1309687"/>
              <a:chOff x="1752" y="2115"/>
              <a:chExt cx="1908" cy="825"/>
            </a:xfrm>
          </p:grpSpPr>
          <p:sp>
            <p:nvSpPr>
              <p:cNvPr id="8280" name="Text Box 16"/>
              <p:cNvSpPr txBox="1">
                <a:spLocks noChangeArrowheads="1"/>
              </p:cNvSpPr>
              <p:nvPr/>
            </p:nvSpPr>
            <p:spPr bwMode="auto">
              <a:xfrm>
                <a:off x="2976" y="2508"/>
                <a:ext cx="264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s-ES_tradnl" sz="3200">
                    <a:solidFill>
                      <a:schemeClr val="bg1"/>
                    </a:solidFill>
                  </a:rPr>
                  <a:t>1</a:t>
                </a:r>
                <a:endParaRPr lang="es-ES_tradnl">
                  <a:solidFill>
                    <a:schemeClr val="bg1"/>
                  </a:solidFill>
                </a:endParaRPr>
              </a:p>
            </p:txBody>
          </p:sp>
          <p:sp>
            <p:nvSpPr>
              <p:cNvPr id="8281" name="Text Box 17"/>
              <p:cNvSpPr txBox="1">
                <a:spLocks noChangeArrowheads="1"/>
              </p:cNvSpPr>
              <p:nvPr/>
            </p:nvSpPr>
            <p:spPr bwMode="auto">
              <a:xfrm>
                <a:off x="3396" y="2508"/>
                <a:ext cx="264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s-ES_tradnl" sz="3200">
                    <a:solidFill>
                      <a:schemeClr val="bg1"/>
                    </a:solidFill>
                  </a:rPr>
                  <a:t>2</a:t>
                </a:r>
                <a:endParaRPr lang="es-ES_tradnl">
                  <a:solidFill>
                    <a:schemeClr val="bg1"/>
                  </a:solidFill>
                </a:endParaRPr>
              </a:p>
            </p:txBody>
          </p:sp>
          <p:sp>
            <p:nvSpPr>
              <p:cNvPr id="8282" name="Text Box 20"/>
              <p:cNvSpPr txBox="1">
                <a:spLocks noChangeArrowheads="1"/>
              </p:cNvSpPr>
              <p:nvPr/>
            </p:nvSpPr>
            <p:spPr bwMode="auto">
              <a:xfrm>
                <a:off x="2160" y="2220"/>
                <a:ext cx="396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s-ES_tradnl" sz="3200" dirty="0">
                    <a:solidFill>
                      <a:schemeClr val="bg1"/>
                    </a:solidFill>
                  </a:rPr>
                  <a:t>-1</a:t>
                </a:r>
                <a:endParaRPr lang="es-ES_tradnl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283" name="Text Box 21"/>
              <p:cNvSpPr txBox="1">
                <a:spLocks noChangeArrowheads="1"/>
              </p:cNvSpPr>
              <p:nvPr/>
            </p:nvSpPr>
            <p:spPr bwMode="auto">
              <a:xfrm>
                <a:off x="1752" y="2220"/>
                <a:ext cx="396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s-ES_tradnl" sz="3200" dirty="0">
                    <a:solidFill>
                      <a:schemeClr val="bg1"/>
                    </a:solidFill>
                  </a:rPr>
                  <a:t>-2</a:t>
                </a:r>
                <a:endParaRPr lang="es-ES_tradnl" dirty="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8284" name="Group 69"/>
              <p:cNvGrpSpPr>
                <a:grpSpLocks/>
              </p:cNvGrpSpPr>
              <p:nvPr/>
            </p:nvGrpSpPr>
            <p:grpSpPr bwMode="auto">
              <a:xfrm>
                <a:off x="1950" y="2115"/>
                <a:ext cx="1602" cy="825"/>
                <a:chOff x="1362" y="2115"/>
                <a:chExt cx="1602" cy="825"/>
              </a:xfrm>
            </p:grpSpPr>
            <p:sp>
              <p:nvSpPr>
                <p:cNvPr id="8285" name="Line 9"/>
                <p:cNvSpPr>
                  <a:spLocks noChangeShapeType="1"/>
                </p:cNvSpPr>
                <p:nvPr/>
              </p:nvSpPr>
              <p:spPr bwMode="auto">
                <a:xfrm>
                  <a:off x="2544" y="2148"/>
                  <a:ext cx="0" cy="420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prstDash val="dash"/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endParaRPr lang="es-ES_tradnl"/>
                </a:p>
              </p:txBody>
            </p:sp>
            <p:sp>
              <p:nvSpPr>
                <p:cNvPr id="8286" name="Line 29"/>
                <p:cNvSpPr>
                  <a:spLocks noChangeShapeType="1"/>
                </p:cNvSpPr>
                <p:nvPr/>
              </p:nvSpPr>
              <p:spPr bwMode="auto">
                <a:xfrm>
                  <a:off x="2556" y="2148"/>
                  <a:ext cx="384" cy="0"/>
                </a:xfrm>
                <a:prstGeom prst="line">
                  <a:avLst/>
                </a:prstGeom>
                <a:noFill/>
                <a:ln w="38100">
                  <a:solidFill>
                    <a:srgbClr val="FFFF00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endParaRPr lang="es-ES_tradnl"/>
                </a:p>
              </p:txBody>
            </p:sp>
            <p:sp>
              <p:nvSpPr>
                <p:cNvPr id="8287" name="Oval 59"/>
                <p:cNvSpPr>
                  <a:spLocks noChangeArrowheads="1"/>
                </p:cNvSpPr>
                <p:nvPr/>
              </p:nvSpPr>
              <p:spPr bwMode="auto">
                <a:xfrm>
                  <a:off x="2904" y="2115"/>
                  <a:ext cx="60" cy="60"/>
                </a:xfrm>
                <a:prstGeom prst="ellipse">
                  <a:avLst/>
                </a:prstGeom>
                <a:solidFill>
                  <a:srgbClr val="FFFF00"/>
                </a:solidFill>
                <a:ln w="28575">
                  <a:solidFill>
                    <a:srgbClr val="FFFF00"/>
                  </a:solidFill>
                  <a:round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s-ES_tradnl"/>
                </a:p>
              </p:txBody>
            </p:sp>
            <p:sp>
              <p:nvSpPr>
                <p:cNvPr id="8288" name="Line 64"/>
                <p:cNvSpPr>
                  <a:spLocks noChangeShapeType="1"/>
                </p:cNvSpPr>
                <p:nvPr/>
              </p:nvSpPr>
              <p:spPr bwMode="auto">
                <a:xfrm>
                  <a:off x="1380" y="2904"/>
                  <a:ext cx="384" cy="0"/>
                </a:xfrm>
                <a:prstGeom prst="line">
                  <a:avLst/>
                </a:prstGeom>
                <a:noFill/>
                <a:ln w="38100">
                  <a:solidFill>
                    <a:srgbClr val="FFFF00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endParaRPr lang="es-ES_tradnl"/>
                </a:p>
              </p:txBody>
            </p:sp>
            <p:sp>
              <p:nvSpPr>
                <p:cNvPr id="8289" name="Line 65"/>
                <p:cNvSpPr>
                  <a:spLocks noChangeShapeType="1"/>
                </p:cNvSpPr>
                <p:nvPr/>
              </p:nvSpPr>
              <p:spPr bwMode="auto">
                <a:xfrm flipV="1">
                  <a:off x="1764" y="2148"/>
                  <a:ext cx="792" cy="768"/>
                </a:xfrm>
                <a:prstGeom prst="line">
                  <a:avLst/>
                </a:prstGeom>
                <a:noFill/>
                <a:ln w="38100">
                  <a:solidFill>
                    <a:srgbClr val="FFFF00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endParaRPr lang="es-ES_tradnl"/>
                </a:p>
              </p:txBody>
            </p:sp>
            <p:sp>
              <p:nvSpPr>
                <p:cNvPr id="8290" name="Oval 30"/>
                <p:cNvSpPr>
                  <a:spLocks noChangeArrowheads="1"/>
                </p:cNvSpPr>
                <p:nvPr/>
              </p:nvSpPr>
              <p:spPr bwMode="auto">
                <a:xfrm>
                  <a:off x="1362" y="2874"/>
                  <a:ext cx="60" cy="60"/>
                </a:xfrm>
                <a:prstGeom prst="ellipse">
                  <a:avLst/>
                </a:prstGeom>
                <a:solidFill>
                  <a:schemeClr val="accent2"/>
                </a:solidFill>
                <a:ln w="28575">
                  <a:solidFill>
                    <a:srgbClr val="FFFF00"/>
                  </a:solidFill>
                  <a:round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s-ES_tradnl"/>
                </a:p>
              </p:txBody>
            </p:sp>
            <p:sp>
              <p:nvSpPr>
                <p:cNvPr id="8291" name="Line 66"/>
                <p:cNvSpPr>
                  <a:spLocks noChangeShapeType="1"/>
                </p:cNvSpPr>
                <p:nvPr/>
              </p:nvSpPr>
              <p:spPr bwMode="auto">
                <a:xfrm>
                  <a:off x="2940" y="2148"/>
                  <a:ext cx="0" cy="420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prstDash val="dash"/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endParaRPr lang="es-ES_tradnl"/>
                </a:p>
              </p:txBody>
            </p:sp>
            <p:sp>
              <p:nvSpPr>
                <p:cNvPr id="8292" name="Line 67"/>
                <p:cNvSpPr>
                  <a:spLocks noChangeShapeType="1"/>
                </p:cNvSpPr>
                <p:nvPr/>
              </p:nvSpPr>
              <p:spPr bwMode="auto">
                <a:xfrm>
                  <a:off x="1776" y="2520"/>
                  <a:ext cx="0" cy="420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prstDash val="dash"/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endParaRPr lang="es-ES_tradnl"/>
                </a:p>
              </p:txBody>
            </p:sp>
            <p:sp>
              <p:nvSpPr>
                <p:cNvPr id="8293" name="Line 68"/>
                <p:cNvSpPr>
                  <a:spLocks noChangeShapeType="1"/>
                </p:cNvSpPr>
                <p:nvPr/>
              </p:nvSpPr>
              <p:spPr bwMode="auto">
                <a:xfrm>
                  <a:off x="1380" y="2520"/>
                  <a:ext cx="0" cy="420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prstDash val="dash"/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endParaRPr lang="es-ES_tradnl"/>
                </a:p>
              </p:txBody>
            </p:sp>
          </p:grpSp>
        </p:grpSp>
        <p:grpSp>
          <p:nvGrpSpPr>
            <p:cNvPr id="5" name="Group 99"/>
            <p:cNvGrpSpPr>
              <a:grpSpLocks/>
            </p:cNvGrpSpPr>
            <p:nvPr/>
          </p:nvGrpSpPr>
          <p:grpSpPr bwMode="auto">
            <a:xfrm>
              <a:off x="5591175" y="1928813"/>
              <a:ext cx="2638425" cy="1309687"/>
              <a:chOff x="3522" y="2115"/>
              <a:chExt cx="1662" cy="825"/>
            </a:xfrm>
          </p:grpSpPr>
          <p:sp>
            <p:nvSpPr>
              <p:cNvPr id="8268" name="Text Box 19"/>
              <p:cNvSpPr txBox="1">
                <a:spLocks noChangeArrowheads="1"/>
              </p:cNvSpPr>
              <p:nvPr/>
            </p:nvSpPr>
            <p:spPr bwMode="auto">
              <a:xfrm>
                <a:off x="4920" y="2532"/>
                <a:ext cx="264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s-ES_tradnl" sz="3200">
                    <a:solidFill>
                      <a:schemeClr val="bg1"/>
                    </a:solidFill>
                  </a:rPr>
                  <a:t>6</a:t>
                </a:r>
                <a:endParaRPr lang="es-ES_tradnl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8269" name="Group 80"/>
              <p:cNvGrpSpPr>
                <a:grpSpLocks/>
              </p:cNvGrpSpPr>
              <p:nvPr/>
            </p:nvGrpSpPr>
            <p:grpSpPr bwMode="auto">
              <a:xfrm>
                <a:off x="3522" y="2115"/>
                <a:ext cx="1602" cy="825"/>
                <a:chOff x="1362" y="2115"/>
                <a:chExt cx="1602" cy="825"/>
              </a:xfrm>
            </p:grpSpPr>
            <p:sp>
              <p:nvSpPr>
                <p:cNvPr id="8271" name="Line 81"/>
                <p:cNvSpPr>
                  <a:spLocks noChangeShapeType="1"/>
                </p:cNvSpPr>
                <p:nvPr/>
              </p:nvSpPr>
              <p:spPr bwMode="auto">
                <a:xfrm>
                  <a:off x="2544" y="2148"/>
                  <a:ext cx="0" cy="420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prstDash val="dash"/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endParaRPr lang="es-ES_tradnl"/>
                </a:p>
              </p:txBody>
            </p:sp>
            <p:sp>
              <p:nvSpPr>
                <p:cNvPr id="8272" name="Line 82"/>
                <p:cNvSpPr>
                  <a:spLocks noChangeShapeType="1"/>
                </p:cNvSpPr>
                <p:nvPr/>
              </p:nvSpPr>
              <p:spPr bwMode="auto">
                <a:xfrm>
                  <a:off x="2556" y="2148"/>
                  <a:ext cx="384" cy="0"/>
                </a:xfrm>
                <a:prstGeom prst="line">
                  <a:avLst/>
                </a:prstGeom>
                <a:noFill/>
                <a:ln w="38100">
                  <a:solidFill>
                    <a:srgbClr val="FFFF00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endParaRPr lang="es-ES_tradnl"/>
                </a:p>
              </p:txBody>
            </p:sp>
            <p:sp>
              <p:nvSpPr>
                <p:cNvPr id="8273" name="Oval 83"/>
                <p:cNvSpPr>
                  <a:spLocks noChangeArrowheads="1"/>
                </p:cNvSpPr>
                <p:nvPr/>
              </p:nvSpPr>
              <p:spPr bwMode="auto">
                <a:xfrm>
                  <a:off x="2904" y="2115"/>
                  <a:ext cx="60" cy="60"/>
                </a:xfrm>
                <a:prstGeom prst="ellipse">
                  <a:avLst/>
                </a:prstGeom>
                <a:solidFill>
                  <a:srgbClr val="FFFF00"/>
                </a:solidFill>
                <a:ln w="28575">
                  <a:solidFill>
                    <a:srgbClr val="FFFF00"/>
                  </a:solidFill>
                  <a:round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s-ES_tradnl"/>
                </a:p>
              </p:txBody>
            </p:sp>
            <p:sp>
              <p:nvSpPr>
                <p:cNvPr id="8274" name="Line 84"/>
                <p:cNvSpPr>
                  <a:spLocks noChangeShapeType="1"/>
                </p:cNvSpPr>
                <p:nvPr/>
              </p:nvSpPr>
              <p:spPr bwMode="auto">
                <a:xfrm>
                  <a:off x="1380" y="2904"/>
                  <a:ext cx="384" cy="0"/>
                </a:xfrm>
                <a:prstGeom prst="line">
                  <a:avLst/>
                </a:prstGeom>
                <a:noFill/>
                <a:ln w="38100">
                  <a:solidFill>
                    <a:srgbClr val="FFFF00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endParaRPr lang="es-ES_tradnl"/>
                </a:p>
              </p:txBody>
            </p:sp>
            <p:sp>
              <p:nvSpPr>
                <p:cNvPr id="8275" name="Line 85"/>
                <p:cNvSpPr>
                  <a:spLocks noChangeShapeType="1"/>
                </p:cNvSpPr>
                <p:nvPr/>
              </p:nvSpPr>
              <p:spPr bwMode="auto">
                <a:xfrm flipV="1">
                  <a:off x="1764" y="2148"/>
                  <a:ext cx="792" cy="768"/>
                </a:xfrm>
                <a:prstGeom prst="line">
                  <a:avLst/>
                </a:prstGeom>
                <a:noFill/>
                <a:ln w="38100">
                  <a:solidFill>
                    <a:srgbClr val="FFFF00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endParaRPr lang="es-ES_tradnl"/>
                </a:p>
              </p:txBody>
            </p:sp>
            <p:sp>
              <p:nvSpPr>
                <p:cNvPr id="8276" name="Oval 86"/>
                <p:cNvSpPr>
                  <a:spLocks noChangeArrowheads="1"/>
                </p:cNvSpPr>
                <p:nvPr/>
              </p:nvSpPr>
              <p:spPr bwMode="auto">
                <a:xfrm>
                  <a:off x="1362" y="2874"/>
                  <a:ext cx="60" cy="60"/>
                </a:xfrm>
                <a:prstGeom prst="ellipse">
                  <a:avLst/>
                </a:prstGeom>
                <a:solidFill>
                  <a:schemeClr val="accent2"/>
                </a:solidFill>
                <a:ln w="28575">
                  <a:solidFill>
                    <a:srgbClr val="FFFF00"/>
                  </a:solidFill>
                  <a:round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s-ES_tradnl"/>
                </a:p>
              </p:txBody>
            </p:sp>
            <p:sp>
              <p:nvSpPr>
                <p:cNvPr id="8277" name="Line 87"/>
                <p:cNvSpPr>
                  <a:spLocks noChangeShapeType="1"/>
                </p:cNvSpPr>
                <p:nvPr/>
              </p:nvSpPr>
              <p:spPr bwMode="auto">
                <a:xfrm>
                  <a:off x="2940" y="2148"/>
                  <a:ext cx="0" cy="420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prstDash val="dash"/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endParaRPr lang="es-ES_tradnl"/>
                </a:p>
              </p:txBody>
            </p:sp>
            <p:sp>
              <p:nvSpPr>
                <p:cNvPr id="8278" name="Line 88"/>
                <p:cNvSpPr>
                  <a:spLocks noChangeShapeType="1"/>
                </p:cNvSpPr>
                <p:nvPr/>
              </p:nvSpPr>
              <p:spPr bwMode="auto">
                <a:xfrm>
                  <a:off x="1776" y="2520"/>
                  <a:ext cx="0" cy="420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prstDash val="dash"/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endParaRPr lang="es-ES_tradnl"/>
                </a:p>
              </p:txBody>
            </p:sp>
            <p:sp>
              <p:nvSpPr>
                <p:cNvPr id="8279" name="Line 89"/>
                <p:cNvSpPr>
                  <a:spLocks noChangeShapeType="1"/>
                </p:cNvSpPr>
                <p:nvPr/>
              </p:nvSpPr>
              <p:spPr bwMode="auto">
                <a:xfrm>
                  <a:off x="1380" y="2520"/>
                  <a:ext cx="0" cy="420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prstDash val="dash"/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endParaRPr lang="es-ES_tradnl"/>
                </a:p>
              </p:txBody>
            </p:sp>
          </p:grpSp>
          <p:sp>
            <p:nvSpPr>
              <p:cNvPr id="8270" name="Text Box 91"/>
              <p:cNvSpPr txBox="1">
                <a:spLocks noChangeArrowheads="1"/>
              </p:cNvSpPr>
              <p:nvPr/>
            </p:nvSpPr>
            <p:spPr bwMode="auto">
              <a:xfrm>
                <a:off x="4200" y="2520"/>
                <a:ext cx="264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s-ES_tradnl" sz="3200">
                    <a:solidFill>
                      <a:schemeClr val="bg1"/>
                    </a:solidFill>
                  </a:rPr>
                  <a:t>4</a:t>
                </a:r>
                <a:endParaRPr lang="es-ES_tradnl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7" name="Group 98"/>
            <p:cNvGrpSpPr>
              <a:grpSpLocks/>
            </p:cNvGrpSpPr>
            <p:nvPr/>
          </p:nvGrpSpPr>
          <p:grpSpPr bwMode="auto">
            <a:xfrm>
              <a:off x="285750" y="1928813"/>
              <a:ext cx="2857500" cy="1309687"/>
              <a:chOff x="180" y="2115"/>
              <a:chExt cx="1800" cy="825"/>
            </a:xfrm>
          </p:grpSpPr>
          <p:grpSp>
            <p:nvGrpSpPr>
              <p:cNvPr id="8256" name="Group 70"/>
              <p:cNvGrpSpPr>
                <a:grpSpLocks/>
              </p:cNvGrpSpPr>
              <p:nvPr/>
            </p:nvGrpSpPr>
            <p:grpSpPr bwMode="auto">
              <a:xfrm>
                <a:off x="378" y="2115"/>
                <a:ext cx="1602" cy="825"/>
                <a:chOff x="1362" y="2115"/>
                <a:chExt cx="1602" cy="825"/>
              </a:xfrm>
            </p:grpSpPr>
            <p:sp>
              <p:nvSpPr>
                <p:cNvPr id="8259" name="Line 71"/>
                <p:cNvSpPr>
                  <a:spLocks noChangeShapeType="1"/>
                </p:cNvSpPr>
                <p:nvPr/>
              </p:nvSpPr>
              <p:spPr bwMode="auto">
                <a:xfrm>
                  <a:off x="2544" y="2148"/>
                  <a:ext cx="0" cy="420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prstDash val="dash"/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endParaRPr lang="es-ES_tradnl"/>
                </a:p>
              </p:txBody>
            </p:sp>
            <p:sp>
              <p:nvSpPr>
                <p:cNvPr id="8260" name="Line 72"/>
                <p:cNvSpPr>
                  <a:spLocks noChangeShapeType="1"/>
                </p:cNvSpPr>
                <p:nvPr/>
              </p:nvSpPr>
              <p:spPr bwMode="auto">
                <a:xfrm>
                  <a:off x="2556" y="2148"/>
                  <a:ext cx="384" cy="0"/>
                </a:xfrm>
                <a:prstGeom prst="line">
                  <a:avLst/>
                </a:prstGeom>
                <a:noFill/>
                <a:ln w="38100">
                  <a:solidFill>
                    <a:srgbClr val="FFFF00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endParaRPr lang="es-ES_tradnl"/>
                </a:p>
              </p:txBody>
            </p:sp>
            <p:sp>
              <p:nvSpPr>
                <p:cNvPr id="8261" name="Oval 73"/>
                <p:cNvSpPr>
                  <a:spLocks noChangeArrowheads="1"/>
                </p:cNvSpPr>
                <p:nvPr/>
              </p:nvSpPr>
              <p:spPr bwMode="auto">
                <a:xfrm>
                  <a:off x="2904" y="2115"/>
                  <a:ext cx="60" cy="60"/>
                </a:xfrm>
                <a:prstGeom prst="ellipse">
                  <a:avLst/>
                </a:prstGeom>
                <a:solidFill>
                  <a:srgbClr val="FFFF00"/>
                </a:solidFill>
                <a:ln w="28575">
                  <a:solidFill>
                    <a:srgbClr val="FFFF00"/>
                  </a:solidFill>
                  <a:round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s-ES_tradnl"/>
                </a:p>
              </p:txBody>
            </p:sp>
            <p:sp>
              <p:nvSpPr>
                <p:cNvPr id="8262" name="Line 74"/>
                <p:cNvSpPr>
                  <a:spLocks noChangeShapeType="1"/>
                </p:cNvSpPr>
                <p:nvPr/>
              </p:nvSpPr>
              <p:spPr bwMode="auto">
                <a:xfrm>
                  <a:off x="1380" y="2904"/>
                  <a:ext cx="384" cy="0"/>
                </a:xfrm>
                <a:prstGeom prst="line">
                  <a:avLst/>
                </a:prstGeom>
                <a:noFill/>
                <a:ln w="38100">
                  <a:solidFill>
                    <a:srgbClr val="FFFF00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endParaRPr lang="es-ES_tradnl"/>
                </a:p>
              </p:txBody>
            </p:sp>
            <p:sp>
              <p:nvSpPr>
                <p:cNvPr id="8263" name="Line 75"/>
                <p:cNvSpPr>
                  <a:spLocks noChangeShapeType="1"/>
                </p:cNvSpPr>
                <p:nvPr/>
              </p:nvSpPr>
              <p:spPr bwMode="auto">
                <a:xfrm flipV="1">
                  <a:off x="1764" y="2148"/>
                  <a:ext cx="792" cy="768"/>
                </a:xfrm>
                <a:prstGeom prst="line">
                  <a:avLst/>
                </a:prstGeom>
                <a:noFill/>
                <a:ln w="38100">
                  <a:solidFill>
                    <a:srgbClr val="FFFF00"/>
                  </a:solidFill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endParaRPr lang="es-ES_tradnl"/>
                </a:p>
              </p:txBody>
            </p:sp>
            <p:sp>
              <p:nvSpPr>
                <p:cNvPr id="8264" name="Oval 76"/>
                <p:cNvSpPr>
                  <a:spLocks noChangeArrowheads="1"/>
                </p:cNvSpPr>
                <p:nvPr/>
              </p:nvSpPr>
              <p:spPr bwMode="auto">
                <a:xfrm>
                  <a:off x="1362" y="2874"/>
                  <a:ext cx="60" cy="60"/>
                </a:xfrm>
                <a:prstGeom prst="ellipse">
                  <a:avLst/>
                </a:prstGeom>
                <a:solidFill>
                  <a:schemeClr val="accent2"/>
                </a:solidFill>
                <a:ln w="28575">
                  <a:solidFill>
                    <a:srgbClr val="FFFF00"/>
                  </a:solidFill>
                  <a:round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s-ES_tradnl"/>
                </a:p>
              </p:txBody>
            </p:sp>
            <p:sp>
              <p:nvSpPr>
                <p:cNvPr id="8265" name="Line 77"/>
                <p:cNvSpPr>
                  <a:spLocks noChangeShapeType="1"/>
                </p:cNvSpPr>
                <p:nvPr/>
              </p:nvSpPr>
              <p:spPr bwMode="auto">
                <a:xfrm>
                  <a:off x="2940" y="2148"/>
                  <a:ext cx="0" cy="420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prstDash val="dash"/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endParaRPr lang="es-ES_tradnl"/>
                </a:p>
              </p:txBody>
            </p:sp>
            <p:sp>
              <p:nvSpPr>
                <p:cNvPr id="8266" name="Line 78"/>
                <p:cNvSpPr>
                  <a:spLocks noChangeShapeType="1"/>
                </p:cNvSpPr>
                <p:nvPr/>
              </p:nvSpPr>
              <p:spPr bwMode="auto">
                <a:xfrm>
                  <a:off x="1776" y="2520"/>
                  <a:ext cx="0" cy="420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prstDash val="dash"/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endParaRPr lang="es-ES_tradnl"/>
                </a:p>
              </p:txBody>
            </p:sp>
            <p:sp>
              <p:nvSpPr>
                <p:cNvPr id="8267" name="Line 79"/>
                <p:cNvSpPr>
                  <a:spLocks noChangeShapeType="1"/>
                </p:cNvSpPr>
                <p:nvPr/>
              </p:nvSpPr>
              <p:spPr bwMode="auto">
                <a:xfrm>
                  <a:off x="1380" y="2520"/>
                  <a:ext cx="0" cy="420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prstDash val="dash"/>
                  <a:round/>
                  <a:headEnd/>
                  <a:tailEnd/>
                </a:ln>
              </p:spPr>
              <p:txBody>
                <a:bodyPr anchor="ctr">
                  <a:spAutoFit/>
                </a:bodyPr>
                <a:lstStyle/>
                <a:p>
                  <a:endParaRPr lang="es-ES_tradnl"/>
                </a:p>
              </p:txBody>
            </p:sp>
          </p:grpSp>
          <p:sp>
            <p:nvSpPr>
              <p:cNvPr id="8257" name="Text Box 93"/>
              <p:cNvSpPr txBox="1">
                <a:spLocks noChangeArrowheads="1"/>
              </p:cNvSpPr>
              <p:nvPr/>
            </p:nvSpPr>
            <p:spPr bwMode="auto">
              <a:xfrm>
                <a:off x="984" y="2532"/>
                <a:ext cx="384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s-ES_tradnl" sz="3200">
                    <a:solidFill>
                      <a:schemeClr val="bg1"/>
                    </a:solidFill>
                  </a:rPr>
                  <a:t>-4</a:t>
                </a:r>
                <a:endParaRPr lang="es-ES_tradnl">
                  <a:solidFill>
                    <a:schemeClr val="bg1"/>
                  </a:solidFill>
                </a:endParaRPr>
              </a:p>
            </p:txBody>
          </p:sp>
          <p:sp>
            <p:nvSpPr>
              <p:cNvPr id="8258" name="Text Box 95"/>
              <p:cNvSpPr txBox="1">
                <a:spLocks noChangeArrowheads="1"/>
              </p:cNvSpPr>
              <p:nvPr/>
            </p:nvSpPr>
            <p:spPr bwMode="auto">
              <a:xfrm>
                <a:off x="180" y="2532"/>
                <a:ext cx="384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s-ES_tradnl" sz="3200">
                    <a:solidFill>
                      <a:schemeClr val="bg1"/>
                    </a:solidFill>
                  </a:rPr>
                  <a:t>-6</a:t>
                </a:r>
                <a:endParaRPr lang="es-ES_tradnl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9" name="Group 101"/>
            <p:cNvGrpSpPr>
              <a:grpSpLocks/>
            </p:cNvGrpSpPr>
            <p:nvPr/>
          </p:nvGrpSpPr>
          <p:grpSpPr bwMode="auto">
            <a:xfrm>
              <a:off x="285750" y="3086100"/>
              <a:ext cx="7962900" cy="579438"/>
              <a:chOff x="180" y="2832"/>
              <a:chExt cx="5016" cy="365"/>
            </a:xfrm>
          </p:grpSpPr>
          <p:sp>
            <p:nvSpPr>
              <p:cNvPr id="8254" name="Text Box 15"/>
              <p:cNvSpPr txBox="1">
                <a:spLocks noChangeArrowheads="1"/>
              </p:cNvSpPr>
              <p:nvPr/>
            </p:nvSpPr>
            <p:spPr bwMode="auto">
              <a:xfrm>
                <a:off x="2436" y="2832"/>
                <a:ext cx="396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s-ES_tradnl" sz="3200">
                    <a:solidFill>
                      <a:schemeClr val="bg1"/>
                    </a:solidFill>
                  </a:rPr>
                  <a:t>-1</a:t>
                </a:r>
                <a:endParaRPr lang="es-ES_tradnl">
                  <a:solidFill>
                    <a:schemeClr val="bg1"/>
                  </a:solidFill>
                </a:endParaRPr>
              </a:p>
            </p:txBody>
          </p:sp>
          <p:sp>
            <p:nvSpPr>
              <p:cNvPr id="8255" name="Line 96"/>
              <p:cNvSpPr>
                <a:spLocks noChangeShapeType="1"/>
              </p:cNvSpPr>
              <p:nvPr/>
            </p:nvSpPr>
            <p:spPr bwMode="auto">
              <a:xfrm>
                <a:off x="180" y="2892"/>
                <a:ext cx="5016" cy="0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prstDash val="dash"/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es-ES_tradnl"/>
              </a:p>
            </p:txBody>
          </p:sp>
        </p:grpSp>
        <p:grpSp>
          <p:nvGrpSpPr>
            <p:cNvPr id="10" name="Group 102"/>
            <p:cNvGrpSpPr>
              <a:grpSpLocks/>
            </p:cNvGrpSpPr>
            <p:nvPr/>
          </p:nvGrpSpPr>
          <p:grpSpPr bwMode="auto">
            <a:xfrm>
              <a:off x="285750" y="685800"/>
              <a:ext cx="8610600" cy="3486150"/>
              <a:chOff x="180" y="1332"/>
              <a:chExt cx="5424" cy="2196"/>
            </a:xfrm>
          </p:grpSpPr>
          <p:sp>
            <p:nvSpPr>
              <p:cNvPr id="8250" name="Line 5"/>
              <p:cNvSpPr>
                <a:spLocks noChangeShapeType="1"/>
              </p:cNvSpPr>
              <p:nvPr/>
            </p:nvSpPr>
            <p:spPr bwMode="auto">
              <a:xfrm>
                <a:off x="180" y="2544"/>
                <a:ext cx="5292" cy="0"/>
              </a:xfrm>
              <a:prstGeom prst="line">
                <a:avLst/>
              </a:prstGeom>
              <a:noFill/>
              <a:ln w="28575">
                <a:solidFill>
                  <a:schemeClr val="bg1"/>
                </a:solidFill>
                <a:round/>
                <a:headEnd/>
                <a:tailEnd type="triangle" w="med" len="lg"/>
              </a:ln>
            </p:spPr>
            <p:txBody>
              <a:bodyPr anchor="ctr">
                <a:spAutoFit/>
              </a:bodyPr>
              <a:lstStyle/>
              <a:p>
                <a:endParaRPr lang="es-ES_tradnl"/>
              </a:p>
            </p:txBody>
          </p:sp>
          <p:sp>
            <p:nvSpPr>
              <p:cNvPr id="8251" name="Line 6"/>
              <p:cNvSpPr>
                <a:spLocks noChangeShapeType="1"/>
              </p:cNvSpPr>
              <p:nvPr/>
            </p:nvSpPr>
            <p:spPr bwMode="auto">
              <a:xfrm rot="-5400000">
                <a:off x="1662" y="2454"/>
                <a:ext cx="2148" cy="0"/>
              </a:xfrm>
              <a:prstGeom prst="line">
                <a:avLst/>
              </a:prstGeom>
              <a:noFill/>
              <a:ln w="28575">
                <a:solidFill>
                  <a:schemeClr val="bg1"/>
                </a:solidFill>
                <a:round/>
                <a:headEnd/>
                <a:tailEnd type="triangle" w="med" len="lg"/>
              </a:ln>
            </p:spPr>
            <p:txBody>
              <a:bodyPr anchor="ctr">
                <a:spAutoFit/>
              </a:bodyPr>
              <a:lstStyle/>
              <a:p>
                <a:endParaRPr lang="es-ES_tradnl"/>
              </a:p>
            </p:txBody>
          </p:sp>
          <p:sp>
            <p:nvSpPr>
              <p:cNvPr id="8252" name="Text Box 22"/>
              <p:cNvSpPr txBox="1">
                <a:spLocks noChangeArrowheads="1"/>
              </p:cNvSpPr>
              <p:nvPr/>
            </p:nvSpPr>
            <p:spPr bwMode="auto">
              <a:xfrm>
                <a:off x="5340" y="2508"/>
                <a:ext cx="264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s-ES_tradnl" sz="3200">
                    <a:solidFill>
                      <a:schemeClr val="bg1"/>
                    </a:solidFill>
                  </a:rPr>
                  <a:t>x</a:t>
                </a:r>
                <a:endParaRPr lang="es-ES_tradnl">
                  <a:solidFill>
                    <a:schemeClr val="bg1"/>
                  </a:solidFill>
                </a:endParaRPr>
              </a:p>
            </p:txBody>
          </p:sp>
          <p:sp>
            <p:nvSpPr>
              <p:cNvPr id="8253" name="Text Box 97"/>
              <p:cNvSpPr txBox="1">
                <a:spLocks noChangeArrowheads="1"/>
              </p:cNvSpPr>
              <p:nvPr/>
            </p:nvSpPr>
            <p:spPr bwMode="auto">
              <a:xfrm>
                <a:off x="2808" y="1332"/>
                <a:ext cx="648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s-ES_tradnl" sz="3200" dirty="0">
                    <a:solidFill>
                      <a:schemeClr val="bg1"/>
                    </a:solidFill>
                  </a:rPr>
                  <a:t>f(x)</a:t>
                </a:r>
                <a:endParaRPr lang="es-ES_tradnl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1" name="Group 164"/>
          <p:cNvGrpSpPr>
            <a:grpSpLocks/>
          </p:cNvGrpSpPr>
          <p:nvPr/>
        </p:nvGrpSpPr>
        <p:grpSpPr bwMode="auto">
          <a:xfrm>
            <a:off x="266700" y="4210050"/>
            <a:ext cx="8610600" cy="2305050"/>
            <a:chOff x="168" y="2652"/>
            <a:chExt cx="5424" cy="1452"/>
          </a:xfrm>
        </p:grpSpPr>
        <p:sp>
          <p:nvSpPr>
            <p:cNvPr id="8203" name="Text Box 105"/>
            <p:cNvSpPr txBox="1">
              <a:spLocks noChangeArrowheads="1"/>
            </p:cNvSpPr>
            <p:nvPr/>
          </p:nvSpPr>
          <p:spPr bwMode="auto">
            <a:xfrm>
              <a:off x="2484" y="2712"/>
              <a:ext cx="26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ES_tradnl" sz="3200">
                  <a:solidFill>
                    <a:schemeClr val="bg1"/>
                  </a:solidFill>
                </a:rPr>
                <a:t>1</a:t>
              </a:r>
              <a:endParaRPr lang="es-ES_tradnl">
                <a:solidFill>
                  <a:schemeClr val="bg1"/>
                </a:solidFill>
              </a:endParaRPr>
            </a:p>
          </p:txBody>
        </p:sp>
        <p:sp>
          <p:nvSpPr>
            <p:cNvPr id="8204" name="Line 106"/>
            <p:cNvSpPr>
              <a:spLocks noChangeShapeType="1"/>
            </p:cNvSpPr>
            <p:nvPr/>
          </p:nvSpPr>
          <p:spPr bwMode="auto">
            <a:xfrm>
              <a:off x="168" y="3024"/>
              <a:ext cx="5184" cy="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prstDash val="dash"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s-ES_tradnl"/>
            </a:p>
          </p:txBody>
        </p:sp>
        <p:sp>
          <p:nvSpPr>
            <p:cNvPr id="8205" name="Text Box 109"/>
            <p:cNvSpPr txBox="1">
              <a:spLocks noChangeArrowheads="1"/>
            </p:cNvSpPr>
            <p:nvPr/>
          </p:nvSpPr>
          <p:spPr bwMode="auto">
            <a:xfrm>
              <a:off x="2964" y="3396"/>
              <a:ext cx="26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ES_tradnl" sz="3200">
                  <a:solidFill>
                    <a:schemeClr val="bg1"/>
                  </a:solidFill>
                </a:rPr>
                <a:t>1</a:t>
              </a:r>
              <a:endParaRPr lang="es-ES_tradnl">
                <a:solidFill>
                  <a:schemeClr val="bg1"/>
                </a:solidFill>
              </a:endParaRPr>
            </a:p>
          </p:txBody>
        </p:sp>
        <p:sp>
          <p:nvSpPr>
            <p:cNvPr id="8206" name="Text Box 110"/>
            <p:cNvSpPr txBox="1">
              <a:spLocks noChangeArrowheads="1"/>
            </p:cNvSpPr>
            <p:nvPr/>
          </p:nvSpPr>
          <p:spPr bwMode="auto">
            <a:xfrm>
              <a:off x="3384" y="3396"/>
              <a:ext cx="26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ES_tradnl" sz="3200">
                  <a:solidFill>
                    <a:schemeClr val="bg1"/>
                  </a:solidFill>
                </a:rPr>
                <a:t>2</a:t>
              </a:r>
              <a:endParaRPr lang="es-ES_tradnl">
                <a:solidFill>
                  <a:schemeClr val="bg1"/>
                </a:solidFill>
              </a:endParaRPr>
            </a:p>
          </p:txBody>
        </p:sp>
        <p:sp>
          <p:nvSpPr>
            <p:cNvPr id="8207" name="Text Box 111"/>
            <p:cNvSpPr txBox="1">
              <a:spLocks noChangeArrowheads="1"/>
            </p:cNvSpPr>
            <p:nvPr/>
          </p:nvSpPr>
          <p:spPr bwMode="auto">
            <a:xfrm>
              <a:off x="2148" y="3108"/>
              <a:ext cx="396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ES_tradnl" sz="3200">
                  <a:solidFill>
                    <a:schemeClr val="bg1"/>
                  </a:solidFill>
                </a:rPr>
                <a:t>-1</a:t>
              </a:r>
              <a:endParaRPr lang="es-ES_tradnl">
                <a:solidFill>
                  <a:schemeClr val="bg1"/>
                </a:solidFill>
              </a:endParaRPr>
            </a:p>
          </p:txBody>
        </p:sp>
        <p:sp>
          <p:nvSpPr>
            <p:cNvPr id="8208" name="Text Box 112"/>
            <p:cNvSpPr txBox="1">
              <a:spLocks noChangeArrowheads="1"/>
            </p:cNvSpPr>
            <p:nvPr/>
          </p:nvSpPr>
          <p:spPr bwMode="auto">
            <a:xfrm>
              <a:off x="1740" y="3108"/>
              <a:ext cx="396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ES_tradnl" sz="3200">
                  <a:solidFill>
                    <a:schemeClr val="bg1"/>
                  </a:solidFill>
                </a:rPr>
                <a:t>-2</a:t>
              </a:r>
              <a:endParaRPr lang="es-ES_tradnl">
                <a:solidFill>
                  <a:schemeClr val="bg1"/>
                </a:solidFill>
              </a:endParaRPr>
            </a:p>
          </p:txBody>
        </p:sp>
        <p:sp>
          <p:nvSpPr>
            <p:cNvPr id="8209" name="Line 114"/>
            <p:cNvSpPr>
              <a:spLocks noChangeShapeType="1"/>
            </p:cNvSpPr>
            <p:nvPr/>
          </p:nvSpPr>
          <p:spPr bwMode="auto">
            <a:xfrm>
              <a:off x="3120" y="3036"/>
              <a:ext cx="0" cy="42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prstDash val="dash"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s-ES_tradnl"/>
            </a:p>
          </p:txBody>
        </p:sp>
        <p:sp>
          <p:nvSpPr>
            <p:cNvPr id="8210" name="Line 115"/>
            <p:cNvSpPr>
              <a:spLocks noChangeShapeType="1"/>
            </p:cNvSpPr>
            <p:nvPr/>
          </p:nvSpPr>
          <p:spPr bwMode="auto">
            <a:xfrm>
              <a:off x="3132" y="3036"/>
              <a:ext cx="384" cy="0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s-ES_tradnl"/>
            </a:p>
          </p:txBody>
        </p:sp>
        <p:sp>
          <p:nvSpPr>
            <p:cNvPr id="8211" name="Oval 116"/>
            <p:cNvSpPr>
              <a:spLocks noChangeArrowheads="1"/>
            </p:cNvSpPr>
            <p:nvPr/>
          </p:nvSpPr>
          <p:spPr bwMode="auto">
            <a:xfrm>
              <a:off x="3492" y="3411"/>
              <a:ext cx="60" cy="6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rgbClr val="FFFF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s-ES_tradnl"/>
            </a:p>
          </p:txBody>
        </p:sp>
        <p:sp>
          <p:nvSpPr>
            <p:cNvPr id="8212" name="Line 117"/>
            <p:cNvSpPr>
              <a:spLocks noChangeShapeType="1"/>
            </p:cNvSpPr>
            <p:nvPr/>
          </p:nvSpPr>
          <p:spPr bwMode="auto">
            <a:xfrm>
              <a:off x="1956" y="3792"/>
              <a:ext cx="384" cy="0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s-ES_tradnl"/>
            </a:p>
          </p:txBody>
        </p:sp>
        <p:sp>
          <p:nvSpPr>
            <p:cNvPr id="8213" name="Line 118"/>
            <p:cNvSpPr>
              <a:spLocks noChangeShapeType="1"/>
            </p:cNvSpPr>
            <p:nvPr/>
          </p:nvSpPr>
          <p:spPr bwMode="auto">
            <a:xfrm flipV="1">
              <a:off x="2340" y="3036"/>
              <a:ext cx="792" cy="768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s-ES_tradnl"/>
            </a:p>
          </p:txBody>
        </p:sp>
        <p:sp>
          <p:nvSpPr>
            <p:cNvPr id="8214" name="Oval 119"/>
            <p:cNvSpPr>
              <a:spLocks noChangeArrowheads="1"/>
            </p:cNvSpPr>
            <p:nvPr/>
          </p:nvSpPr>
          <p:spPr bwMode="auto">
            <a:xfrm>
              <a:off x="1938" y="3762"/>
              <a:ext cx="60" cy="60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rgbClr val="FFFF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s-ES_tradnl"/>
            </a:p>
          </p:txBody>
        </p:sp>
        <p:sp>
          <p:nvSpPr>
            <p:cNvPr id="8215" name="Line 120"/>
            <p:cNvSpPr>
              <a:spLocks noChangeShapeType="1"/>
            </p:cNvSpPr>
            <p:nvPr/>
          </p:nvSpPr>
          <p:spPr bwMode="auto">
            <a:xfrm>
              <a:off x="3516" y="3036"/>
              <a:ext cx="0" cy="42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prstDash val="dash"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s-ES_tradnl"/>
            </a:p>
          </p:txBody>
        </p:sp>
        <p:sp>
          <p:nvSpPr>
            <p:cNvPr id="8216" name="Line 121"/>
            <p:cNvSpPr>
              <a:spLocks noChangeShapeType="1"/>
            </p:cNvSpPr>
            <p:nvPr/>
          </p:nvSpPr>
          <p:spPr bwMode="auto">
            <a:xfrm>
              <a:off x="2352" y="3408"/>
              <a:ext cx="0" cy="42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prstDash val="dash"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s-ES_tradnl"/>
            </a:p>
          </p:txBody>
        </p:sp>
        <p:sp>
          <p:nvSpPr>
            <p:cNvPr id="8217" name="Line 122"/>
            <p:cNvSpPr>
              <a:spLocks noChangeShapeType="1"/>
            </p:cNvSpPr>
            <p:nvPr/>
          </p:nvSpPr>
          <p:spPr bwMode="auto">
            <a:xfrm>
              <a:off x="1956" y="3408"/>
              <a:ext cx="0" cy="42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prstDash val="dash"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s-ES_tradnl"/>
            </a:p>
          </p:txBody>
        </p:sp>
        <p:sp>
          <p:nvSpPr>
            <p:cNvPr id="8218" name="Text Box 124"/>
            <p:cNvSpPr txBox="1">
              <a:spLocks noChangeArrowheads="1"/>
            </p:cNvSpPr>
            <p:nvPr/>
          </p:nvSpPr>
          <p:spPr bwMode="auto">
            <a:xfrm>
              <a:off x="4908" y="3420"/>
              <a:ext cx="26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ES_tradnl" sz="3200">
                  <a:solidFill>
                    <a:schemeClr val="bg1"/>
                  </a:solidFill>
                </a:rPr>
                <a:t>6</a:t>
              </a:r>
              <a:endParaRPr lang="es-ES_tradnl">
                <a:solidFill>
                  <a:schemeClr val="bg1"/>
                </a:solidFill>
              </a:endParaRPr>
            </a:p>
          </p:txBody>
        </p:sp>
        <p:sp>
          <p:nvSpPr>
            <p:cNvPr id="8219" name="Line 126"/>
            <p:cNvSpPr>
              <a:spLocks noChangeShapeType="1"/>
            </p:cNvSpPr>
            <p:nvPr/>
          </p:nvSpPr>
          <p:spPr bwMode="auto">
            <a:xfrm>
              <a:off x="4692" y="3036"/>
              <a:ext cx="0" cy="42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prstDash val="dash"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s-ES_tradnl"/>
            </a:p>
          </p:txBody>
        </p:sp>
        <p:sp>
          <p:nvSpPr>
            <p:cNvPr id="8220" name="Line 127"/>
            <p:cNvSpPr>
              <a:spLocks noChangeShapeType="1"/>
            </p:cNvSpPr>
            <p:nvPr/>
          </p:nvSpPr>
          <p:spPr bwMode="auto">
            <a:xfrm>
              <a:off x="4704" y="3036"/>
              <a:ext cx="384" cy="0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s-ES_tradnl"/>
            </a:p>
          </p:txBody>
        </p:sp>
        <p:sp>
          <p:nvSpPr>
            <p:cNvPr id="8221" name="Oval 128"/>
            <p:cNvSpPr>
              <a:spLocks noChangeArrowheads="1"/>
            </p:cNvSpPr>
            <p:nvPr/>
          </p:nvSpPr>
          <p:spPr bwMode="auto">
            <a:xfrm>
              <a:off x="5052" y="3003"/>
              <a:ext cx="60" cy="60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rgbClr val="FFFF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s-ES_tradnl"/>
            </a:p>
          </p:txBody>
        </p:sp>
        <p:sp>
          <p:nvSpPr>
            <p:cNvPr id="8222" name="Line 129"/>
            <p:cNvSpPr>
              <a:spLocks noChangeShapeType="1"/>
            </p:cNvSpPr>
            <p:nvPr/>
          </p:nvSpPr>
          <p:spPr bwMode="auto">
            <a:xfrm>
              <a:off x="3528" y="3792"/>
              <a:ext cx="384" cy="0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s-ES_tradnl"/>
            </a:p>
          </p:txBody>
        </p:sp>
        <p:sp>
          <p:nvSpPr>
            <p:cNvPr id="8223" name="Line 130"/>
            <p:cNvSpPr>
              <a:spLocks noChangeShapeType="1"/>
            </p:cNvSpPr>
            <p:nvPr/>
          </p:nvSpPr>
          <p:spPr bwMode="auto">
            <a:xfrm flipV="1">
              <a:off x="3912" y="3036"/>
              <a:ext cx="792" cy="768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s-ES_tradnl"/>
            </a:p>
          </p:txBody>
        </p:sp>
        <p:sp>
          <p:nvSpPr>
            <p:cNvPr id="8224" name="Line 132"/>
            <p:cNvSpPr>
              <a:spLocks noChangeShapeType="1"/>
            </p:cNvSpPr>
            <p:nvPr/>
          </p:nvSpPr>
          <p:spPr bwMode="auto">
            <a:xfrm>
              <a:off x="5088" y="3036"/>
              <a:ext cx="0" cy="42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prstDash val="dash"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s-ES_tradnl"/>
            </a:p>
          </p:txBody>
        </p:sp>
        <p:sp>
          <p:nvSpPr>
            <p:cNvPr id="8225" name="Line 133"/>
            <p:cNvSpPr>
              <a:spLocks noChangeShapeType="1"/>
            </p:cNvSpPr>
            <p:nvPr/>
          </p:nvSpPr>
          <p:spPr bwMode="auto">
            <a:xfrm>
              <a:off x="3924" y="3408"/>
              <a:ext cx="0" cy="42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prstDash val="dash"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s-ES_tradnl"/>
            </a:p>
          </p:txBody>
        </p:sp>
        <p:sp>
          <p:nvSpPr>
            <p:cNvPr id="8226" name="Line 134"/>
            <p:cNvSpPr>
              <a:spLocks noChangeShapeType="1"/>
            </p:cNvSpPr>
            <p:nvPr/>
          </p:nvSpPr>
          <p:spPr bwMode="auto">
            <a:xfrm>
              <a:off x="3528" y="3408"/>
              <a:ext cx="0" cy="42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prstDash val="dash"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s-ES_tradnl"/>
            </a:p>
          </p:txBody>
        </p:sp>
        <p:sp>
          <p:nvSpPr>
            <p:cNvPr id="8227" name="Text Box 135"/>
            <p:cNvSpPr txBox="1">
              <a:spLocks noChangeArrowheads="1"/>
            </p:cNvSpPr>
            <p:nvPr/>
          </p:nvSpPr>
          <p:spPr bwMode="auto">
            <a:xfrm>
              <a:off x="4188" y="3408"/>
              <a:ext cx="26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ES_tradnl" sz="3200">
                  <a:solidFill>
                    <a:schemeClr val="bg1"/>
                  </a:solidFill>
                </a:rPr>
                <a:t>4</a:t>
              </a:r>
              <a:endParaRPr lang="es-ES_tradnl">
                <a:solidFill>
                  <a:schemeClr val="bg1"/>
                </a:solidFill>
              </a:endParaRPr>
            </a:p>
          </p:txBody>
        </p:sp>
        <p:sp>
          <p:nvSpPr>
            <p:cNvPr id="8228" name="Line 138"/>
            <p:cNvSpPr>
              <a:spLocks noChangeShapeType="1"/>
            </p:cNvSpPr>
            <p:nvPr/>
          </p:nvSpPr>
          <p:spPr bwMode="auto">
            <a:xfrm>
              <a:off x="1548" y="3036"/>
              <a:ext cx="0" cy="42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prstDash val="dash"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s-ES_tradnl"/>
            </a:p>
          </p:txBody>
        </p:sp>
        <p:sp>
          <p:nvSpPr>
            <p:cNvPr id="8229" name="Line 139"/>
            <p:cNvSpPr>
              <a:spLocks noChangeShapeType="1"/>
            </p:cNvSpPr>
            <p:nvPr/>
          </p:nvSpPr>
          <p:spPr bwMode="auto">
            <a:xfrm>
              <a:off x="1548" y="3036"/>
              <a:ext cx="384" cy="0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s-ES_tradnl"/>
            </a:p>
          </p:txBody>
        </p:sp>
        <p:sp>
          <p:nvSpPr>
            <p:cNvPr id="8230" name="Oval 140"/>
            <p:cNvSpPr>
              <a:spLocks noChangeArrowheads="1"/>
            </p:cNvSpPr>
            <p:nvPr/>
          </p:nvSpPr>
          <p:spPr bwMode="auto">
            <a:xfrm>
              <a:off x="1908" y="3003"/>
              <a:ext cx="60" cy="60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rgbClr val="FFFF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s-ES_tradnl"/>
            </a:p>
          </p:txBody>
        </p:sp>
        <p:sp>
          <p:nvSpPr>
            <p:cNvPr id="8231" name="Line 141"/>
            <p:cNvSpPr>
              <a:spLocks noChangeShapeType="1"/>
            </p:cNvSpPr>
            <p:nvPr/>
          </p:nvSpPr>
          <p:spPr bwMode="auto">
            <a:xfrm>
              <a:off x="384" y="3792"/>
              <a:ext cx="384" cy="0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s-ES_tradnl"/>
            </a:p>
          </p:txBody>
        </p:sp>
        <p:sp>
          <p:nvSpPr>
            <p:cNvPr id="8232" name="Line 142"/>
            <p:cNvSpPr>
              <a:spLocks noChangeShapeType="1"/>
            </p:cNvSpPr>
            <p:nvPr/>
          </p:nvSpPr>
          <p:spPr bwMode="auto">
            <a:xfrm flipV="1">
              <a:off x="768" y="3036"/>
              <a:ext cx="792" cy="768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s-ES_tradnl"/>
            </a:p>
          </p:txBody>
        </p:sp>
        <p:sp>
          <p:nvSpPr>
            <p:cNvPr id="8233" name="Oval 143"/>
            <p:cNvSpPr>
              <a:spLocks noChangeArrowheads="1"/>
            </p:cNvSpPr>
            <p:nvPr/>
          </p:nvSpPr>
          <p:spPr bwMode="auto">
            <a:xfrm>
              <a:off x="366" y="3762"/>
              <a:ext cx="60" cy="60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rgbClr val="FFFF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s-ES_tradnl"/>
            </a:p>
          </p:txBody>
        </p:sp>
        <p:sp>
          <p:nvSpPr>
            <p:cNvPr id="8234" name="Line 144"/>
            <p:cNvSpPr>
              <a:spLocks noChangeShapeType="1"/>
            </p:cNvSpPr>
            <p:nvPr/>
          </p:nvSpPr>
          <p:spPr bwMode="auto">
            <a:xfrm>
              <a:off x="1944" y="3036"/>
              <a:ext cx="0" cy="42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prstDash val="dash"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s-ES_tradnl"/>
            </a:p>
          </p:txBody>
        </p:sp>
        <p:sp>
          <p:nvSpPr>
            <p:cNvPr id="8235" name="Line 145"/>
            <p:cNvSpPr>
              <a:spLocks noChangeShapeType="1"/>
            </p:cNvSpPr>
            <p:nvPr/>
          </p:nvSpPr>
          <p:spPr bwMode="auto">
            <a:xfrm>
              <a:off x="780" y="3408"/>
              <a:ext cx="0" cy="42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prstDash val="dash"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s-ES_tradnl"/>
            </a:p>
          </p:txBody>
        </p:sp>
        <p:sp>
          <p:nvSpPr>
            <p:cNvPr id="8236" name="Line 146"/>
            <p:cNvSpPr>
              <a:spLocks noChangeShapeType="1"/>
            </p:cNvSpPr>
            <p:nvPr/>
          </p:nvSpPr>
          <p:spPr bwMode="auto">
            <a:xfrm>
              <a:off x="384" y="3408"/>
              <a:ext cx="0" cy="42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prstDash val="dash"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s-ES_tradnl"/>
            </a:p>
          </p:txBody>
        </p:sp>
        <p:sp>
          <p:nvSpPr>
            <p:cNvPr id="8237" name="Text Box 147"/>
            <p:cNvSpPr txBox="1">
              <a:spLocks noChangeArrowheads="1"/>
            </p:cNvSpPr>
            <p:nvPr/>
          </p:nvSpPr>
          <p:spPr bwMode="auto">
            <a:xfrm>
              <a:off x="972" y="3420"/>
              <a:ext cx="38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ES_tradnl" sz="3200">
                  <a:solidFill>
                    <a:schemeClr val="bg1"/>
                  </a:solidFill>
                </a:rPr>
                <a:t>-4</a:t>
              </a:r>
              <a:endParaRPr lang="es-ES_tradnl">
                <a:solidFill>
                  <a:schemeClr val="bg1"/>
                </a:solidFill>
              </a:endParaRPr>
            </a:p>
          </p:txBody>
        </p:sp>
        <p:sp>
          <p:nvSpPr>
            <p:cNvPr id="8238" name="Text Box 148"/>
            <p:cNvSpPr txBox="1">
              <a:spLocks noChangeArrowheads="1"/>
            </p:cNvSpPr>
            <p:nvPr/>
          </p:nvSpPr>
          <p:spPr bwMode="auto">
            <a:xfrm>
              <a:off x="168" y="3420"/>
              <a:ext cx="38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ES_tradnl" sz="3200">
                  <a:solidFill>
                    <a:schemeClr val="bg1"/>
                  </a:solidFill>
                </a:rPr>
                <a:t>-6</a:t>
              </a:r>
              <a:endParaRPr lang="es-ES_tradnl">
                <a:solidFill>
                  <a:schemeClr val="bg1"/>
                </a:solidFill>
              </a:endParaRPr>
            </a:p>
          </p:txBody>
        </p:sp>
        <p:sp>
          <p:nvSpPr>
            <p:cNvPr id="8239" name="Text Box 150"/>
            <p:cNvSpPr txBox="1">
              <a:spLocks noChangeArrowheads="1"/>
            </p:cNvSpPr>
            <p:nvPr/>
          </p:nvSpPr>
          <p:spPr bwMode="auto">
            <a:xfrm>
              <a:off x="2424" y="3720"/>
              <a:ext cx="396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ES_tradnl" sz="3200">
                  <a:solidFill>
                    <a:schemeClr val="bg1"/>
                  </a:solidFill>
                </a:rPr>
                <a:t>-1</a:t>
              </a:r>
              <a:endParaRPr lang="es-ES_tradnl">
                <a:solidFill>
                  <a:schemeClr val="bg1"/>
                </a:solidFill>
              </a:endParaRPr>
            </a:p>
          </p:txBody>
        </p:sp>
        <p:sp>
          <p:nvSpPr>
            <p:cNvPr id="8240" name="Line 151"/>
            <p:cNvSpPr>
              <a:spLocks noChangeShapeType="1"/>
            </p:cNvSpPr>
            <p:nvPr/>
          </p:nvSpPr>
          <p:spPr bwMode="auto">
            <a:xfrm>
              <a:off x="168" y="3780"/>
              <a:ext cx="5016" cy="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prstDash val="dash"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s-ES_tradnl"/>
            </a:p>
          </p:txBody>
        </p:sp>
        <p:sp>
          <p:nvSpPr>
            <p:cNvPr id="8241" name="Line 153"/>
            <p:cNvSpPr>
              <a:spLocks noChangeShapeType="1"/>
            </p:cNvSpPr>
            <p:nvPr/>
          </p:nvSpPr>
          <p:spPr bwMode="auto">
            <a:xfrm>
              <a:off x="168" y="3432"/>
              <a:ext cx="5292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 type="triangle" w="med" len="lg"/>
            </a:ln>
          </p:spPr>
          <p:txBody>
            <a:bodyPr anchor="ctr">
              <a:spAutoFit/>
            </a:bodyPr>
            <a:lstStyle/>
            <a:p>
              <a:endParaRPr lang="es-ES_tradnl"/>
            </a:p>
          </p:txBody>
        </p:sp>
        <p:sp>
          <p:nvSpPr>
            <p:cNvPr id="8242" name="Line 154"/>
            <p:cNvSpPr>
              <a:spLocks noChangeShapeType="1"/>
            </p:cNvSpPr>
            <p:nvPr/>
          </p:nvSpPr>
          <p:spPr bwMode="auto">
            <a:xfrm rot="-5400000">
              <a:off x="2034" y="3414"/>
              <a:ext cx="1380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 type="triangle" w="med" len="lg"/>
            </a:ln>
          </p:spPr>
          <p:txBody>
            <a:bodyPr anchor="ctr">
              <a:spAutoFit/>
            </a:bodyPr>
            <a:lstStyle/>
            <a:p>
              <a:endParaRPr lang="es-ES_tradnl"/>
            </a:p>
          </p:txBody>
        </p:sp>
        <p:sp>
          <p:nvSpPr>
            <p:cNvPr id="8243" name="Text Box 155"/>
            <p:cNvSpPr txBox="1">
              <a:spLocks noChangeArrowheads="1"/>
            </p:cNvSpPr>
            <p:nvPr/>
          </p:nvSpPr>
          <p:spPr bwMode="auto">
            <a:xfrm>
              <a:off x="5328" y="3396"/>
              <a:ext cx="264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ES_tradnl" sz="3200">
                  <a:solidFill>
                    <a:schemeClr val="bg1"/>
                  </a:solidFill>
                </a:rPr>
                <a:t>x</a:t>
              </a:r>
              <a:endParaRPr lang="es-ES_tradnl">
                <a:solidFill>
                  <a:schemeClr val="bg1"/>
                </a:solidFill>
              </a:endParaRPr>
            </a:p>
          </p:txBody>
        </p:sp>
        <p:sp>
          <p:nvSpPr>
            <p:cNvPr id="8244" name="Text Box 156"/>
            <p:cNvSpPr txBox="1">
              <a:spLocks noChangeArrowheads="1"/>
            </p:cNvSpPr>
            <p:nvPr/>
          </p:nvSpPr>
          <p:spPr bwMode="auto">
            <a:xfrm>
              <a:off x="2736" y="2652"/>
              <a:ext cx="852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s-ES_tradnl" sz="3200">
                  <a:solidFill>
                    <a:schemeClr val="bg1"/>
                  </a:solidFill>
                </a:rPr>
                <a:t>Suma</a:t>
              </a:r>
              <a:endParaRPr lang="es-ES_tradnl">
                <a:solidFill>
                  <a:schemeClr val="bg1"/>
                </a:solidFill>
              </a:endParaRPr>
            </a:p>
          </p:txBody>
        </p:sp>
        <p:sp>
          <p:nvSpPr>
            <p:cNvPr id="8245" name="Oval 158"/>
            <p:cNvSpPr>
              <a:spLocks noChangeArrowheads="1"/>
            </p:cNvSpPr>
            <p:nvPr/>
          </p:nvSpPr>
          <p:spPr bwMode="auto">
            <a:xfrm>
              <a:off x="3486" y="3006"/>
              <a:ext cx="60" cy="60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rgbClr val="FFFF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s-ES_tradnl"/>
            </a:p>
          </p:txBody>
        </p:sp>
        <p:sp>
          <p:nvSpPr>
            <p:cNvPr id="8246" name="Oval 131"/>
            <p:cNvSpPr>
              <a:spLocks noChangeArrowheads="1"/>
            </p:cNvSpPr>
            <p:nvPr/>
          </p:nvSpPr>
          <p:spPr bwMode="auto">
            <a:xfrm>
              <a:off x="3510" y="3762"/>
              <a:ext cx="60" cy="60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rgbClr val="FFFF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s-ES_tradnl"/>
            </a:p>
          </p:txBody>
        </p:sp>
        <p:sp>
          <p:nvSpPr>
            <p:cNvPr id="8247" name="Oval 161"/>
            <p:cNvSpPr>
              <a:spLocks noChangeArrowheads="1"/>
            </p:cNvSpPr>
            <p:nvPr/>
          </p:nvSpPr>
          <p:spPr bwMode="auto">
            <a:xfrm>
              <a:off x="5064" y="3411"/>
              <a:ext cx="60" cy="6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rgbClr val="FFFF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s-ES_tradnl"/>
            </a:p>
          </p:txBody>
        </p:sp>
        <p:sp>
          <p:nvSpPr>
            <p:cNvPr id="8248" name="Oval 162"/>
            <p:cNvSpPr>
              <a:spLocks noChangeArrowheads="1"/>
            </p:cNvSpPr>
            <p:nvPr/>
          </p:nvSpPr>
          <p:spPr bwMode="auto">
            <a:xfrm>
              <a:off x="1920" y="3411"/>
              <a:ext cx="60" cy="6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rgbClr val="FFFF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s-ES_tradnl"/>
            </a:p>
          </p:txBody>
        </p:sp>
        <p:sp>
          <p:nvSpPr>
            <p:cNvPr id="8249" name="Oval 163"/>
            <p:cNvSpPr>
              <a:spLocks noChangeArrowheads="1"/>
            </p:cNvSpPr>
            <p:nvPr/>
          </p:nvSpPr>
          <p:spPr bwMode="auto">
            <a:xfrm>
              <a:off x="360" y="3411"/>
              <a:ext cx="60" cy="60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rgbClr val="FFFF00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s-ES_tradnl"/>
            </a:p>
          </p:txBody>
        </p:sp>
      </p:grpSp>
    </p:spTree>
    <p:extLst>
      <p:ext uri="{BB962C8B-B14F-4D97-AF65-F5344CB8AC3E}">
        <p14:creationId xmlns:p14="http://schemas.microsoft.com/office/powerpoint/2010/main" val="2404019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0"/>
            <a:ext cx="7772400" cy="765175"/>
          </a:xfrm>
          <a:noFill/>
          <a:ln/>
        </p:spPr>
        <p:txBody>
          <a:bodyPr/>
          <a:lstStyle/>
          <a:p>
            <a:pPr algn="l"/>
            <a:r>
              <a:rPr lang="es-MX" dirty="0" smtClean="0">
                <a:solidFill>
                  <a:schemeClr val="bg1"/>
                </a:solidFill>
                <a:latin typeface="Arial" charset="0"/>
              </a:rPr>
              <a:t>Bibliografía y orientación</a:t>
            </a:r>
            <a:endParaRPr lang="en-US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61795" name="Line 3"/>
          <p:cNvSpPr>
            <a:spLocks noChangeShapeType="1"/>
          </p:cNvSpPr>
          <p:nvPr/>
        </p:nvSpPr>
        <p:spPr bwMode="auto">
          <a:xfrm>
            <a:off x="0" y="765175"/>
            <a:ext cx="9144000" cy="0"/>
          </a:xfrm>
          <a:prstGeom prst="line">
            <a:avLst/>
          </a:prstGeom>
          <a:noFill/>
          <a:ln w="57150" cmpd="thickThin">
            <a:solidFill>
              <a:srgbClr val="FFFF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_tradnl"/>
          </a:p>
        </p:txBody>
      </p:sp>
      <p:sp>
        <p:nvSpPr>
          <p:cNvPr id="161796" name="Text Box 4"/>
          <p:cNvSpPr txBox="1">
            <a:spLocks noChangeArrowheads="1"/>
          </p:cNvSpPr>
          <p:nvPr/>
        </p:nvSpPr>
        <p:spPr bwMode="auto">
          <a:xfrm>
            <a:off x="-14062" y="929819"/>
            <a:ext cx="9144000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lang="es-MX" dirty="0" smtClean="0">
                <a:solidFill>
                  <a:schemeClr val="bg1"/>
                </a:solidFill>
              </a:rPr>
              <a:t>Texto: Tomo II</a:t>
            </a:r>
          </a:p>
          <a:p>
            <a:pPr eaLnBrk="1" hangingPunct="1"/>
            <a:r>
              <a:rPr lang="es-MX" dirty="0" smtClean="0">
                <a:solidFill>
                  <a:schemeClr val="bg1"/>
                </a:solidFill>
              </a:rPr>
              <a:t>Estudiar </a:t>
            </a:r>
            <a:r>
              <a:rPr lang="es-MX" dirty="0">
                <a:solidFill>
                  <a:srgbClr val="FFFF00"/>
                </a:solidFill>
              </a:rPr>
              <a:t>3.1 a </a:t>
            </a:r>
            <a:r>
              <a:rPr lang="es-MX" dirty="0" smtClean="0">
                <a:solidFill>
                  <a:srgbClr val="FFFF00"/>
                </a:solidFill>
              </a:rPr>
              <a:t>3.4, </a:t>
            </a:r>
            <a:r>
              <a:rPr lang="es-MX" dirty="0">
                <a:solidFill>
                  <a:schemeClr val="bg1"/>
                </a:solidFill>
              </a:rPr>
              <a:t>(p. 284 – 324)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1797" name="Text Box 5"/>
          <p:cNvSpPr txBox="1">
            <a:spLocks noChangeArrowheads="1"/>
          </p:cNvSpPr>
          <p:nvPr/>
        </p:nvSpPr>
        <p:spPr bwMode="auto">
          <a:xfrm>
            <a:off x="0" y="2772015"/>
            <a:ext cx="9144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lang="es-MX" dirty="0">
                <a:solidFill>
                  <a:schemeClr val="bg1"/>
                </a:solidFill>
              </a:rPr>
              <a:t>Preguntas </a:t>
            </a:r>
            <a:r>
              <a:rPr lang="es-MX" dirty="0">
                <a:solidFill>
                  <a:srgbClr val="FFFF00"/>
                </a:solidFill>
              </a:rPr>
              <a:t>1 – </a:t>
            </a:r>
            <a:r>
              <a:rPr lang="es-MX" dirty="0" smtClean="0">
                <a:solidFill>
                  <a:srgbClr val="FFFF00"/>
                </a:solidFill>
              </a:rPr>
              <a:t>15,</a:t>
            </a:r>
            <a:r>
              <a:rPr lang="es-MX" dirty="0" smtClean="0">
                <a:solidFill>
                  <a:schemeClr val="bg1"/>
                </a:solidFill>
              </a:rPr>
              <a:t> </a:t>
            </a:r>
            <a:r>
              <a:rPr lang="es-MX" dirty="0">
                <a:solidFill>
                  <a:schemeClr val="bg1"/>
                </a:solidFill>
              </a:rPr>
              <a:t>(p. 387)</a:t>
            </a: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161798" name="Text Box 6"/>
          <p:cNvSpPr txBox="1">
            <a:spLocks noChangeArrowheads="1"/>
          </p:cNvSpPr>
          <p:nvPr/>
        </p:nvSpPr>
        <p:spPr bwMode="auto">
          <a:xfrm>
            <a:off x="0" y="3700702"/>
            <a:ext cx="9144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lang="es-MX" dirty="0">
                <a:solidFill>
                  <a:schemeClr val="bg1"/>
                </a:solidFill>
              </a:rPr>
              <a:t>Ej. resueltos </a:t>
            </a:r>
            <a:r>
              <a:rPr lang="es-MX" dirty="0">
                <a:solidFill>
                  <a:srgbClr val="FFFF00"/>
                </a:solidFill>
              </a:rPr>
              <a:t>I a </a:t>
            </a:r>
            <a:r>
              <a:rPr lang="es-MX" dirty="0" smtClean="0">
                <a:solidFill>
                  <a:srgbClr val="FFFF00"/>
                </a:solidFill>
              </a:rPr>
              <a:t>V, </a:t>
            </a:r>
            <a:r>
              <a:rPr lang="es-MX" dirty="0" smtClean="0">
                <a:solidFill>
                  <a:schemeClr val="bg1"/>
                </a:solidFill>
              </a:rPr>
              <a:t> </a:t>
            </a:r>
            <a:r>
              <a:rPr lang="es-MX" dirty="0">
                <a:solidFill>
                  <a:schemeClr val="bg1"/>
                </a:solidFill>
              </a:rPr>
              <a:t>(p. 389-413)</a:t>
            </a: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161799" name="Text Box 7"/>
          <p:cNvSpPr txBox="1">
            <a:spLocks noChangeArrowheads="1"/>
          </p:cNvSpPr>
          <p:nvPr/>
        </p:nvSpPr>
        <p:spPr bwMode="auto">
          <a:xfrm>
            <a:off x="0" y="4669077"/>
            <a:ext cx="9144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lang="es-MX" dirty="0">
                <a:solidFill>
                  <a:schemeClr val="bg1"/>
                </a:solidFill>
              </a:rPr>
              <a:t>Ej. propuestos </a:t>
            </a:r>
            <a:r>
              <a:rPr lang="es-MX" dirty="0">
                <a:solidFill>
                  <a:srgbClr val="FFFF00"/>
                </a:solidFill>
              </a:rPr>
              <a:t>I a </a:t>
            </a:r>
            <a:r>
              <a:rPr lang="es-MX" dirty="0" smtClean="0">
                <a:solidFill>
                  <a:srgbClr val="FFFF00"/>
                </a:solidFill>
              </a:rPr>
              <a:t>VI,</a:t>
            </a:r>
            <a:r>
              <a:rPr lang="es-MX" dirty="0" smtClean="0">
                <a:solidFill>
                  <a:schemeClr val="bg1"/>
                </a:solidFill>
              </a:rPr>
              <a:t> </a:t>
            </a:r>
            <a:r>
              <a:rPr lang="es-MX" dirty="0">
                <a:solidFill>
                  <a:schemeClr val="bg1"/>
                </a:solidFill>
              </a:rPr>
              <a:t>(p. 444)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353291" y="1196399"/>
            <a:ext cx="8437418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dirty="0" smtClean="0">
                <a:solidFill>
                  <a:schemeClr val="bg1"/>
                </a:solidFill>
              </a:rPr>
              <a:t>Una función </a:t>
            </a:r>
            <a:r>
              <a:rPr lang="es-ES_tradnl" dirty="0">
                <a:solidFill>
                  <a:schemeClr val="bg1"/>
                </a:solidFill>
              </a:rPr>
              <a:t>f(x) se dice </a:t>
            </a:r>
            <a:r>
              <a:rPr lang="es-ES_tradnl" dirty="0" smtClean="0">
                <a:solidFill>
                  <a:schemeClr val="bg1"/>
                </a:solidFill>
              </a:rPr>
              <a:t>periódica </a:t>
            </a:r>
            <a:r>
              <a:rPr lang="es-ES_tradnl" dirty="0">
                <a:solidFill>
                  <a:schemeClr val="bg1"/>
                </a:solidFill>
              </a:rPr>
              <a:t>con </a:t>
            </a:r>
            <a:r>
              <a:rPr lang="es-ES_tradnl" dirty="0" smtClean="0">
                <a:solidFill>
                  <a:schemeClr val="bg1"/>
                </a:solidFill>
              </a:rPr>
              <a:t>período </a:t>
            </a:r>
            <a:r>
              <a:rPr lang="es-ES_tradnl" dirty="0">
                <a:solidFill>
                  <a:schemeClr val="bg1"/>
                </a:solidFill>
              </a:rPr>
              <a:t>T </a:t>
            </a:r>
            <a:r>
              <a:rPr lang="es-ES_tradnl" dirty="0" smtClean="0">
                <a:solidFill>
                  <a:schemeClr val="bg1"/>
                </a:solidFill>
              </a:rPr>
              <a:t>≠ 0 </a:t>
            </a:r>
            <a:r>
              <a:rPr lang="es-ES_tradnl" dirty="0">
                <a:solidFill>
                  <a:schemeClr val="bg1"/>
                </a:solidFill>
              </a:rPr>
              <a:t>si :</a:t>
            </a:r>
          </a:p>
          <a:p>
            <a:r>
              <a:rPr lang="es-ES_tradnl" dirty="0">
                <a:solidFill>
                  <a:schemeClr val="bg1"/>
                </a:solidFill>
              </a:rPr>
              <a:t>f(x) = f(x + T )</a:t>
            </a:r>
          </a:p>
          <a:p>
            <a:r>
              <a:rPr lang="es-ES_tradnl" dirty="0">
                <a:solidFill>
                  <a:schemeClr val="bg1"/>
                </a:solidFill>
              </a:rPr>
              <a:t>Para todos los valores de x en el dominio de f(x</a:t>
            </a:r>
            <a:r>
              <a:rPr lang="es-ES_tradnl" dirty="0" smtClean="0">
                <a:solidFill>
                  <a:schemeClr val="bg1"/>
                </a:solidFill>
              </a:rPr>
              <a:t>)</a:t>
            </a:r>
            <a:endParaRPr lang="es-ES_tradnl" dirty="0">
              <a:solidFill>
                <a:schemeClr val="bg1"/>
              </a:solidFill>
            </a:endParaRPr>
          </a:p>
        </p:txBody>
      </p:sp>
      <p:sp>
        <p:nvSpPr>
          <p:cNvPr id="3" name="Line 38"/>
          <p:cNvSpPr>
            <a:spLocks noChangeShapeType="1"/>
          </p:cNvSpPr>
          <p:nvPr/>
        </p:nvSpPr>
        <p:spPr bwMode="auto">
          <a:xfrm>
            <a:off x="0" y="765175"/>
            <a:ext cx="9144000" cy="0"/>
          </a:xfrm>
          <a:prstGeom prst="line">
            <a:avLst/>
          </a:prstGeom>
          <a:noFill/>
          <a:ln w="57150" cmpd="thickThin">
            <a:solidFill>
              <a:srgbClr val="FFFF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_tradnl"/>
          </a:p>
        </p:txBody>
      </p:sp>
      <p:sp>
        <p:nvSpPr>
          <p:cNvPr id="4" name="CuadroTexto 3"/>
          <p:cNvSpPr txBox="1"/>
          <p:nvPr/>
        </p:nvSpPr>
        <p:spPr>
          <a:xfrm>
            <a:off x="163287" y="48982"/>
            <a:ext cx="72009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bg1"/>
                </a:solidFill>
              </a:rPr>
              <a:t>RECORDAR</a:t>
            </a:r>
            <a:endParaRPr lang="es-ES_tradn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270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ángulo 1"/>
              <p:cNvSpPr/>
              <p:nvPr/>
            </p:nvSpPr>
            <p:spPr>
              <a:xfrm>
                <a:off x="1" y="1175658"/>
                <a:ext cx="9144000" cy="550920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s-ES_tradnl" dirty="0" smtClean="0">
                    <a:solidFill>
                      <a:schemeClr val="bg1"/>
                    </a:solidFill>
                  </a:rPr>
                  <a:t>También </a:t>
                </a:r>
                <a:r>
                  <a:rPr lang="es-ES_tradnl" dirty="0">
                    <a:solidFill>
                      <a:schemeClr val="bg1"/>
                    </a:solidFill>
                  </a:rPr>
                  <a:t>es bueno </a:t>
                </a:r>
                <a:r>
                  <a:rPr lang="es-ES_tradnl" dirty="0" smtClean="0">
                    <a:solidFill>
                      <a:schemeClr val="bg1"/>
                    </a:solidFill>
                  </a:rPr>
                  <a:t>se</a:t>
                </a:r>
                <a:r>
                  <a:rPr lang="es-MX" dirty="0" smtClean="0">
                    <a:solidFill>
                      <a:schemeClr val="bg1"/>
                    </a:solidFill>
                  </a:rPr>
                  <a:t>ñ</a:t>
                </a:r>
                <a:r>
                  <a:rPr lang="es-ES_tradnl" dirty="0" smtClean="0">
                    <a:solidFill>
                      <a:schemeClr val="bg1"/>
                    </a:solidFill>
                  </a:rPr>
                  <a:t>alar </a:t>
                </a:r>
                <a:r>
                  <a:rPr lang="es-ES_tradnl" dirty="0">
                    <a:solidFill>
                      <a:schemeClr val="bg1"/>
                    </a:solidFill>
                  </a:rPr>
                  <a:t>sobre las funciones </a:t>
                </a:r>
                <a:r>
                  <a:rPr lang="es-ES_tradnl" dirty="0" smtClean="0">
                    <a:solidFill>
                      <a:schemeClr val="bg1"/>
                    </a:solidFill>
                  </a:rPr>
                  <a:t>periódicas </a:t>
                </a:r>
                <a:r>
                  <a:rPr lang="es-ES_tradnl" dirty="0">
                    <a:solidFill>
                      <a:schemeClr val="bg1"/>
                    </a:solidFill>
                  </a:rPr>
                  <a:t>los siguientes resultados.</a:t>
                </a:r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:r>
                  <a:rPr lang="es-ES_tradnl" dirty="0">
                    <a:solidFill>
                      <a:schemeClr val="bg1"/>
                    </a:solidFill>
                  </a:rPr>
                  <a:t>Si f tiene </a:t>
                </a:r>
                <a:r>
                  <a:rPr lang="es-ES_tradnl" dirty="0" smtClean="0">
                    <a:solidFill>
                      <a:schemeClr val="bg1"/>
                    </a:solidFill>
                  </a:rPr>
                  <a:t>período </a:t>
                </a:r>
                <a:r>
                  <a:rPr lang="es-ES_tradnl" dirty="0">
                    <a:solidFill>
                      <a:schemeClr val="bg1"/>
                    </a:solidFill>
                  </a:rPr>
                  <a:t>T , entonces  </a:t>
                </a:r>
                <a:r>
                  <a:rPr lang="es-ES_tradnl" dirty="0" err="1">
                    <a:solidFill>
                      <a:schemeClr val="bg1"/>
                    </a:solidFill>
                  </a:rPr>
                  <a:t>kT</a:t>
                </a:r>
                <a:r>
                  <a:rPr lang="es-ES_tradnl" dirty="0">
                    <a:solidFill>
                      <a:schemeClr val="bg1"/>
                    </a:solidFill>
                  </a:rPr>
                  <a:t>, k ∈ </a:t>
                </a:r>
                <a14:m>
                  <m:oMath xmlns:m="http://schemas.openxmlformats.org/officeDocument/2006/math">
                    <m:r>
                      <a:rPr lang="es-ES_tradnl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s-ES_tradnl" dirty="0">
                    <a:solidFill>
                      <a:schemeClr val="bg1"/>
                    </a:solidFill>
                  </a:rPr>
                  <a:t> </a:t>
                </a:r>
                <a:r>
                  <a:rPr lang="es-ES_tradnl" dirty="0" smtClean="0">
                    <a:solidFill>
                      <a:schemeClr val="bg1"/>
                    </a:solidFill>
                  </a:rPr>
                  <a:t>, </a:t>
                </a:r>
                <a:r>
                  <a:rPr lang="es-ES_tradnl" dirty="0" err="1">
                    <a:solidFill>
                      <a:schemeClr val="bg1"/>
                    </a:solidFill>
                  </a:rPr>
                  <a:t>t</a:t>
                </a:r>
                <a:r>
                  <a:rPr lang="es-ES_tradnl" dirty="0" err="1" smtClean="0">
                    <a:solidFill>
                      <a:schemeClr val="bg1"/>
                    </a:solidFill>
                  </a:rPr>
                  <a:t>ambi</a:t>
                </a:r>
                <a:r>
                  <a:rPr lang="es-ES" dirty="0" smtClean="0">
                    <a:solidFill>
                      <a:schemeClr val="bg1"/>
                    </a:solidFill>
                  </a:rPr>
                  <a:t>é</a:t>
                </a:r>
                <a:r>
                  <a:rPr lang="es-ES_tradnl" dirty="0" smtClean="0">
                    <a:solidFill>
                      <a:schemeClr val="bg1"/>
                    </a:solidFill>
                  </a:rPr>
                  <a:t>n </a:t>
                </a:r>
                <a:r>
                  <a:rPr lang="es-ES_tradnl" dirty="0">
                    <a:solidFill>
                      <a:schemeClr val="bg1"/>
                    </a:solidFill>
                  </a:rPr>
                  <a:t>es un período de f o sea </a:t>
                </a:r>
                <a:r>
                  <a:rPr lang="es-ES_tradnl" dirty="0" smtClean="0">
                    <a:solidFill>
                      <a:schemeClr val="bg1"/>
                    </a:solidFill>
                  </a:rPr>
                  <a:t>que f(x </a:t>
                </a:r>
                <a:r>
                  <a:rPr lang="es-ES_tradnl" dirty="0">
                    <a:solidFill>
                      <a:schemeClr val="bg1"/>
                    </a:solidFill>
                  </a:rPr>
                  <a:t>+ </a:t>
                </a:r>
                <a:r>
                  <a:rPr lang="es-ES_tradnl" dirty="0" err="1" smtClean="0">
                    <a:solidFill>
                      <a:schemeClr val="bg1"/>
                    </a:solidFill>
                  </a:rPr>
                  <a:t>kT</a:t>
                </a:r>
                <a:r>
                  <a:rPr lang="es-ES_tradnl" dirty="0" smtClean="0">
                    <a:solidFill>
                      <a:schemeClr val="bg1"/>
                    </a:solidFill>
                  </a:rPr>
                  <a:t> )</a:t>
                </a:r>
                <a:r>
                  <a:rPr lang="es-ES_tradnl" dirty="0">
                    <a:solidFill>
                      <a:schemeClr val="bg1"/>
                    </a:solidFill>
                  </a:rPr>
                  <a:t> </a:t>
                </a:r>
                <a:r>
                  <a:rPr lang="es-ES_tradnl" dirty="0" smtClean="0">
                    <a:solidFill>
                      <a:schemeClr val="bg1"/>
                    </a:solidFill>
                  </a:rPr>
                  <a:t>=</a:t>
                </a:r>
                <a:r>
                  <a:rPr lang="es-ES_tradnl" dirty="0">
                    <a:solidFill>
                      <a:schemeClr val="bg1"/>
                    </a:solidFill>
                  </a:rPr>
                  <a:t>f(x) </a:t>
                </a:r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:endParaRPr lang="es-ES_tradnl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" name="Rectángulo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" y="1175658"/>
                <a:ext cx="9144000" cy="5509200"/>
              </a:xfrm>
              <a:prstGeom prst="rect">
                <a:avLst/>
              </a:prstGeom>
              <a:blipFill>
                <a:blip r:embed="rId2"/>
                <a:stretch>
                  <a:fillRect l="-2667" t="-2434" r="-2067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Line 38"/>
          <p:cNvSpPr>
            <a:spLocks noChangeShapeType="1"/>
          </p:cNvSpPr>
          <p:nvPr/>
        </p:nvSpPr>
        <p:spPr bwMode="auto">
          <a:xfrm>
            <a:off x="0" y="765175"/>
            <a:ext cx="9144000" cy="0"/>
          </a:xfrm>
          <a:prstGeom prst="line">
            <a:avLst/>
          </a:prstGeom>
          <a:noFill/>
          <a:ln w="57150" cmpd="thickThin">
            <a:solidFill>
              <a:srgbClr val="FFFF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_tradnl"/>
          </a:p>
        </p:txBody>
      </p:sp>
      <p:sp>
        <p:nvSpPr>
          <p:cNvPr id="4" name="CuadroTexto 3"/>
          <p:cNvSpPr txBox="1"/>
          <p:nvPr/>
        </p:nvSpPr>
        <p:spPr>
          <a:xfrm>
            <a:off x="489857" y="48982"/>
            <a:ext cx="687432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bg1"/>
                </a:solidFill>
              </a:rPr>
              <a:t>RECORDAR</a:t>
            </a:r>
            <a:endParaRPr lang="es-ES_tradn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2425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38"/>
          <p:cNvSpPr>
            <a:spLocks noChangeShapeType="1"/>
          </p:cNvSpPr>
          <p:nvPr/>
        </p:nvSpPr>
        <p:spPr bwMode="auto">
          <a:xfrm>
            <a:off x="0" y="765175"/>
            <a:ext cx="9144000" cy="0"/>
          </a:xfrm>
          <a:prstGeom prst="line">
            <a:avLst/>
          </a:prstGeom>
          <a:noFill/>
          <a:ln w="57150" cmpd="thickThin">
            <a:solidFill>
              <a:srgbClr val="FFFF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_tradnl"/>
          </a:p>
        </p:txBody>
      </p:sp>
      <p:sp>
        <p:nvSpPr>
          <p:cNvPr id="3" name="CuadroTexto 2"/>
          <p:cNvSpPr txBox="1"/>
          <p:nvPr/>
        </p:nvSpPr>
        <p:spPr>
          <a:xfrm>
            <a:off x="0" y="135373"/>
            <a:ext cx="9144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500" dirty="0" smtClean="0">
                <a:solidFill>
                  <a:schemeClr val="bg1"/>
                </a:solidFill>
              </a:rPr>
              <a:t>OTROS RESULTADOS DE LAS FUNCIONES PERIÓDICAS</a:t>
            </a:r>
            <a:endParaRPr lang="es-ES_tradnl" sz="2500" dirty="0">
              <a:solidFill>
                <a:schemeClr val="bg1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lum bright="-20000" contrast="20000"/>
          </a:blip>
          <a:stretch>
            <a:fillRect/>
          </a:stretch>
        </p:blipFill>
        <p:spPr>
          <a:xfrm>
            <a:off x="0" y="868937"/>
            <a:ext cx="9144001" cy="6039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199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277585" y="1252769"/>
            <a:ext cx="8588829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dirty="0">
                <a:solidFill>
                  <a:schemeClr val="bg1"/>
                </a:solidFill>
              </a:rPr>
              <a:t>S</a:t>
            </a:r>
            <a:r>
              <a:rPr lang="es-ES_tradnl" dirty="0" smtClean="0">
                <a:solidFill>
                  <a:schemeClr val="bg1"/>
                </a:solidFill>
              </a:rPr>
              <a:t>e </a:t>
            </a:r>
            <a:r>
              <a:rPr lang="es-ES_tradnl" dirty="0">
                <a:solidFill>
                  <a:schemeClr val="bg1"/>
                </a:solidFill>
              </a:rPr>
              <a:t>dice que f(x) es una </a:t>
            </a:r>
            <a:r>
              <a:rPr lang="es-ES_tradnl" dirty="0" smtClean="0">
                <a:solidFill>
                  <a:schemeClr val="bg1"/>
                </a:solidFill>
              </a:rPr>
              <a:t>función </a:t>
            </a:r>
            <a:r>
              <a:rPr lang="es-ES_tradnl" dirty="0">
                <a:solidFill>
                  <a:schemeClr val="bg1"/>
                </a:solidFill>
              </a:rPr>
              <a:t>seccionalmente continua en el intervalo [a, b], si f(x) es continua en todo punto del intervalo con </a:t>
            </a:r>
            <a:r>
              <a:rPr lang="es-ES_tradnl" dirty="0" smtClean="0">
                <a:solidFill>
                  <a:schemeClr val="bg1"/>
                </a:solidFill>
              </a:rPr>
              <a:t>excepción </a:t>
            </a:r>
            <a:r>
              <a:rPr lang="es-ES_tradnl" dirty="0">
                <a:solidFill>
                  <a:schemeClr val="bg1"/>
                </a:solidFill>
              </a:rPr>
              <a:t>de un </a:t>
            </a:r>
            <a:r>
              <a:rPr lang="es-ES_tradnl" dirty="0" smtClean="0">
                <a:solidFill>
                  <a:schemeClr val="bg1"/>
                </a:solidFill>
              </a:rPr>
              <a:t>número </a:t>
            </a:r>
            <a:r>
              <a:rPr lang="es-ES_tradnl" dirty="0" err="1">
                <a:solidFill>
                  <a:schemeClr val="bg1"/>
                </a:solidFill>
              </a:rPr>
              <a:t>ﬁnito</a:t>
            </a:r>
            <a:r>
              <a:rPr lang="es-ES_tradnl" dirty="0">
                <a:solidFill>
                  <a:schemeClr val="bg1"/>
                </a:solidFill>
              </a:rPr>
              <a:t> de puntos en los cuales tiene discontinuidades </a:t>
            </a:r>
            <a:r>
              <a:rPr lang="es-ES_tradnl" dirty="0" err="1">
                <a:solidFill>
                  <a:schemeClr val="bg1"/>
                </a:solidFill>
              </a:rPr>
              <a:t>ﬁnitas</a:t>
            </a:r>
            <a:r>
              <a:rPr lang="es-ES_tradnl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3" name="Line 38"/>
          <p:cNvSpPr>
            <a:spLocks noChangeShapeType="1"/>
          </p:cNvSpPr>
          <p:nvPr/>
        </p:nvSpPr>
        <p:spPr bwMode="auto">
          <a:xfrm>
            <a:off x="0" y="765175"/>
            <a:ext cx="9144000" cy="0"/>
          </a:xfrm>
          <a:prstGeom prst="line">
            <a:avLst/>
          </a:prstGeom>
          <a:noFill/>
          <a:ln w="57150" cmpd="thickThin">
            <a:solidFill>
              <a:srgbClr val="FFFF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_tradnl"/>
          </a:p>
        </p:txBody>
      </p:sp>
      <p:sp>
        <p:nvSpPr>
          <p:cNvPr id="4" name="CuadroTexto 3"/>
          <p:cNvSpPr txBox="1"/>
          <p:nvPr/>
        </p:nvSpPr>
        <p:spPr>
          <a:xfrm>
            <a:off x="163287" y="48982"/>
            <a:ext cx="72009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solidFill>
                  <a:schemeClr val="bg1"/>
                </a:solidFill>
              </a:rPr>
              <a:t>RECORDAR</a:t>
            </a:r>
            <a:endParaRPr lang="es-ES_tradn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8436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9" name="Text Box 3"/>
          <p:cNvSpPr txBox="1">
            <a:spLocks noChangeArrowheads="1"/>
          </p:cNvSpPr>
          <p:nvPr/>
        </p:nvSpPr>
        <p:spPr bwMode="auto">
          <a:xfrm>
            <a:off x="76200" y="-19050"/>
            <a:ext cx="8001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s-ES_tradnl">
                <a:solidFill>
                  <a:schemeClr val="bg1"/>
                </a:solidFill>
              </a:rPr>
              <a:t>Serie trigonométrica</a:t>
            </a:r>
          </a:p>
        </p:txBody>
      </p:sp>
      <p:sp>
        <p:nvSpPr>
          <p:cNvPr id="126986" name="Text Box 10"/>
          <p:cNvSpPr txBox="1">
            <a:spLocks noChangeArrowheads="1"/>
          </p:cNvSpPr>
          <p:nvPr/>
        </p:nvSpPr>
        <p:spPr bwMode="auto">
          <a:xfrm>
            <a:off x="38100" y="4171950"/>
            <a:ext cx="57531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s-ES_tradnl" i="1">
                <a:solidFill>
                  <a:schemeClr val="bg1"/>
                </a:solidFill>
              </a:rPr>
              <a:t>w</a:t>
            </a:r>
            <a:r>
              <a:rPr lang="es-ES_tradnl">
                <a:solidFill>
                  <a:schemeClr val="bg1"/>
                </a:solidFill>
              </a:rPr>
              <a:t>: </a:t>
            </a:r>
            <a:r>
              <a:rPr lang="es-ES_tradnl">
                <a:solidFill>
                  <a:srgbClr val="FFFF00"/>
                </a:solidFill>
              </a:rPr>
              <a:t>frecuencia angular</a:t>
            </a:r>
            <a:r>
              <a:rPr lang="es-ES_tradnl">
                <a:solidFill>
                  <a:schemeClr val="bg1"/>
                </a:solidFill>
              </a:rPr>
              <a:t> </a:t>
            </a:r>
          </a:p>
        </p:txBody>
      </p:sp>
      <p:graphicFrame>
        <p:nvGraphicFramePr>
          <p:cNvPr id="126991" name="Object 15"/>
          <p:cNvGraphicFramePr>
            <a:graphicFrameLocks noChangeAspect="1"/>
          </p:cNvGraphicFramePr>
          <p:nvPr/>
        </p:nvGraphicFramePr>
        <p:xfrm>
          <a:off x="677863" y="1595438"/>
          <a:ext cx="7551737" cy="181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054" name="Equation" r:id="rId3" imgW="60540840" imgH="14640840" progId="Equation.3">
                  <p:embed/>
                </p:oleObj>
              </mc:Choice>
              <mc:Fallback>
                <p:oleObj name="Equation" r:id="rId3" imgW="60540840" imgH="14640840" progId="Equation.3">
                  <p:embed/>
                  <p:pic>
                    <p:nvPicPr>
                      <p:cNvPr id="0" name="Picture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7863" y="1595438"/>
                        <a:ext cx="7551737" cy="1819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6999" name="Text Box 23"/>
          <p:cNvSpPr txBox="1">
            <a:spLocks noChangeArrowheads="1"/>
          </p:cNvSpPr>
          <p:nvPr/>
        </p:nvSpPr>
        <p:spPr bwMode="auto">
          <a:xfrm>
            <a:off x="0" y="897984"/>
            <a:ext cx="8763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s-ES_tradnl" dirty="0">
                <a:solidFill>
                  <a:schemeClr val="bg1"/>
                </a:solidFill>
              </a:rPr>
              <a:t>Es una serie del tipo:</a:t>
            </a:r>
          </a:p>
        </p:txBody>
      </p:sp>
      <p:grpSp>
        <p:nvGrpSpPr>
          <p:cNvPr id="127011" name="Group 35"/>
          <p:cNvGrpSpPr>
            <a:grpSpLocks/>
          </p:cNvGrpSpPr>
          <p:nvPr/>
        </p:nvGrpSpPr>
        <p:grpSpPr bwMode="auto">
          <a:xfrm>
            <a:off x="0" y="3352800"/>
            <a:ext cx="8686800" cy="762000"/>
            <a:chOff x="0" y="2112"/>
            <a:chExt cx="5472" cy="480"/>
          </a:xfrm>
        </p:grpSpPr>
        <p:sp>
          <p:nvSpPr>
            <p:cNvPr id="127001" name="Text Box 25"/>
            <p:cNvSpPr txBox="1">
              <a:spLocks noChangeArrowheads="1"/>
            </p:cNvSpPr>
            <p:nvPr/>
          </p:nvSpPr>
          <p:spPr bwMode="auto">
            <a:xfrm>
              <a:off x="0" y="2112"/>
              <a:ext cx="3360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s-ES_tradnl" i="1">
                  <a:solidFill>
                    <a:schemeClr val="bg1"/>
                  </a:solidFill>
                </a:rPr>
                <a:t>a</a:t>
              </a:r>
              <a:r>
                <a:rPr lang="es-ES_tradnl" baseline="-25000">
                  <a:solidFill>
                    <a:schemeClr val="bg1"/>
                  </a:solidFill>
                </a:rPr>
                <a:t>0</a:t>
              </a:r>
              <a:r>
                <a:rPr lang="es-ES_tradnl">
                  <a:solidFill>
                    <a:schemeClr val="bg1"/>
                  </a:solidFill>
                </a:rPr>
                <a:t>, </a:t>
              </a:r>
              <a:r>
                <a:rPr lang="es-ES_tradnl" i="1">
                  <a:solidFill>
                    <a:schemeClr val="bg1"/>
                  </a:solidFill>
                </a:rPr>
                <a:t>a</a:t>
              </a:r>
              <a:r>
                <a:rPr lang="es-ES_tradnl" baseline="-25000">
                  <a:solidFill>
                    <a:schemeClr val="bg1"/>
                  </a:solidFill>
                </a:rPr>
                <a:t>1</a:t>
              </a:r>
              <a:r>
                <a:rPr lang="es-ES_tradnl">
                  <a:solidFill>
                    <a:schemeClr val="bg1"/>
                  </a:solidFill>
                </a:rPr>
                <a:t>, </a:t>
              </a:r>
              <a:r>
                <a:rPr lang="es-ES_tradnl" i="1">
                  <a:solidFill>
                    <a:schemeClr val="bg1"/>
                  </a:solidFill>
                </a:rPr>
                <a:t>a</a:t>
              </a:r>
              <a:r>
                <a:rPr lang="es-ES_tradnl" baseline="-25000">
                  <a:solidFill>
                    <a:schemeClr val="bg1"/>
                  </a:solidFill>
                </a:rPr>
                <a:t>2</a:t>
              </a:r>
              <a:r>
                <a:rPr lang="es-ES_tradnl">
                  <a:solidFill>
                    <a:schemeClr val="bg1"/>
                  </a:solidFill>
                </a:rPr>
                <a:t>,... </a:t>
              </a:r>
              <a:r>
                <a:rPr lang="es-ES_tradnl" i="1">
                  <a:solidFill>
                    <a:schemeClr val="bg1"/>
                  </a:solidFill>
                </a:rPr>
                <a:t>b</a:t>
              </a:r>
              <a:r>
                <a:rPr lang="es-ES_tradnl" baseline="-25000">
                  <a:solidFill>
                    <a:schemeClr val="bg1"/>
                  </a:solidFill>
                </a:rPr>
                <a:t>1</a:t>
              </a:r>
              <a:r>
                <a:rPr lang="es-ES_tradnl">
                  <a:solidFill>
                    <a:schemeClr val="bg1"/>
                  </a:solidFill>
                </a:rPr>
                <a:t>, </a:t>
              </a:r>
              <a:r>
                <a:rPr lang="es-ES_tradnl" i="1">
                  <a:solidFill>
                    <a:schemeClr val="bg1"/>
                  </a:solidFill>
                </a:rPr>
                <a:t>b</a:t>
              </a:r>
              <a:r>
                <a:rPr lang="es-ES_tradnl" baseline="-25000">
                  <a:solidFill>
                    <a:schemeClr val="bg1"/>
                  </a:solidFill>
                </a:rPr>
                <a:t>2</a:t>
              </a:r>
              <a:r>
                <a:rPr lang="es-ES_tradnl">
                  <a:solidFill>
                    <a:schemeClr val="bg1"/>
                  </a:solidFill>
                </a:rPr>
                <a:t>,... </a:t>
              </a:r>
            </a:p>
          </p:txBody>
        </p:sp>
        <p:sp>
          <p:nvSpPr>
            <p:cNvPr id="127005" name="Text Box 29"/>
            <p:cNvSpPr txBox="1">
              <a:spLocks noChangeArrowheads="1"/>
            </p:cNvSpPr>
            <p:nvPr/>
          </p:nvSpPr>
          <p:spPr bwMode="auto">
            <a:xfrm>
              <a:off x="3108" y="2112"/>
              <a:ext cx="2364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s-ES_tradnl">
                  <a:solidFill>
                    <a:schemeClr val="bg1"/>
                  </a:solidFill>
                </a:rPr>
                <a:t>: </a:t>
              </a:r>
              <a:r>
                <a:rPr lang="es-ES_tradnl">
                  <a:solidFill>
                    <a:srgbClr val="FFFF00"/>
                  </a:solidFill>
                </a:rPr>
                <a:t>coeficientes</a:t>
              </a:r>
              <a:endParaRPr lang="es-ES_tradnl">
                <a:solidFill>
                  <a:schemeClr val="bg1"/>
                </a:solidFill>
              </a:endParaRPr>
            </a:p>
          </p:txBody>
        </p:sp>
      </p:grpSp>
      <p:grpSp>
        <p:nvGrpSpPr>
          <p:cNvPr id="127012" name="Group 36"/>
          <p:cNvGrpSpPr>
            <a:grpSpLocks/>
          </p:cNvGrpSpPr>
          <p:nvPr/>
        </p:nvGrpSpPr>
        <p:grpSpPr bwMode="auto">
          <a:xfrm>
            <a:off x="95250" y="4857750"/>
            <a:ext cx="9048750" cy="846138"/>
            <a:chOff x="60" y="3060"/>
            <a:chExt cx="5700" cy="533"/>
          </a:xfrm>
        </p:grpSpPr>
        <p:graphicFrame>
          <p:nvGraphicFramePr>
            <p:cNvPr id="127006" name="Object 30"/>
            <p:cNvGraphicFramePr>
              <a:graphicFrameLocks noChangeAspect="1"/>
            </p:cNvGraphicFramePr>
            <p:nvPr/>
          </p:nvGraphicFramePr>
          <p:xfrm>
            <a:off x="60" y="3115"/>
            <a:ext cx="2905" cy="4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7055" name="Equation" r:id="rId5" imgW="36969840" imgH="6093000" progId="Equation.3">
                    <p:embed/>
                  </p:oleObj>
                </mc:Choice>
                <mc:Fallback>
                  <p:oleObj name="Equation" r:id="rId5" imgW="36969840" imgH="6093000" progId="Equation.3">
                    <p:embed/>
                    <p:pic>
                      <p:nvPicPr>
                        <p:cNvPr id="0" name="Picture 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" y="3115"/>
                          <a:ext cx="2905" cy="47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7007" name="Text Box 31"/>
            <p:cNvSpPr txBox="1">
              <a:spLocks noChangeArrowheads="1"/>
            </p:cNvSpPr>
            <p:nvPr/>
          </p:nvSpPr>
          <p:spPr bwMode="auto">
            <a:xfrm>
              <a:off x="2988" y="3060"/>
              <a:ext cx="2772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s-ES_tradnl">
                  <a:solidFill>
                    <a:srgbClr val="FFFF00"/>
                  </a:solidFill>
                </a:rPr>
                <a:t>primer armónico</a:t>
              </a:r>
              <a:r>
                <a:rPr lang="es-ES_tradnl">
                  <a:solidFill>
                    <a:schemeClr val="bg1"/>
                  </a:solidFill>
                </a:rPr>
                <a:t> </a:t>
              </a:r>
            </a:p>
          </p:txBody>
        </p:sp>
      </p:grpSp>
      <p:grpSp>
        <p:nvGrpSpPr>
          <p:cNvPr id="127013" name="Group 37"/>
          <p:cNvGrpSpPr>
            <a:grpSpLocks/>
          </p:cNvGrpSpPr>
          <p:nvPr/>
        </p:nvGrpSpPr>
        <p:grpSpPr bwMode="auto">
          <a:xfrm>
            <a:off x="77788" y="5467352"/>
            <a:ext cx="8342312" cy="1446213"/>
            <a:chOff x="49" y="3444"/>
            <a:chExt cx="5255" cy="911"/>
          </a:xfrm>
        </p:grpSpPr>
        <p:graphicFrame>
          <p:nvGraphicFramePr>
            <p:cNvPr id="127008" name="Object 32"/>
            <p:cNvGraphicFramePr>
              <a:graphicFrameLocks noChangeAspect="1"/>
            </p:cNvGraphicFramePr>
            <p:nvPr/>
          </p:nvGraphicFramePr>
          <p:xfrm>
            <a:off x="49" y="3667"/>
            <a:ext cx="3384" cy="4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7056" name="Equation" r:id="rId7" imgW="43065720" imgH="6093000" progId="Equation.3">
                    <p:embed/>
                  </p:oleObj>
                </mc:Choice>
                <mc:Fallback>
                  <p:oleObj name="Equation" r:id="rId7" imgW="43065720" imgH="6093000" progId="Equation.3">
                    <p:embed/>
                    <p:pic>
                      <p:nvPicPr>
                        <p:cNvPr id="0" name="Picture 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" y="3667"/>
                          <a:ext cx="3384" cy="47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7009" name="Text Box 33"/>
            <p:cNvSpPr txBox="1">
              <a:spLocks noChangeArrowheads="1"/>
            </p:cNvSpPr>
            <p:nvPr/>
          </p:nvSpPr>
          <p:spPr bwMode="auto">
            <a:xfrm>
              <a:off x="3588" y="3444"/>
              <a:ext cx="1716" cy="9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s-ES_tradnl" dirty="0" smtClean="0">
                  <a:solidFill>
                    <a:srgbClr val="FFFF00"/>
                  </a:solidFill>
                </a:rPr>
                <a:t>enésimo </a:t>
              </a:r>
              <a:r>
                <a:rPr lang="es-ES_tradnl" dirty="0">
                  <a:solidFill>
                    <a:srgbClr val="FFFF00"/>
                  </a:solidFill>
                </a:rPr>
                <a:t>armónico</a:t>
              </a:r>
              <a:r>
                <a:rPr lang="es-ES_tradnl" dirty="0">
                  <a:solidFill>
                    <a:schemeClr val="bg1"/>
                  </a:solidFill>
                </a:rPr>
                <a:t> </a:t>
              </a:r>
            </a:p>
          </p:txBody>
        </p:sp>
        <p:sp>
          <p:nvSpPr>
            <p:cNvPr id="127010" name="AutoShape 34"/>
            <p:cNvSpPr>
              <a:spLocks/>
            </p:cNvSpPr>
            <p:nvPr/>
          </p:nvSpPr>
          <p:spPr bwMode="auto">
            <a:xfrm>
              <a:off x="3468" y="3564"/>
              <a:ext cx="155" cy="756"/>
            </a:xfrm>
            <a:prstGeom prst="leftBrace">
              <a:avLst>
                <a:gd name="adj1" fmla="val 40645"/>
                <a:gd name="adj2" fmla="val 50000"/>
              </a:avLst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s-ES_tradnl"/>
            </a:p>
          </p:txBody>
        </p:sp>
      </p:grpSp>
      <p:sp>
        <p:nvSpPr>
          <p:cNvPr id="127014" name="Line 38"/>
          <p:cNvSpPr>
            <a:spLocks noChangeShapeType="1"/>
          </p:cNvSpPr>
          <p:nvPr/>
        </p:nvSpPr>
        <p:spPr bwMode="auto">
          <a:xfrm>
            <a:off x="0" y="765175"/>
            <a:ext cx="9144000" cy="0"/>
          </a:xfrm>
          <a:prstGeom prst="line">
            <a:avLst/>
          </a:prstGeom>
          <a:noFill/>
          <a:ln w="57150" cmpd="thickThin">
            <a:solidFill>
              <a:srgbClr val="FFFF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_trad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9" name="Text Box 3"/>
          <p:cNvSpPr txBox="1">
            <a:spLocks noChangeArrowheads="1"/>
          </p:cNvSpPr>
          <p:nvPr/>
        </p:nvSpPr>
        <p:spPr bwMode="auto">
          <a:xfrm>
            <a:off x="133350" y="0"/>
            <a:ext cx="8001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s-ES_tradnl">
                <a:solidFill>
                  <a:schemeClr val="bg1"/>
                </a:solidFill>
              </a:rPr>
              <a:t>Teorema</a:t>
            </a:r>
          </a:p>
        </p:txBody>
      </p:sp>
      <p:graphicFrame>
        <p:nvGraphicFramePr>
          <p:cNvPr id="152583" name="Object 7"/>
          <p:cNvGraphicFramePr>
            <a:graphicFrameLocks noChangeAspect="1"/>
          </p:cNvGraphicFramePr>
          <p:nvPr/>
        </p:nvGraphicFramePr>
        <p:xfrm>
          <a:off x="44450" y="1385888"/>
          <a:ext cx="8970963" cy="181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624" name="Equation" r:id="rId3" imgW="71920080" imgH="14640840" progId="Equation.3">
                  <p:embed/>
                </p:oleObj>
              </mc:Choice>
              <mc:Fallback>
                <p:oleObj name="Equation" r:id="rId3" imgW="71920080" imgH="14640840" progId="Equation.3">
                  <p:embed/>
                  <p:pic>
                    <p:nvPicPr>
                      <p:cNvPr id="0" name="Picture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50" y="1385888"/>
                        <a:ext cx="8970963" cy="1819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2584" name="Text Box 8"/>
          <p:cNvSpPr txBox="1">
            <a:spLocks noChangeArrowheads="1"/>
          </p:cNvSpPr>
          <p:nvPr/>
        </p:nvSpPr>
        <p:spPr bwMode="auto">
          <a:xfrm>
            <a:off x="0" y="971550"/>
            <a:ext cx="154305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s-ES_tradnl">
                <a:solidFill>
                  <a:schemeClr val="bg1"/>
                </a:solidFill>
              </a:rPr>
              <a:t>Sea</a:t>
            </a:r>
          </a:p>
        </p:txBody>
      </p:sp>
      <p:sp>
        <p:nvSpPr>
          <p:cNvPr id="152586" name="Text Box 10"/>
          <p:cNvSpPr txBox="1">
            <a:spLocks noChangeArrowheads="1"/>
          </p:cNvSpPr>
          <p:nvPr/>
        </p:nvSpPr>
        <p:spPr bwMode="auto">
          <a:xfrm>
            <a:off x="0" y="3352800"/>
            <a:ext cx="781050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s-ES_tradnl" dirty="0">
                <a:solidFill>
                  <a:schemeClr val="bg1"/>
                </a:solidFill>
              </a:rPr>
              <a:t>entonces f(x) es </a:t>
            </a:r>
            <a:r>
              <a:rPr lang="es-ES_tradnl" dirty="0">
                <a:solidFill>
                  <a:srgbClr val="FFFF00"/>
                </a:solidFill>
              </a:rPr>
              <a:t>periódica</a:t>
            </a:r>
            <a:r>
              <a:rPr lang="es-ES_tradnl" dirty="0">
                <a:solidFill>
                  <a:schemeClr val="bg1"/>
                </a:solidFill>
              </a:rPr>
              <a:t> con </a:t>
            </a:r>
            <a:r>
              <a:rPr lang="es-ES_tradnl" dirty="0" smtClean="0">
                <a:solidFill>
                  <a:schemeClr val="bg1"/>
                </a:solidFill>
              </a:rPr>
              <a:t>período</a:t>
            </a:r>
            <a:r>
              <a:rPr lang="es-ES_tradnl" dirty="0">
                <a:solidFill>
                  <a:schemeClr val="bg1"/>
                </a:solidFill>
              </a:rPr>
              <a:t>: </a:t>
            </a:r>
          </a:p>
        </p:txBody>
      </p:sp>
      <p:graphicFrame>
        <p:nvGraphicFramePr>
          <p:cNvPr id="152595" name="Object 19"/>
          <p:cNvGraphicFramePr>
            <a:graphicFrameLocks noChangeAspect="1"/>
          </p:cNvGraphicFramePr>
          <p:nvPr/>
        </p:nvGraphicFramePr>
        <p:xfrm>
          <a:off x="2771775" y="4333875"/>
          <a:ext cx="1716088" cy="1408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625" name="Equation" r:id="rId5" imgW="13804920" imgH="11384280" progId="Equation.3">
                  <p:embed/>
                </p:oleObj>
              </mc:Choice>
              <mc:Fallback>
                <p:oleObj name="Equation" r:id="rId5" imgW="13804920" imgH="11384280" progId="Equation.3">
                  <p:embed/>
                  <p:pic>
                    <p:nvPicPr>
                      <p:cNvPr id="0" name="Picture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4333875"/>
                        <a:ext cx="1716088" cy="1408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2596" name="Line 20"/>
          <p:cNvSpPr>
            <a:spLocks noChangeShapeType="1"/>
          </p:cNvSpPr>
          <p:nvPr/>
        </p:nvSpPr>
        <p:spPr bwMode="auto">
          <a:xfrm>
            <a:off x="0" y="765175"/>
            <a:ext cx="9144000" cy="0"/>
          </a:xfrm>
          <a:prstGeom prst="line">
            <a:avLst/>
          </a:prstGeom>
          <a:noFill/>
          <a:ln w="57150" cmpd="thickThin">
            <a:solidFill>
              <a:srgbClr val="FFFF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_tradnl"/>
          </a:p>
        </p:txBody>
      </p:sp>
      <p:sp>
        <p:nvSpPr>
          <p:cNvPr id="2" name="CuadroTexto 1"/>
          <p:cNvSpPr txBox="1"/>
          <p:nvPr/>
        </p:nvSpPr>
        <p:spPr>
          <a:xfrm>
            <a:off x="7352953" y="6035040"/>
            <a:ext cx="16624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>
                <a:solidFill>
                  <a:schemeClr val="bg1"/>
                </a:solidFill>
              </a:rPr>
              <a:t>ejemplos</a:t>
            </a:r>
            <a:endParaRPr lang="es-ES_tradnl" sz="2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ción en blanco.pot">
  <a:themeElements>
    <a:clrScheme name="Presentación en blanco.po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Presentación en blanco.pot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4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4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resentación en blanco.po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ción en blanco.pot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ción en blanco.pot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ción en blanco.pot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ción en blanco.po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ción en blanco.po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ción en blanco.po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C:\Archivos de programa\Microsoft Office\Plantillas\Presentación en blanco.pot</Template>
  <TotalTime>2570</TotalTime>
  <Words>617</Words>
  <Application>Microsoft Office PowerPoint</Application>
  <PresentationFormat>Presentación en pantalla (4:3)</PresentationFormat>
  <Paragraphs>170</Paragraphs>
  <Slides>28</Slides>
  <Notes>0</Notes>
  <HiddenSlides>0</HiddenSlides>
  <MMClips>0</MMClips>
  <ScaleCrop>false</ScaleCrop>
  <HeadingPairs>
    <vt:vector size="8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2</vt:i4>
      </vt:variant>
      <vt:variant>
        <vt:lpstr>Títulos de diapositiva</vt:lpstr>
      </vt:variant>
      <vt:variant>
        <vt:i4>28</vt:i4>
      </vt:variant>
    </vt:vector>
  </HeadingPairs>
  <TitlesOfParts>
    <vt:vector size="34" baseType="lpstr">
      <vt:lpstr>Arial</vt:lpstr>
      <vt:lpstr>Cambria Math</vt:lpstr>
      <vt:lpstr>Times New Roman</vt:lpstr>
      <vt:lpstr>Presentación en blanco.pot</vt:lpstr>
      <vt:lpstr>Equation</vt:lpstr>
      <vt:lpstr>Ecuación</vt:lpstr>
      <vt:lpstr>Presentación de PowerPoint</vt:lpstr>
      <vt:lpstr>Presentación de PowerPoint</vt:lpstr>
      <vt:lpstr>Bibliografía y orientación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Sin título de diapositiva</dc:title>
  <dc:creator>TECUN S.A.</dc:creator>
  <cp:lastModifiedBy>Secretaría General</cp:lastModifiedBy>
  <cp:revision>140</cp:revision>
  <cp:lastPrinted>1999-02-01T22:58:40Z</cp:lastPrinted>
  <dcterms:created xsi:type="dcterms:W3CDTF">1997-12-17T14:45:04Z</dcterms:created>
  <dcterms:modified xsi:type="dcterms:W3CDTF">2024-12-08T20:46:56Z</dcterms:modified>
</cp:coreProperties>
</file>