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397" r:id="rId3"/>
    <p:sldId id="380" r:id="rId4"/>
    <p:sldId id="401" r:id="rId5"/>
    <p:sldId id="394" r:id="rId6"/>
    <p:sldId id="400" r:id="rId7"/>
    <p:sldId id="399" r:id="rId8"/>
    <p:sldId id="402" r:id="rId9"/>
    <p:sldId id="398" r:id="rId10"/>
  </p:sldIdLst>
  <p:sldSz cx="9144000" cy="6858000" type="screen4x3"/>
  <p:notesSz cx="7086600" cy="12344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99"/>
    <a:srgbClr val="66FFFF"/>
    <a:srgbClr val="00FF00"/>
    <a:srgbClr val="66FF33"/>
    <a:srgbClr val="003399"/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8" d="100"/>
          <a:sy n="28" d="100"/>
        </p:scale>
        <p:origin x="-1266" y="-78"/>
      </p:cViewPr>
      <p:guideLst>
        <p:guide orient="horz" pos="3888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3CD1B3-4C41-403D-A567-F7ACA31333A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8644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6733-2AEE-4C1B-BDEC-18B5A29D0B9C}" type="datetimeFigureOut">
              <a:rPr lang="es-ES" smtClean="0"/>
              <a:pPr/>
              <a:t>08/12/2024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925513"/>
            <a:ext cx="61722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8025" y="5864225"/>
            <a:ext cx="567055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14788" y="11725275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1CFE-AA0D-42CB-8B3C-3A177ADD08F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5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B1CFE-AA0D-42CB-8B3C-3A177ADD08F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5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55379-224F-4BDE-B78B-3C17D52324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0C07A-96E6-40FB-88D5-8BF1EB820D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968FD-05FE-46B5-8DC4-7E160B94C7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01429-C9F0-48AF-9BE5-5942CF942A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B9A28-BA13-46BB-AAFB-45219CE1C5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AA835-BF3D-4350-8880-7423ED5290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F84E2-29BD-4033-A70C-EF4255DA04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0FEFE-A0EE-4BCE-9C10-D98900960F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06CB-930D-4941-95A2-6AAA6A0FBC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17D2-CABA-4A6F-A29B-FEB04B12D3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32A93-661A-429C-96F6-ABFEF0636A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3C4FD823-A337-4086-A600-DB91FFE9CD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19100" y="2362200"/>
            <a:ext cx="82486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Series de </a:t>
            </a:r>
            <a:r>
              <a:rPr lang="es-ES_tradnl" dirty="0" smtClean="0">
                <a:solidFill>
                  <a:schemeClr val="bg1"/>
                </a:solidFill>
              </a:rPr>
              <a:t>Fourier de funciones no periódicas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Conferencia </a:t>
            </a:r>
            <a:r>
              <a:rPr lang="es-ES_tradnl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  <a:latin typeface="Arial" charset="0"/>
              </a:rPr>
              <a:t>Bibliografía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1000125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 smtClean="0">
                <a:solidFill>
                  <a:schemeClr val="bg1"/>
                </a:solidFill>
              </a:rPr>
              <a:t>Estudiar: Tomo II, p</a:t>
            </a:r>
            <a:r>
              <a:rPr lang="es-MX" dirty="0">
                <a:solidFill>
                  <a:schemeClr val="bg1"/>
                </a:solidFill>
              </a:rPr>
              <a:t>. </a:t>
            </a:r>
            <a:r>
              <a:rPr lang="es-MX" dirty="0" smtClean="0">
                <a:solidFill>
                  <a:schemeClr val="bg1"/>
                </a:solidFill>
              </a:rPr>
              <a:t>324 </a:t>
            </a:r>
            <a:r>
              <a:rPr lang="es-MX" dirty="0">
                <a:solidFill>
                  <a:schemeClr val="bg1"/>
                </a:solidFill>
              </a:rPr>
              <a:t>– </a:t>
            </a:r>
            <a:r>
              <a:rPr lang="es-MX" dirty="0" smtClean="0">
                <a:solidFill>
                  <a:schemeClr val="bg1"/>
                </a:solidFill>
              </a:rPr>
              <a:t>348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187166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Preguntas 1 – 15 (p. 387)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280035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Ej. resueltos I a V (p. 389-413)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0" y="3768725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Ej. propuestos I a VI; (p. 444)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71450" y="-1905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Extensión periódica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127" name="Line 2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168813" y="1322363"/>
            <a:ext cx="86656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Sea f(x) seccionalmente continua en  a &lt; x &lt; b. Se llama extensión periódica de f(x) con período     T= b-a, a la función periódica </a:t>
            </a:r>
            <a:r>
              <a:rPr lang="es-ES" dirty="0" err="1" smtClean="0">
                <a:solidFill>
                  <a:schemeClr val="bg1"/>
                </a:solidFill>
              </a:rPr>
              <a:t>f</a:t>
            </a:r>
            <a:r>
              <a:rPr lang="es-ES" baseline="-25000" dirty="0" err="1" smtClean="0">
                <a:solidFill>
                  <a:schemeClr val="bg1"/>
                </a:solidFill>
              </a:rPr>
              <a:t>p</a:t>
            </a:r>
            <a:r>
              <a:rPr lang="es-ES" dirty="0" smtClean="0">
                <a:solidFill>
                  <a:schemeClr val="bg1"/>
                </a:solidFill>
              </a:rPr>
              <a:t>(x)=f(x) para a &lt; x &lt; b y período T.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7418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Line 108"/>
          <p:cNvSpPr>
            <a:spLocks noChangeShapeType="1"/>
          </p:cNvSpPr>
          <p:nvPr/>
        </p:nvSpPr>
        <p:spPr bwMode="auto">
          <a:xfrm>
            <a:off x="14068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332722" y="1044636"/>
            <a:ext cx="82018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Plantee el desarrollo trigonométrico de Fourier de la siguiente función: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49 CuadroTexto"/>
          <p:cNvSpPr txBox="1"/>
          <p:nvPr/>
        </p:nvSpPr>
        <p:spPr>
          <a:xfrm>
            <a:off x="429704" y="3616676"/>
            <a:ext cx="57536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f(x)=x   para 0&lt; x ≤ 1</a:t>
            </a:r>
          </a:p>
          <a:p>
            <a:pPr marL="742950" indent="-742950">
              <a:buFont typeface="+mj-lt"/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Con T=1</a:t>
            </a:r>
          </a:p>
          <a:p>
            <a:pPr marL="742950" indent="-742950">
              <a:buFont typeface="+mj-lt"/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Con T=2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47418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161" name="Line 108"/>
          <p:cNvSpPr>
            <a:spLocks noChangeShapeType="1"/>
          </p:cNvSpPr>
          <p:nvPr/>
        </p:nvSpPr>
        <p:spPr bwMode="auto">
          <a:xfrm>
            <a:off x="14068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96" name="95 Grupo"/>
          <p:cNvGrpSpPr/>
          <p:nvPr/>
        </p:nvGrpSpPr>
        <p:grpSpPr>
          <a:xfrm>
            <a:off x="74553" y="914030"/>
            <a:ext cx="3977640" cy="4024555"/>
            <a:chOff x="228600" y="1997613"/>
            <a:chExt cx="3977640" cy="4024555"/>
          </a:xfrm>
        </p:grpSpPr>
        <p:sp>
          <p:nvSpPr>
            <p:cNvPr id="6147" name="Line 8"/>
            <p:cNvSpPr>
              <a:spLocks noChangeShapeType="1"/>
            </p:cNvSpPr>
            <p:nvPr/>
          </p:nvSpPr>
          <p:spPr bwMode="auto">
            <a:xfrm>
              <a:off x="228600" y="4288618"/>
              <a:ext cx="39052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6148" name="Line 9"/>
            <p:cNvSpPr>
              <a:spLocks noChangeShapeType="1"/>
            </p:cNvSpPr>
            <p:nvPr/>
          </p:nvSpPr>
          <p:spPr bwMode="auto">
            <a:xfrm rot="16200000">
              <a:off x="238125" y="4164793"/>
              <a:ext cx="37147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65" name="64 Grupo"/>
            <p:cNvGrpSpPr/>
            <p:nvPr/>
          </p:nvGrpSpPr>
          <p:grpSpPr>
            <a:xfrm>
              <a:off x="2025747" y="3387970"/>
              <a:ext cx="929460" cy="990428"/>
              <a:chOff x="2025747" y="3387970"/>
              <a:chExt cx="929460" cy="990428"/>
            </a:xfrm>
          </p:grpSpPr>
          <p:cxnSp>
            <p:nvCxnSpPr>
              <p:cNvPr id="46" name="45 Conector recto"/>
              <p:cNvCxnSpPr/>
              <p:nvPr/>
            </p:nvCxnSpPr>
            <p:spPr bwMode="auto">
              <a:xfrm rot="5400000" flipH="1" flipV="1">
                <a:off x="2117188" y="3453635"/>
                <a:ext cx="815926" cy="745588"/>
              </a:xfrm>
              <a:prstGeom prst="line">
                <a:avLst/>
              </a:prstGeom>
              <a:noFill/>
              <a:ln w="412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1" name="50 Grupo"/>
              <p:cNvGrpSpPr/>
              <p:nvPr/>
            </p:nvGrpSpPr>
            <p:grpSpPr>
              <a:xfrm>
                <a:off x="2025747" y="3387970"/>
                <a:ext cx="929460" cy="990428"/>
                <a:chOff x="2025747" y="2318802"/>
                <a:chExt cx="929460" cy="990428"/>
              </a:xfrm>
            </p:grpSpPr>
            <p:sp>
              <p:nvSpPr>
                <p:cNvPr id="48" name="47 Elipse"/>
                <p:cNvSpPr/>
                <p:nvPr/>
              </p:nvSpPr>
              <p:spPr bwMode="auto">
                <a:xfrm>
                  <a:off x="2025747" y="3165230"/>
                  <a:ext cx="144000" cy="144000"/>
                </a:xfrm>
                <a:prstGeom prst="ellips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48 Elipse"/>
                <p:cNvSpPr/>
                <p:nvPr/>
              </p:nvSpPr>
              <p:spPr bwMode="auto">
                <a:xfrm>
                  <a:off x="2811207" y="2318802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sp>
          <p:nvSpPr>
            <p:cNvPr id="57" name="56 CuadroTexto"/>
            <p:cNvSpPr txBox="1"/>
            <p:nvPr/>
          </p:nvSpPr>
          <p:spPr>
            <a:xfrm>
              <a:off x="2138289" y="1997613"/>
              <a:ext cx="1828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f(x)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3784209" y="4304714"/>
              <a:ext cx="4220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x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4676993" y="1910857"/>
            <a:ext cx="4270055" cy="4097243"/>
            <a:chOff x="4873945" y="1924925"/>
            <a:chExt cx="4270055" cy="4097243"/>
          </a:xfrm>
        </p:grpSpPr>
        <p:grpSp>
          <p:nvGrpSpPr>
            <p:cNvPr id="56" name="55 Grupo"/>
            <p:cNvGrpSpPr/>
            <p:nvPr/>
          </p:nvGrpSpPr>
          <p:grpSpPr>
            <a:xfrm>
              <a:off x="4873945" y="2307418"/>
              <a:ext cx="3905250" cy="3714750"/>
              <a:chOff x="4944285" y="1238250"/>
              <a:chExt cx="3905250" cy="3714750"/>
            </a:xfrm>
          </p:grpSpPr>
          <p:sp>
            <p:nvSpPr>
              <p:cNvPr id="6153" name="Line 82"/>
              <p:cNvSpPr>
                <a:spLocks noChangeShapeType="1"/>
              </p:cNvSpPr>
              <p:nvPr/>
            </p:nvSpPr>
            <p:spPr bwMode="auto">
              <a:xfrm>
                <a:off x="4944285" y="3219450"/>
                <a:ext cx="390525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54" name="Line 83"/>
              <p:cNvSpPr>
                <a:spLocks noChangeShapeType="1"/>
              </p:cNvSpPr>
              <p:nvPr/>
            </p:nvSpPr>
            <p:spPr bwMode="auto">
              <a:xfrm rot="16200000">
                <a:off x="4953810" y="3095625"/>
                <a:ext cx="371475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59" name="58 CuadroTexto"/>
            <p:cNvSpPr txBox="1"/>
            <p:nvPr/>
          </p:nvSpPr>
          <p:spPr>
            <a:xfrm>
              <a:off x="6876857" y="1924925"/>
              <a:ext cx="1828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bg1"/>
                  </a:solidFill>
                </a:rPr>
                <a:t>f</a:t>
              </a:r>
              <a:r>
                <a:rPr lang="es-ES" baseline="-25000" dirty="0" err="1" smtClean="0">
                  <a:solidFill>
                    <a:schemeClr val="bg1"/>
                  </a:solidFill>
                </a:rPr>
                <a:t>p</a:t>
              </a:r>
              <a:r>
                <a:rPr lang="es-ES" dirty="0" smtClean="0">
                  <a:solidFill>
                    <a:schemeClr val="bg1"/>
                  </a:solidFill>
                </a:rPr>
                <a:t>(</a:t>
              </a:r>
              <a:r>
                <a:rPr lang="es-ES" baseline="-25000" dirty="0" smtClean="0">
                  <a:solidFill>
                    <a:schemeClr val="bg1"/>
                  </a:solidFill>
                </a:rPr>
                <a:t>x</a:t>
              </a:r>
              <a:r>
                <a:rPr lang="es-ES" dirty="0" smtClean="0">
                  <a:solidFill>
                    <a:schemeClr val="bg1"/>
                  </a:solidFill>
                </a:rPr>
                <a:t>)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8522777" y="4232026"/>
              <a:ext cx="4220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x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65 Grupo"/>
            <p:cNvGrpSpPr/>
            <p:nvPr/>
          </p:nvGrpSpPr>
          <p:grpSpPr>
            <a:xfrm>
              <a:off x="6665741" y="3371558"/>
              <a:ext cx="929460" cy="990428"/>
              <a:chOff x="2025747" y="3387970"/>
              <a:chExt cx="929460" cy="990428"/>
            </a:xfrm>
          </p:grpSpPr>
          <p:cxnSp>
            <p:nvCxnSpPr>
              <p:cNvPr id="67" name="66 Conector recto"/>
              <p:cNvCxnSpPr/>
              <p:nvPr/>
            </p:nvCxnSpPr>
            <p:spPr bwMode="auto">
              <a:xfrm rot="5400000" flipH="1" flipV="1">
                <a:off x="2117188" y="3453635"/>
                <a:ext cx="815926" cy="745588"/>
              </a:xfrm>
              <a:prstGeom prst="line">
                <a:avLst/>
              </a:prstGeom>
              <a:noFill/>
              <a:ln w="412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8" name="50 Grupo"/>
              <p:cNvGrpSpPr/>
              <p:nvPr/>
            </p:nvGrpSpPr>
            <p:grpSpPr>
              <a:xfrm>
                <a:off x="2025747" y="3387970"/>
                <a:ext cx="929460" cy="990428"/>
                <a:chOff x="2025747" y="2318802"/>
                <a:chExt cx="929460" cy="990428"/>
              </a:xfrm>
            </p:grpSpPr>
            <p:sp>
              <p:nvSpPr>
                <p:cNvPr id="69" name="68 Elipse"/>
                <p:cNvSpPr/>
                <p:nvPr/>
              </p:nvSpPr>
              <p:spPr bwMode="auto">
                <a:xfrm>
                  <a:off x="2025747" y="3165230"/>
                  <a:ext cx="144000" cy="144000"/>
                </a:xfrm>
                <a:prstGeom prst="ellips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69 Elipse"/>
                <p:cNvSpPr/>
                <p:nvPr/>
              </p:nvSpPr>
              <p:spPr bwMode="auto">
                <a:xfrm>
                  <a:off x="2811207" y="2318802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76" name="75 Grupo"/>
            <p:cNvGrpSpPr/>
            <p:nvPr/>
          </p:nvGrpSpPr>
          <p:grpSpPr>
            <a:xfrm>
              <a:off x="5172220" y="3327010"/>
              <a:ext cx="929460" cy="990428"/>
              <a:chOff x="2025747" y="3387970"/>
              <a:chExt cx="929460" cy="990428"/>
            </a:xfrm>
          </p:grpSpPr>
          <p:cxnSp>
            <p:nvCxnSpPr>
              <p:cNvPr id="77" name="76 Conector recto"/>
              <p:cNvCxnSpPr/>
              <p:nvPr/>
            </p:nvCxnSpPr>
            <p:spPr bwMode="auto">
              <a:xfrm rot="5400000" flipH="1" flipV="1">
                <a:off x="2117188" y="3453635"/>
                <a:ext cx="815926" cy="745588"/>
              </a:xfrm>
              <a:prstGeom prst="line">
                <a:avLst/>
              </a:prstGeom>
              <a:noFill/>
              <a:ln w="412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8" name="50 Grupo"/>
              <p:cNvGrpSpPr/>
              <p:nvPr/>
            </p:nvGrpSpPr>
            <p:grpSpPr>
              <a:xfrm>
                <a:off x="2025747" y="3387970"/>
                <a:ext cx="929460" cy="990428"/>
                <a:chOff x="2025747" y="2318802"/>
                <a:chExt cx="929460" cy="990428"/>
              </a:xfrm>
            </p:grpSpPr>
            <p:sp>
              <p:nvSpPr>
                <p:cNvPr id="79" name="78 Elipse"/>
                <p:cNvSpPr/>
                <p:nvPr/>
              </p:nvSpPr>
              <p:spPr bwMode="auto">
                <a:xfrm>
                  <a:off x="2025747" y="3165230"/>
                  <a:ext cx="144000" cy="144000"/>
                </a:xfrm>
                <a:prstGeom prst="ellips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79 Elipse"/>
                <p:cNvSpPr/>
                <p:nvPr/>
              </p:nvSpPr>
              <p:spPr bwMode="auto">
                <a:xfrm>
                  <a:off x="2811207" y="2318802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81" name="80 Grupo"/>
            <p:cNvGrpSpPr/>
            <p:nvPr/>
          </p:nvGrpSpPr>
          <p:grpSpPr>
            <a:xfrm>
              <a:off x="5873260" y="3338733"/>
              <a:ext cx="929460" cy="990428"/>
              <a:chOff x="2025747" y="3387970"/>
              <a:chExt cx="929460" cy="990428"/>
            </a:xfrm>
          </p:grpSpPr>
          <p:cxnSp>
            <p:nvCxnSpPr>
              <p:cNvPr id="82" name="81 Conector recto"/>
              <p:cNvCxnSpPr/>
              <p:nvPr/>
            </p:nvCxnSpPr>
            <p:spPr bwMode="auto">
              <a:xfrm rot="5400000" flipH="1" flipV="1">
                <a:off x="2117188" y="3453635"/>
                <a:ext cx="815926" cy="745588"/>
              </a:xfrm>
              <a:prstGeom prst="line">
                <a:avLst/>
              </a:prstGeom>
              <a:noFill/>
              <a:ln w="412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3" name="50 Grupo"/>
              <p:cNvGrpSpPr/>
              <p:nvPr/>
            </p:nvGrpSpPr>
            <p:grpSpPr>
              <a:xfrm>
                <a:off x="2025747" y="3387970"/>
                <a:ext cx="929460" cy="990428"/>
                <a:chOff x="2025747" y="2318802"/>
                <a:chExt cx="929460" cy="990428"/>
              </a:xfrm>
            </p:grpSpPr>
            <p:sp>
              <p:nvSpPr>
                <p:cNvPr id="84" name="83 Elipse"/>
                <p:cNvSpPr/>
                <p:nvPr/>
              </p:nvSpPr>
              <p:spPr bwMode="auto">
                <a:xfrm>
                  <a:off x="2025747" y="3165230"/>
                  <a:ext cx="144000" cy="144000"/>
                </a:xfrm>
                <a:prstGeom prst="ellips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84 Elipse"/>
                <p:cNvSpPr/>
                <p:nvPr/>
              </p:nvSpPr>
              <p:spPr bwMode="auto">
                <a:xfrm>
                  <a:off x="2811207" y="2318802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86" name="85 Grupo"/>
            <p:cNvGrpSpPr/>
            <p:nvPr/>
          </p:nvGrpSpPr>
          <p:grpSpPr>
            <a:xfrm>
              <a:off x="8214540" y="3350456"/>
              <a:ext cx="929460" cy="990428"/>
              <a:chOff x="2025747" y="3387970"/>
              <a:chExt cx="929460" cy="990428"/>
            </a:xfrm>
          </p:grpSpPr>
          <p:cxnSp>
            <p:nvCxnSpPr>
              <p:cNvPr id="87" name="86 Conector recto"/>
              <p:cNvCxnSpPr/>
              <p:nvPr/>
            </p:nvCxnSpPr>
            <p:spPr bwMode="auto">
              <a:xfrm rot="5400000" flipH="1" flipV="1">
                <a:off x="2117188" y="3453635"/>
                <a:ext cx="815926" cy="745588"/>
              </a:xfrm>
              <a:prstGeom prst="line">
                <a:avLst/>
              </a:prstGeom>
              <a:noFill/>
              <a:ln w="412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8" name="50 Grupo"/>
              <p:cNvGrpSpPr/>
              <p:nvPr/>
            </p:nvGrpSpPr>
            <p:grpSpPr>
              <a:xfrm>
                <a:off x="2025747" y="3387970"/>
                <a:ext cx="929460" cy="990428"/>
                <a:chOff x="2025747" y="2318802"/>
                <a:chExt cx="929460" cy="990428"/>
              </a:xfrm>
            </p:grpSpPr>
            <p:sp>
              <p:nvSpPr>
                <p:cNvPr id="89" name="88 Elipse"/>
                <p:cNvSpPr/>
                <p:nvPr/>
              </p:nvSpPr>
              <p:spPr bwMode="auto">
                <a:xfrm>
                  <a:off x="2025747" y="3165230"/>
                  <a:ext cx="144000" cy="144000"/>
                </a:xfrm>
                <a:prstGeom prst="ellips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89 Elipse"/>
                <p:cNvSpPr/>
                <p:nvPr/>
              </p:nvSpPr>
              <p:spPr bwMode="auto">
                <a:xfrm>
                  <a:off x="2811207" y="2318802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91" name="90 Grupo"/>
            <p:cNvGrpSpPr/>
            <p:nvPr/>
          </p:nvGrpSpPr>
          <p:grpSpPr>
            <a:xfrm>
              <a:off x="7472288" y="3376247"/>
              <a:ext cx="929460" cy="990428"/>
              <a:chOff x="2025747" y="3387970"/>
              <a:chExt cx="929460" cy="990428"/>
            </a:xfrm>
          </p:grpSpPr>
          <p:cxnSp>
            <p:nvCxnSpPr>
              <p:cNvPr id="92" name="91 Conector recto"/>
              <p:cNvCxnSpPr/>
              <p:nvPr/>
            </p:nvCxnSpPr>
            <p:spPr bwMode="auto">
              <a:xfrm rot="5400000" flipH="1" flipV="1">
                <a:off x="2117188" y="3453635"/>
                <a:ext cx="815926" cy="745588"/>
              </a:xfrm>
              <a:prstGeom prst="line">
                <a:avLst/>
              </a:prstGeom>
              <a:noFill/>
              <a:ln w="412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93" name="50 Grupo"/>
              <p:cNvGrpSpPr/>
              <p:nvPr/>
            </p:nvGrpSpPr>
            <p:grpSpPr>
              <a:xfrm>
                <a:off x="2025747" y="3387970"/>
                <a:ext cx="929460" cy="990428"/>
                <a:chOff x="2025747" y="2318802"/>
                <a:chExt cx="929460" cy="990428"/>
              </a:xfrm>
            </p:grpSpPr>
            <p:sp>
              <p:nvSpPr>
                <p:cNvPr id="94" name="93 Elipse"/>
                <p:cNvSpPr/>
                <p:nvPr/>
              </p:nvSpPr>
              <p:spPr bwMode="auto">
                <a:xfrm>
                  <a:off x="2025747" y="3165230"/>
                  <a:ext cx="144000" cy="144000"/>
                </a:xfrm>
                <a:prstGeom prst="ellips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94 Elipse"/>
                <p:cNvSpPr/>
                <p:nvPr/>
              </p:nvSpPr>
              <p:spPr bwMode="auto">
                <a:xfrm>
                  <a:off x="2811207" y="2318802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98" name="97 CuadroTexto"/>
          <p:cNvSpPr txBox="1"/>
          <p:nvPr/>
        </p:nvSpPr>
        <p:spPr>
          <a:xfrm>
            <a:off x="912923" y="5957761"/>
            <a:ext cx="6506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f(x)=</a:t>
            </a:r>
            <a:r>
              <a:rPr lang="es-ES" dirty="0" err="1" smtClean="0">
                <a:solidFill>
                  <a:schemeClr val="bg1"/>
                </a:solidFill>
              </a:rPr>
              <a:t>f</a:t>
            </a:r>
            <a:r>
              <a:rPr lang="es-ES" baseline="-25000" dirty="0" err="1" smtClean="0">
                <a:solidFill>
                  <a:schemeClr val="bg1"/>
                </a:solidFill>
              </a:rPr>
              <a:t>p</a:t>
            </a:r>
            <a:r>
              <a:rPr lang="es-ES" dirty="0" smtClean="0">
                <a:solidFill>
                  <a:schemeClr val="bg1"/>
                </a:solidFill>
              </a:rPr>
              <a:t>(x)   para 0 &lt; x ≤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0382" y="922419"/>
            <a:ext cx="1094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a. 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8"/>
          <p:cNvSpPr>
            <a:spLocks noChangeShapeType="1"/>
          </p:cNvSpPr>
          <p:nvPr/>
        </p:nvSpPr>
        <p:spPr bwMode="auto">
          <a:xfrm>
            <a:off x="14068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47418" y="755069"/>
                <a:ext cx="8996581" cy="1510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𝑛𝑤𝑥</m:t>
                              </m:r>
                            </m:e>
                          </m:d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𝑛𝑤𝑥</m:t>
                              </m:r>
                            </m:e>
                          </m:d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8" y="755069"/>
                <a:ext cx="8996581" cy="1510478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04781" y="2445323"/>
                <a:ext cx="2763321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1" y="2445323"/>
                <a:ext cx="2763321" cy="103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147918" y="2223982"/>
                <a:ext cx="3235501" cy="14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es-E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s-ES_tradnl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18" y="2223982"/>
                <a:ext cx="3235501" cy="1483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99818" y="3603383"/>
                <a:ext cx="4900764" cy="1668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ctrlP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" y="3603383"/>
                <a:ext cx="4900764" cy="16683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9818" y="8655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387485" y="4995463"/>
                <a:ext cx="4913333" cy="1668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ctrlP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E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485" y="4995463"/>
                <a:ext cx="4913333" cy="16683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8"/>
          <p:cNvSpPr>
            <a:spLocks noChangeShapeType="1"/>
          </p:cNvSpPr>
          <p:nvPr/>
        </p:nvSpPr>
        <p:spPr bwMode="auto">
          <a:xfrm>
            <a:off x="14068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3" name="2 CuadroTexto"/>
          <p:cNvSpPr txBox="1"/>
          <p:nvPr/>
        </p:nvSpPr>
        <p:spPr>
          <a:xfrm>
            <a:off x="179882" y="-29977"/>
            <a:ext cx="8964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Prolongación de una función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4696" y="839453"/>
            <a:ext cx="8514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F(x)=f(x)     a &lt; x &lt; b       T=b-a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9688" y="1618946"/>
            <a:ext cx="8034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Si   T&gt;b-a   debe prolongarse la función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68725" y="2908395"/>
            <a:ext cx="3778620" cy="3717257"/>
            <a:chOff x="268725" y="2833445"/>
            <a:chExt cx="3778620" cy="3717257"/>
          </a:xfrm>
        </p:grpSpPr>
        <p:grpSp>
          <p:nvGrpSpPr>
            <p:cNvPr id="7" name="6 Grupo"/>
            <p:cNvGrpSpPr/>
            <p:nvPr/>
          </p:nvGrpSpPr>
          <p:grpSpPr>
            <a:xfrm>
              <a:off x="268725" y="2833445"/>
              <a:ext cx="3778620" cy="3717257"/>
              <a:chOff x="228600" y="1997613"/>
              <a:chExt cx="3977640" cy="4024555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228600" y="4288618"/>
                <a:ext cx="390525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rot="16200000">
                <a:off x="238125" y="4164793"/>
                <a:ext cx="371475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r>
                  <a:rPr lang="es-ES_tradnl" dirty="0" smtClean="0"/>
                  <a:t> </a:t>
                </a:r>
                <a:endParaRPr lang="es-ES_tradnl" dirty="0"/>
              </a:p>
            </p:txBody>
          </p:sp>
          <p:grpSp>
            <p:nvGrpSpPr>
              <p:cNvPr id="10" name="64 Grupo"/>
              <p:cNvGrpSpPr/>
              <p:nvPr/>
            </p:nvGrpSpPr>
            <p:grpSpPr>
              <a:xfrm>
                <a:off x="2025747" y="3387970"/>
                <a:ext cx="929460" cy="990428"/>
                <a:chOff x="2025747" y="3387970"/>
                <a:chExt cx="929460" cy="990428"/>
              </a:xfrm>
            </p:grpSpPr>
            <p:cxnSp>
              <p:nvCxnSpPr>
                <p:cNvPr id="13" name="12 Conector recto"/>
                <p:cNvCxnSpPr/>
                <p:nvPr/>
              </p:nvCxnSpPr>
              <p:spPr bwMode="auto">
                <a:xfrm rot="5400000" flipH="1" flipV="1">
                  <a:off x="2117188" y="3453635"/>
                  <a:ext cx="815926" cy="745588"/>
                </a:xfrm>
                <a:prstGeom prst="line">
                  <a:avLst/>
                </a:prstGeom>
                <a:noFill/>
                <a:ln w="412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4" name="50 Grupo"/>
                <p:cNvGrpSpPr/>
                <p:nvPr/>
              </p:nvGrpSpPr>
              <p:grpSpPr>
                <a:xfrm>
                  <a:off x="2025747" y="3387970"/>
                  <a:ext cx="929460" cy="990428"/>
                  <a:chOff x="2025747" y="2318802"/>
                  <a:chExt cx="929460" cy="990428"/>
                </a:xfrm>
              </p:grpSpPr>
              <p:sp>
                <p:nvSpPr>
                  <p:cNvPr id="15" name="14 Elipse"/>
                  <p:cNvSpPr/>
                  <p:nvPr/>
                </p:nvSpPr>
                <p:spPr bwMode="auto">
                  <a:xfrm>
                    <a:off x="2025747" y="3165230"/>
                    <a:ext cx="144000" cy="144000"/>
                  </a:xfrm>
                  <a:prstGeom prst="ellipse">
                    <a:avLst/>
                  </a:prstGeom>
                  <a:noFill/>
                  <a:ln w="412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4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" name="15 Elipse"/>
                  <p:cNvSpPr/>
                  <p:nvPr/>
                </p:nvSpPr>
                <p:spPr bwMode="auto">
                  <a:xfrm>
                    <a:off x="2811207" y="2318802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4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11" name="10 CuadroTexto"/>
              <p:cNvSpPr txBox="1"/>
              <p:nvPr/>
            </p:nvSpPr>
            <p:spPr>
              <a:xfrm>
                <a:off x="2138289" y="1997613"/>
                <a:ext cx="1828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f(x)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3784209" y="4304714"/>
                <a:ext cx="4220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x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17 Conector recto"/>
            <p:cNvCxnSpPr>
              <a:stCxn id="16" idx="4"/>
            </p:cNvCxnSpPr>
            <p:nvPr/>
          </p:nvCxnSpPr>
          <p:spPr bwMode="auto">
            <a:xfrm rot="16200000" flipH="1">
              <a:off x="2441287" y="4599867"/>
              <a:ext cx="711099" cy="12653"/>
            </a:xfrm>
            <a:prstGeom prst="line">
              <a:avLst/>
            </a:prstGeom>
            <a:noFill/>
            <a:ln w="22225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19 CuadroTexto"/>
            <p:cNvSpPr txBox="1"/>
            <p:nvPr/>
          </p:nvSpPr>
          <p:spPr>
            <a:xfrm>
              <a:off x="1499016" y="4916778"/>
              <a:ext cx="3147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a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580806" y="4949257"/>
              <a:ext cx="4472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b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4693321" y="2718649"/>
            <a:ext cx="4168361" cy="4024555"/>
            <a:chOff x="4693321" y="2688669"/>
            <a:chExt cx="4168361" cy="4024555"/>
          </a:xfrm>
        </p:grpSpPr>
        <p:grpSp>
          <p:nvGrpSpPr>
            <p:cNvPr id="23" name="22 Grupo"/>
            <p:cNvGrpSpPr/>
            <p:nvPr/>
          </p:nvGrpSpPr>
          <p:grpSpPr>
            <a:xfrm>
              <a:off x="4693321" y="2688669"/>
              <a:ext cx="4168361" cy="4024555"/>
              <a:chOff x="268724" y="2985974"/>
              <a:chExt cx="4168361" cy="4024555"/>
            </a:xfrm>
          </p:grpSpPr>
          <p:grpSp>
            <p:nvGrpSpPr>
              <p:cNvPr id="24" name="6 Grupo"/>
              <p:cNvGrpSpPr/>
              <p:nvPr/>
            </p:nvGrpSpPr>
            <p:grpSpPr>
              <a:xfrm>
                <a:off x="268724" y="2985974"/>
                <a:ext cx="4168361" cy="4024555"/>
                <a:chOff x="228599" y="1997613"/>
                <a:chExt cx="4387914" cy="4024555"/>
              </a:xfrm>
            </p:grpSpPr>
            <p:sp>
              <p:nvSpPr>
                <p:cNvPr id="28" name="Line 8"/>
                <p:cNvSpPr>
                  <a:spLocks noChangeShapeType="1"/>
                </p:cNvSpPr>
                <p:nvPr/>
              </p:nvSpPr>
              <p:spPr bwMode="auto">
                <a:xfrm>
                  <a:off x="228599" y="4288617"/>
                  <a:ext cx="4227484" cy="45719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lg"/>
                </a:ln>
              </p:spPr>
              <p:txBody>
                <a:bodyPr wrap="squar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29" name="Line 9"/>
                <p:cNvSpPr>
                  <a:spLocks noChangeShapeType="1"/>
                </p:cNvSpPr>
                <p:nvPr/>
              </p:nvSpPr>
              <p:spPr bwMode="auto">
                <a:xfrm rot="16200000">
                  <a:off x="238125" y="4164793"/>
                  <a:ext cx="371475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lg"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s-ES_tradnl" dirty="0" smtClean="0"/>
                    <a:t> </a:t>
                  </a:r>
                  <a:endParaRPr lang="es-ES_tradnl" dirty="0"/>
                </a:p>
              </p:txBody>
            </p:sp>
            <p:grpSp>
              <p:nvGrpSpPr>
                <p:cNvPr id="30" name="64 Grupo"/>
                <p:cNvGrpSpPr/>
                <p:nvPr/>
              </p:nvGrpSpPr>
              <p:grpSpPr>
                <a:xfrm>
                  <a:off x="2025747" y="3387970"/>
                  <a:ext cx="929460" cy="990428"/>
                  <a:chOff x="2025747" y="3387970"/>
                  <a:chExt cx="929460" cy="990428"/>
                </a:xfrm>
              </p:grpSpPr>
              <p:cxnSp>
                <p:nvCxnSpPr>
                  <p:cNvPr id="33" name="32 Conector recto"/>
                  <p:cNvCxnSpPr/>
                  <p:nvPr/>
                </p:nvCxnSpPr>
                <p:spPr bwMode="auto">
                  <a:xfrm rot="5400000" flipH="1" flipV="1">
                    <a:off x="2117188" y="3453635"/>
                    <a:ext cx="815926" cy="745588"/>
                  </a:xfrm>
                  <a:prstGeom prst="line">
                    <a:avLst/>
                  </a:prstGeom>
                  <a:noFill/>
                  <a:ln w="412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34" name="50 Grupo"/>
                  <p:cNvGrpSpPr/>
                  <p:nvPr/>
                </p:nvGrpSpPr>
                <p:grpSpPr>
                  <a:xfrm>
                    <a:off x="2025747" y="3387970"/>
                    <a:ext cx="929460" cy="990428"/>
                    <a:chOff x="2025747" y="2318802"/>
                    <a:chExt cx="929460" cy="990428"/>
                  </a:xfrm>
                </p:grpSpPr>
                <p:sp>
                  <p:nvSpPr>
                    <p:cNvPr id="35" name="34 Elipse"/>
                    <p:cNvSpPr/>
                    <p:nvPr/>
                  </p:nvSpPr>
                  <p:spPr bwMode="auto">
                    <a:xfrm>
                      <a:off x="2025747" y="3165230"/>
                      <a:ext cx="144000" cy="144000"/>
                    </a:xfrm>
                    <a:prstGeom prst="ellipse">
                      <a:avLst/>
                    </a:prstGeom>
                    <a:noFill/>
                    <a:ln w="412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" name="35 Elipse"/>
                    <p:cNvSpPr/>
                    <p:nvPr/>
                  </p:nvSpPr>
                  <p:spPr bwMode="auto">
                    <a:xfrm>
                      <a:off x="2811207" y="2318802"/>
                      <a:ext cx="144000" cy="14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sp>
              <p:nvSpPr>
                <p:cNvPr id="31" name="30 CuadroTexto"/>
                <p:cNvSpPr txBox="1"/>
                <p:nvPr/>
              </p:nvSpPr>
              <p:spPr>
                <a:xfrm>
                  <a:off x="2138289" y="1997613"/>
                  <a:ext cx="18288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bg1"/>
                      </a:solidFill>
                    </a:rPr>
                    <a:t>F(x)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31 CuadroTexto"/>
                <p:cNvSpPr txBox="1"/>
                <p:nvPr/>
              </p:nvSpPr>
              <p:spPr>
                <a:xfrm>
                  <a:off x="4194481" y="4304714"/>
                  <a:ext cx="42203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bg1"/>
                      </a:solidFill>
                    </a:rPr>
                    <a:t>x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5" name="24 Conector recto"/>
              <p:cNvCxnSpPr/>
              <p:nvPr/>
            </p:nvCxnSpPr>
            <p:spPr bwMode="auto">
              <a:xfrm rot="16200000" flipH="1">
                <a:off x="2223544" y="4696913"/>
                <a:ext cx="1141747" cy="17491"/>
              </a:xfrm>
              <a:prstGeom prst="line">
                <a:avLst/>
              </a:prstGeom>
              <a:noFill/>
              <a:ln w="22225" cap="flat" cmpd="sng" algn="ctr">
                <a:solidFill>
                  <a:schemeClr val="bg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25 CuadroTexto"/>
              <p:cNvSpPr txBox="1"/>
              <p:nvPr/>
            </p:nvSpPr>
            <p:spPr>
              <a:xfrm>
                <a:off x="1499016" y="5336498"/>
                <a:ext cx="3147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a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>
                <a:off x="2580806" y="5368977"/>
                <a:ext cx="4472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b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37 Conector recto"/>
            <p:cNvCxnSpPr/>
            <p:nvPr/>
          </p:nvCxnSpPr>
          <p:spPr bwMode="auto">
            <a:xfrm>
              <a:off x="7195279" y="3777521"/>
              <a:ext cx="764498" cy="1588"/>
            </a:xfrm>
            <a:prstGeom prst="lin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rot="16200000" flipH="1">
              <a:off x="7385151" y="4417098"/>
              <a:ext cx="1141747" cy="17491"/>
            </a:xfrm>
            <a:prstGeom prst="line">
              <a:avLst/>
            </a:prstGeom>
            <a:noFill/>
            <a:ln w="22225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7742413" y="5044192"/>
              <a:ext cx="4472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c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44" name="43 Elipse"/>
            <p:cNvSpPr/>
            <p:nvPr/>
          </p:nvSpPr>
          <p:spPr bwMode="auto">
            <a:xfrm>
              <a:off x="7152549" y="3728754"/>
              <a:ext cx="136795" cy="144000"/>
            </a:xfrm>
            <a:prstGeom prst="ellipse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44 Elipse"/>
            <p:cNvSpPr/>
            <p:nvPr/>
          </p:nvSpPr>
          <p:spPr bwMode="auto">
            <a:xfrm>
              <a:off x="7887059" y="3728754"/>
              <a:ext cx="136795" cy="144000"/>
            </a:xfrm>
            <a:prstGeom prst="ellipse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7418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Line 108"/>
          <p:cNvSpPr>
            <a:spLocks noChangeShapeType="1"/>
          </p:cNvSpPr>
          <p:nvPr/>
        </p:nvSpPr>
        <p:spPr bwMode="auto">
          <a:xfrm>
            <a:off x="14068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320382" y="922419"/>
            <a:ext cx="1094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</a:t>
            </a:r>
            <a:r>
              <a:rPr lang="es-ES" dirty="0" smtClean="0">
                <a:solidFill>
                  <a:schemeClr val="bg1"/>
                </a:solidFill>
              </a:rPr>
              <a:t>. 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107" name="Grupo 106"/>
          <p:cNvGrpSpPr/>
          <p:nvPr/>
        </p:nvGrpSpPr>
        <p:grpSpPr>
          <a:xfrm>
            <a:off x="1086716" y="2901337"/>
            <a:ext cx="2533650" cy="1989238"/>
            <a:chOff x="1086716" y="3109162"/>
            <a:chExt cx="2533650" cy="1989238"/>
          </a:xfrm>
        </p:grpSpPr>
        <p:grpSp>
          <p:nvGrpSpPr>
            <p:cNvPr id="50" name="Grupo 49"/>
            <p:cNvGrpSpPr/>
            <p:nvPr/>
          </p:nvGrpSpPr>
          <p:grpSpPr>
            <a:xfrm>
              <a:off x="1086716" y="3109162"/>
              <a:ext cx="2533650" cy="1752600"/>
              <a:chOff x="0" y="0"/>
              <a:chExt cx="2533650" cy="1752600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552450" y="0"/>
                <a:ext cx="0" cy="175260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/>
              <p:cNvCxnSpPr/>
              <p:nvPr/>
            </p:nvCxnSpPr>
            <p:spPr>
              <a:xfrm>
                <a:off x="0" y="1571625"/>
                <a:ext cx="2533650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>
                <a:off x="1104900" y="1524000"/>
                <a:ext cx="838200" cy="104775"/>
                <a:chOff x="0" y="0"/>
                <a:chExt cx="838200" cy="104775"/>
              </a:xfrm>
            </p:grpSpPr>
            <p:cxnSp>
              <p:nvCxnSpPr>
                <p:cNvPr id="58" name="Conector recto 57"/>
                <p:cNvCxnSpPr/>
                <p:nvPr/>
              </p:nvCxnSpPr>
              <p:spPr>
                <a:xfrm>
                  <a:off x="57150" y="47625"/>
                  <a:ext cx="704850" cy="0"/>
                </a:xfrm>
                <a:prstGeom prst="line">
                  <a:avLst/>
                </a:prstGeom>
                <a:ln w="28575" cmpd="sng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>
                  <a:off x="0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733425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  <p:grpSp>
            <p:nvGrpSpPr>
              <p:cNvPr id="54" name="Grupo 53"/>
              <p:cNvGrpSpPr/>
              <p:nvPr/>
            </p:nvGrpSpPr>
            <p:grpSpPr>
              <a:xfrm>
                <a:off x="476250" y="895350"/>
                <a:ext cx="733425" cy="714375"/>
                <a:chOff x="0" y="57150"/>
                <a:chExt cx="733425" cy="714375"/>
              </a:xfrm>
            </p:grpSpPr>
            <p:cxnSp>
              <p:nvCxnSpPr>
                <p:cNvPr id="55" name="Conector recto 54"/>
                <p:cNvCxnSpPr/>
                <p:nvPr/>
              </p:nvCxnSpPr>
              <p:spPr>
                <a:xfrm flipV="1">
                  <a:off x="76200" y="114300"/>
                  <a:ext cx="590550" cy="590550"/>
                </a:xfrm>
                <a:prstGeom prst="line">
                  <a:avLst/>
                </a:prstGeom>
                <a:ln w="412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Elipse 55"/>
                <p:cNvSpPr/>
                <p:nvPr/>
              </p:nvSpPr>
              <p:spPr>
                <a:xfrm>
                  <a:off x="628650" y="57150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0" y="666750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</p:grpSp>
        <p:sp>
          <p:nvSpPr>
            <p:cNvPr id="94" name="CuadroTexto 93"/>
            <p:cNvSpPr txBox="1"/>
            <p:nvPr/>
          </p:nvSpPr>
          <p:spPr>
            <a:xfrm>
              <a:off x="2840171" y="4710548"/>
              <a:ext cx="36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>
                  <a:solidFill>
                    <a:schemeClr val="bg1"/>
                  </a:solidFill>
                </a:rPr>
                <a:t>2</a:t>
              </a:r>
              <a:endParaRPr 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2050469" y="4698290"/>
              <a:ext cx="348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chemeClr val="bg1"/>
                  </a:solidFill>
                </a:rPr>
                <a:t>1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1102301" y="889673"/>
            <a:ext cx="2533650" cy="1922736"/>
            <a:chOff x="1143866" y="972803"/>
            <a:chExt cx="2533650" cy="1922736"/>
          </a:xfrm>
        </p:grpSpPr>
        <p:grpSp>
          <p:nvGrpSpPr>
            <p:cNvPr id="17" name="Grupo 16"/>
            <p:cNvGrpSpPr/>
            <p:nvPr/>
          </p:nvGrpSpPr>
          <p:grpSpPr>
            <a:xfrm>
              <a:off x="1143866" y="972803"/>
              <a:ext cx="2533650" cy="1752600"/>
              <a:chOff x="0" y="0"/>
              <a:chExt cx="2533650" cy="1752600"/>
            </a:xfrm>
          </p:grpSpPr>
          <p:cxnSp>
            <p:nvCxnSpPr>
              <p:cNvPr id="18" name="Conector recto de flecha 17"/>
              <p:cNvCxnSpPr/>
              <p:nvPr/>
            </p:nvCxnSpPr>
            <p:spPr>
              <a:xfrm flipV="1">
                <a:off x="552450" y="0"/>
                <a:ext cx="0" cy="175260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0" y="1533525"/>
                <a:ext cx="2533650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o 19"/>
              <p:cNvGrpSpPr/>
              <p:nvPr/>
            </p:nvGrpSpPr>
            <p:grpSpPr>
              <a:xfrm>
                <a:off x="1104900" y="1162050"/>
                <a:ext cx="838200" cy="104775"/>
                <a:chOff x="0" y="0"/>
                <a:chExt cx="838200" cy="104775"/>
              </a:xfrm>
            </p:grpSpPr>
            <p:cxnSp>
              <p:nvCxnSpPr>
                <p:cNvPr id="25" name="Conector recto 24"/>
                <p:cNvCxnSpPr/>
                <p:nvPr/>
              </p:nvCxnSpPr>
              <p:spPr>
                <a:xfrm>
                  <a:off x="57150" y="47625"/>
                  <a:ext cx="704850" cy="0"/>
                </a:xfrm>
                <a:prstGeom prst="line">
                  <a:avLst/>
                </a:prstGeom>
                <a:ln w="254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Elipse 25"/>
                <p:cNvSpPr/>
                <p:nvPr/>
              </p:nvSpPr>
              <p:spPr>
                <a:xfrm>
                  <a:off x="0" y="0"/>
                  <a:ext cx="104775" cy="104775"/>
                </a:xfrm>
                <a:prstGeom prst="ellipse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733425" y="0"/>
                  <a:ext cx="104775" cy="104775"/>
                </a:xfrm>
                <a:prstGeom prst="ellipse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" name="Grupo 20"/>
              <p:cNvGrpSpPr/>
              <p:nvPr/>
            </p:nvGrpSpPr>
            <p:grpSpPr>
              <a:xfrm>
                <a:off x="476250" y="876300"/>
                <a:ext cx="733425" cy="714375"/>
                <a:chOff x="0" y="0"/>
                <a:chExt cx="733425" cy="714375"/>
              </a:xfrm>
            </p:grpSpPr>
            <p:cxnSp>
              <p:nvCxnSpPr>
                <p:cNvPr id="22" name="Conector recto 21"/>
                <p:cNvCxnSpPr/>
                <p:nvPr/>
              </p:nvCxnSpPr>
              <p:spPr>
                <a:xfrm flipV="1">
                  <a:off x="76200" y="57150"/>
                  <a:ext cx="590550" cy="590550"/>
                </a:xfrm>
                <a:prstGeom prst="line">
                  <a:avLst/>
                </a:prstGeom>
                <a:ln w="254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Elipse 22"/>
                <p:cNvSpPr/>
                <p:nvPr/>
              </p:nvSpPr>
              <p:spPr>
                <a:xfrm>
                  <a:off x="628650" y="0"/>
                  <a:ext cx="104775" cy="104775"/>
                </a:xfrm>
                <a:prstGeom prst="ellipse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0" y="609600"/>
                  <a:ext cx="104775" cy="104775"/>
                </a:xfrm>
                <a:prstGeom prst="ellipse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5" name="CuadroTexto 94"/>
            <p:cNvSpPr txBox="1"/>
            <p:nvPr/>
          </p:nvSpPr>
          <p:spPr>
            <a:xfrm>
              <a:off x="2881745" y="2507674"/>
              <a:ext cx="36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>
                  <a:solidFill>
                    <a:schemeClr val="bg1"/>
                  </a:solidFill>
                </a:rPr>
                <a:t>2</a:t>
              </a:r>
              <a:endParaRPr 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2133591" y="2495429"/>
              <a:ext cx="348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chemeClr val="bg1"/>
                  </a:solidFill>
                </a:rPr>
                <a:t>1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4441247" y="843270"/>
            <a:ext cx="2533650" cy="2038416"/>
            <a:chOff x="4441247" y="843270"/>
            <a:chExt cx="2533650" cy="2038416"/>
          </a:xfrm>
        </p:grpSpPr>
        <p:grpSp>
          <p:nvGrpSpPr>
            <p:cNvPr id="28" name="Grupo 27"/>
            <p:cNvGrpSpPr/>
            <p:nvPr/>
          </p:nvGrpSpPr>
          <p:grpSpPr>
            <a:xfrm>
              <a:off x="4441247" y="843270"/>
              <a:ext cx="2533650" cy="1752600"/>
              <a:chOff x="0" y="0"/>
              <a:chExt cx="2533650" cy="1752600"/>
            </a:xfrm>
          </p:grpSpPr>
          <p:cxnSp>
            <p:nvCxnSpPr>
              <p:cNvPr id="29" name="Conector recto de flecha 28"/>
              <p:cNvCxnSpPr/>
              <p:nvPr/>
            </p:nvCxnSpPr>
            <p:spPr>
              <a:xfrm flipV="1">
                <a:off x="552450" y="0"/>
                <a:ext cx="0" cy="175260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>
                <a:off x="0" y="1647825"/>
                <a:ext cx="2533650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>
              <a:xfrm>
                <a:off x="1123950" y="914400"/>
                <a:ext cx="828675" cy="104775"/>
                <a:chOff x="0" y="0"/>
                <a:chExt cx="828675" cy="104775"/>
              </a:xfrm>
            </p:grpSpPr>
            <p:cxnSp>
              <p:nvCxnSpPr>
                <p:cNvPr id="36" name="Conector recto 35"/>
                <p:cNvCxnSpPr/>
                <p:nvPr/>
              </p:nvCxnSpPr>
              <p:spPr>
                <a:xfrm>
                  <a:off x="57150" y="47625"/>
                  <a:ext cx="704850" cy="0"/>
                </a:xfrm>
                <a:prstGeom prst="line">
                  <a:avLst/>
                </a:prstGeom>
                <a:ln w="28575" cmpd="sng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ipse 36"/>
                <p:cNvSpPr/>
                <p:nvPr/>
              </p:nvSpPr>
              <p:spPr>
                <a:xfrm>
                  <a:off x="0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3900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  <p:grpSp>
            <p:nvGrpSpPr>
              <p:cNvPr id="32" name="Grupo 31"/>
              <p:cNvGrpSpPr/>
              <p:nvPr/>
            </p:nvGrpSpPr>
            <p:grpSpPr>
              <a:xfrm>
                <a:off x="495300" y="933450"/>
                <a:ext cx="733425" cy="704850"/>
                <a:chOff x="0" y="38100"/>
                <a:chExt cx="733425" cy="704850"/>
              </a:xfrm>
            </p:grpSpPr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57150" y="152400"/>
                  <a:ext cx="590550" cy="590550"/>
                </a:xfrm>
                <a:prstGeom prst="line">
                  <a:avLst/>
                </a:prstGeom>
                <a:ln w="412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Elipse 33"/>
                <p:cNvSpPr/>
                <p:nvPr/>
              </p:nvSpPr>
              <p:spPr>
                <a:xfrm>
                  <a:off x="628650" y="38100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0" y="609600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</p:grpSp>
        <p:sp>
          <p:nvSpPr>
            <p:cNvPr id="97" name="CuadroTexto 96"/>
            <p:cNvSpPr txBox="1"/>
            <p:nvPr/>
          </p:nvSpPr>
          <p:spPr>
            <a:xfrm>
              <a:off x="6192979" y="2493827"/>
              <a:ext cx="36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>
                  <a:solidFill>
                    <a:schemeClr val="bg1"/>
                  </a:solidFill>
                </a:rPr>
                <a:t>2</a:t>
              </a:r>
              <a:endParaRPr 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5444824" y="2481576"/>
              <a:ext cx="348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chemeClr val="bg1"/>
                  </a:solidFill>
                </a:rPr>
                <a:t>1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4441247" y="2872767"/>
            <a:ext cx="2533650" cy="2059381"/>
            <a:chOff x="4441247" y="3011317"/>
            <a:chExt cx="2533650" cy="2059381"/>
          </a:xfrm>
        </p:grpSpPr>
        <p:grpSp>
          <p:nvGrpSpPr>
            <p:cNvPr id="83" name="Grupo 82"/>
            <p:cNvGrpSpPr/>
            <p:nvPr/>
          </p:nvGrpSpPr>
          <p:grpSpPr>
            <a:xfrm>
              <a:off x="4441247" y="3011317"/>
              <a:ext cx="2533650" cy="1752600"/>
              <a:chOff x="0" y="0"/>
              <a:chExt cx="2533650" cy="1752600"/>
            </a:xfrm>
          </p:grpSpPr>
          <p:cxnSp>
            <p:nvCxnSpPr>
              <p:cNvPr id="84" name="Conector recto de flecha 83"/>
              <p:cNvCxnSpPr/>
              <p:nvPr/>
            </p:nvCxnSpPr>
            <p:spPr>
              <a:xfrm flipV="1">
                <a:off x="552450" y="0"/>
                <a:ext cx="0" cy="175260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/>
              <p:nvPr/>
            </p:nvCxnSpPr>
            <p:spPr>
              <a:xfrm>
                <a:off x="0" y="1647825"/>
                <a:ext cx="2533650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upo 85"/>
              <p:cNvGrpSpPr/>
              <p:nvPr/>
            </p:nvGrpSpPr>
            <p:grpSpPr>
              <a:xfrm>
                <a:off x="1123950" y="438150"/>
                <a:ext cx="838200" cy="104775"/>
                <a:chOff x="0" y="0"/>
                <a:chExt cx="838200" cy="104775"/>
              </a:xfrm>
            </p:grpSpPr>
            <p:cxnSp>
              <p:nvCxnSpPr>
                <p:cNvPr id="91" name="Conector recto 90"/>
                <p:cNvCxnSpPr/>
                <p:nvPr/>
              </p:nvCxnSpPr>
              <p:spPr>
                <a:xfrm>
                  <a:off x="57150" y="47625"/>
                  <a:ext cx="704850" cy="0"/>
                </a:xfrm>
                <a:prstGeom prst="line">
                  <a:avLst/>
                </a:prstGeom>
                <a:ln w="28575" cmpd="sng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Elipse 91"/>
                <p:cNvSpPr/>
                <p:nvPr/>
              </p:nvSpPr>
              <p:spPr>
                <a:xfrm>
                  <a:off x="0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733425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>
                <a:off x="476250" y="962025"/>
                <a:ext cx="733425" cy="714375"/>
                <a:chOff x="-19050" y="66675"/>
                <a:chExt cx="733425" cy="714375"/>
              </a:xfrm>
            </p:grpSpPr>
            <p:cxnSp>
              <p:nvCxnSpPr>
                <p:cNvPr id="88" name="Conector recto 87"/>
                <p:cNvCxnSpPr/>
                <p:nvPr/>
              </p:nvCxnSpPr>
              <p:spPr>
                <a:xfrm flipV="1">
                  <a:off x="57150" y="123825"/>
                  <a:ext cx="590550" cy="590550"/>
                </a:xfrm>
                <a:prstGeom prst="line">
                  <a:avLst/>
                </a:prstGeom>
                <a:ln w="412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ipse 88"/>
                <p:cNvSpPr/>
                <p:nvPr/>
              </p:nvSpPr>
              <p:spPr>
                <a:xfrm>
                  <a:off x="609600" y="66675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-19050" y="676275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</p:grpSp>
        <p:sp>
          <p:nvSpPr>
            <p:cNvPr id="96" name="CuadroTexto 95"/>
            <p:cNvSpPr txBox="1"/>
            <p:nvPr/>
          </p:nvSpPr>
          <p:spPr>
            <a:xfrm>
              <a:off x="6206841" y="4682833"/>
              <a:ext cx="36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>
                  <a:solidFill>
                    <a:schemeClr val="bg1"/>
                  </a:solidFill>
                </a:rPr>
                <a:t>2</a:t>
              </a:r>
              <a:endParaRPr 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5430971" y="4670588"/>
              <a:ext cx="348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chemeClr val="bg1"/>
                  </a:solidFill>
                </a:rPr>
                <a:t>1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1072861" y="4892230"/>
            <a:ext cx="2533650" cy="1937998"/>
            <a:chOff x="1086716" y="5016921"/>
            <a:chExt cx="2533650" cy="1937998"/>
          </a:xfrm>
        </p:grpSpPr>
        <p:grpSp>
          <p:nvGrpSpPr>
            <p:cNvPr id="61" name="Grupo 60"/>
            <p:cNvGrpSpPr/>
            <p:nvPr/>
          </p:nvGrpSpPr>
          <p:grpSpPr>
            <a:xfrm>
              <a:off x="1086716" y="5016921"/>
              <a:ext cx="2533650" cy="1752600"/>
              <a:chOff x="0" y="0"/>
              <a:chExt cx="2533650" cy="1752600"/>
            </a:xfrm>
          </p:grpSpPr>
          <p:cxnSp>
            <p:nvCxnSpPr>
              <p:cNvPr id="62" name="Conector recto de flecha 61"/>
              <p:cNvCxnSpPr/>
              <p:nvPr/>
            </p:nvCxnSpPr>
            <p:spPr>
              <a:xfrm flipV="1">
                <a:off x="552450" y="0"/>
                <a:ext cx="0" cy="175260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/>
              <p:nvPr/>
            </p:nvCxnSpPr>
            <p:spPr>
              <a:xfrm>
                <a:off x="0" y="1609725"/>
                <a:ext cx="2533650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upo 63"/>
              <p:cNvGrpSpPr/>
              <p:nvPr/>
            </p:nvGrpSpPr>
            <p:grpSpPr>
              <a:xfrm rot="1876888">
                <a:off x="1123950" y="476250"/>
                <a:ext cx="838200" cy="104775"/>
                <a:chOff x="0" y="0"/>
                <a:chExt cx="838200" cy="104775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>
                  <a:off x="57150" y="47625"/>
                  <a:ext cx="704850" cy="0"/>
                </a:xfrm>
                <a:prstGeom prst="line">
                  <a:avLst/>
                </a:prstGeom>
                <a:ln w="28575" cmpd="sng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Elipse 69"/>
                <p:cNvSpPr/>
                <p:nvPr/>
              </p:nvSpPr>
              <p:spPr>
                <a:xfrm>
                  <a:off x="0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733425" y="0"/>
                  <a:ext cx="104775" cy="104775"/>
                </a:xfrm>
                <a:prstGeom prst="ellipse">
                  <a:avLst/>
                </a:prstGeom>
                <a:noFill/>
                <a:ln w="22225" cmpd="sng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  <p:grpSp>
            <p:nvGrpSpPr>
              <p:cNvPr id="65" name="Grupo 64"/>
              <p:cNvGrpSpPr/>
              <p:nvPr/>
            </p:nvGrpSpPr>
            <p:grpSpPr>
              <a:xfrm>
                <a:off x="495300" y="933450"/>
                <a:ext cx="733425" cy="714375"/>
                <a:chOff x="0" y="0"/>
                <a:chExt cx="733425" cy="714375"/>
              </a:xfrm>
            </p:grpSpPr>
            <p:cxnSp>
              <p:nvCxnSpPr>
                <p:cNvPr id="66" name="Conector recto 65"/>
                <p:cNvCxnSpPr/>
                <p:nvPr/>
              </p:nvCxnSpPr>
              <p:spPr>
                <a:xfrm flipV="1">
                  <a:off x="76200" y="57150"/>
                  <a:ext cx="590550" cy="590550"/>
                </a:xfrm>
                <a:prstGeom prst="line">
                  <a:avLst/>
                </a:prstGeom>
                <a:ln w="412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ipse 66"/>
                <p:cNvSpPr/>
                <p:nvPr/>
              </p:nvSpPr>
              <p:spPr>
                <a:xfrm>
                  <a:off x="628650" y="0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68" name="Elipse 67"/>
                <p:cNvSpPr/>
                <p:nvPr/>
              </p:nvSpPr>
              <p:spPr>
                <a:xfrm>
                  <a:off x="0" y="609600"/>
                  <a:ext cx="104775" cy="104775"/>
                </a:xfrm>
                <a:prstGeom prst="ellipse">
                  <a:avLst/>
                </a:prstGeom>
                <a:noFill/>
                <a:ln w="222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_tradnl"/>
                </a:p>
              </p:txBody>
            </p:sp>
          </p:grpSp>
        </p:grpSp>
        <p:sp>
          <p:nvSpPr>
            <p:cNvPr id="98" name="CuadroTexto 97"/>
            <p:cNvSpPr txBox="1"/>
            <p:nvPr/>
          </p:nvSpPr>
          <p:spPr>
            <a:xfrm>
              <a:off x="2812487" y="6567069"/>
              <a:ext cx="36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>
                  <a:solidFill>
                    <a:schemeClr val="bg1"/>
                  </a:solidFill>
                </a:rPr>
                <a:t>2</a:t>
              </a:r>
              <a:endParaRPr 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2105891" y="6554809"/>
              <a:ext cx="348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chemeClr val="bg1"/>
                  </a:solidFill>
                </a:rPr>
                <a:t>1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6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335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Line 10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4" name="3 CuadroTexto"/>
          <p:cNvSpPr txBox="1"/>
          <p:nvPr/>
        </p:nvSpPr>
        <p:spPr>
          <a:xfrm>
            <a:off x="126612" y="1252025"/>
            <a:ext cx="87782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Sea f(x)= x       para   0 &lt; x &lt; 1</a:t>
            </a:r>
          </a:p>
          <a:p>
            <a:pPr marL="742950" indent="-742950">
              <a:buFont typeface="+mj-lt"/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En senos solamente con T=2</a:t>
            </a:r>
          </a:p>
          <a:p>
            <a:pPr marL="742950" indent="-742950">
              <a:buFont typeface="+mj-lt"/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En senos y cosenos con T=3</a:t>
            </a:r>
          </a:p>
          <a:p>
            <a:pPr marL="742950" indent="-742950">
              <a:buFont typeface="+mj-lt"/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En cosenos solamente con T=2</a:t>
            </a:r>
          </a:p>
          <a:p>
            <a:pPr marL="742950" indent="-742950">
              <a:buFont typeface="+mj-lt"/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En senos solamente con T=4 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2621</TotalTime>
  <Words>227</Words>
  <Application>Microsoft Office PowerPoint</Application>
  <PresentationFormat>Presentación en pantalla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Presentación en blanco</vt:lpstr>
      <vt:lpstr>Presentación de PowerPoint</vt:lpstr>
      <vt:lpstr>Bibliografía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TECUN S.A.</dc:creator>
  <cp:lastModifiedBy>Secretaría General</cp:lastModifiedBy>
  <cp:revision>139</cp:revision>
  <cp:lastPrinted>1999-02-01T22:58:40Z</cp:lastPrinted>
  <dcterms:created xsi:type="dcterms:W3CDTF">1997-12-17T14:45:04Z</dcterms:created>
  <dcterms:modified xsi:type="dcterms:W3CDTF">2024-12-08T20:47:23Z</dcterms:modified>
</cp:coreProperties>
</file>