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8"/>
  </p:notesMasterIdLst>
  <p:sldIdLst>
    <p:sldId id="355" r:id="rId2"/>
    <p:sldId id="456" r:id="rId3"/>
    <p:sldId id="457" r:id="rId4"/>
    <p:sldId id="480" r:id="rId5"/>
    <p:sldId id="479" r:id="rId6"/>
    <p:sldId id="516" r:id="rId7"/>
    <p:sldId id="517" r:id="rId8"/>
    <p:sldId id="518" r:id="rId9"/>
    <p:sldId id="515" r:id="rId10"/>
    <p:sldId id="519" r:id="rId11"/>
    <p:sldId id="521" r:id="rId12"/>
    <p:sldId id="522" r:id="rId13"/>
    <p:sldId id="523" r:id="rId14"/>
    <p:sldId id="520" r:id="rId15"/>
    <p:sldId id="524" r:id="rId16"/>
    <p:sldId id="525" r:id="rId17"/>
    <p:sldId id="531" r:id="rId18"/>
    <p:sldId id="526" r:id="rId19"/>
    <p:sldId id="532" r:id="rId20"/>
    <p:sldId id="533" r:id="rId21"/>
    <p:sldId id="534" r:id="rId22"/>
    <p:sldId id="535" r:id="rId23"/>
    <p:sldId id="536" r:id="rId24"/>
    <p:sldId id="537" r:id="rId25"/>
    <p:sldId id="538" r:id="rId26"/>
    <p:sldId id="539" r:id="rId27"/>
  </p:sldIdLst>
  <p:sldSz cx="9144000" cy="6858000" type="screen4x3"/>
  <p:notesSz cx="6858000" cy="9144000"/>
  <p:defaultTextStyle>
    <a:defPPr>
      <a:defRPr lang="en-US"/>
    </a:defPPr>
    <a:lvl1pPr algn="l"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sz="1200" b="1" kern="1200">
        <a:solidFill>
          <a:schemeClr val="tx1"/>
        </a:solidFill>
        <a:latin typeface="Arial" charset="0"/>
        <a:ea typeface="+mn-ea"/>
        <a:cs typeface="+mn-cs"/>
      </a:defRPr>
    </a:lvl2pPr>
    <a:lvl3pPr marL="914400" algn="l" rtl="0" fontAlgn="base">
      <a:spcBef>
        <a:spcPct val="0"/>
      </a:spcBef>
      <a:spcAft>
        <a:spcPct val="0"/>
      </a:spcAft>
      <a:defRPr sz="1200" b="1" kern="1200">
        <a:solidFill>
          <a:schemeClr val="tx1"/>
        </a:solidFill>
        <a:latin typeface="Arial" charset="0"/>
        <a:ea typeface="+mn-ea"/>
        <a:cs typeface="+mn-cs"/>
      </a:defRPr>
    </a:lvl3pPr>
    <a:lvl4pPr marL="1371600" algn="l" rtl="0" fontAlgn="base">
      <a:spcBef>
        <a:spcPct val="0"/>
      </a:spcBef>
      <a:spcAft>
        <a:spcPct val="0"/>
      </a:spcAft>
      <a:defRPr sz="1200" b="1" kern="1200">
        <a:solidFill>
          <a:schemeClr val="tx1"/>
        </a:solidFill>
        <a:latin typeface="Arial" charset="0"/>
        <a:ea typeface="+mn-ea"/>
        <a:cs typeface="+mn-cs"/>
      </a:defRPr>
    </a:lvl4pPr>
    <a:lvl5pPr marL="1828800" algn="l" rtl="0" fontAlgn="base">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66"/>
    <a:srgbClr val="CC3300"/>
    <a:srgbClr val="006600"/>
    <a:srgbClr val="00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208"/>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40C65-E6EB-4FE3-A52B-CAF81A64E264}" type="datetimeFigureOut">
              <a:rPr lang="es-ES" smtClean="0"/>
              <a:t>10/04/2025</a:t>
            </a:fld>
            <a:endParaRPr lang="es-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1684-7D3E-439C-A5B3-2B3DCA8129E4}" type="slidenum">
              <a:rPr lang="es-ES" smtClean="0"/>
              <a:t>‹#›</a:t>
            </a:fld>
            <a:endParaRPr lang="es-ES"/>
          </a:p>
        </p:txBody>
      </p:sp>
    </p:spTree>
    <p:extLst>
      <p:ext uri="{BB962C8B-B14F-4D97-AF65-F5344CB8AC3E}">
        <p14:creationId xmlns:p14="http://schemas.microsoft.com/office/powerpoint/2010/main" val="99396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F7F0207-B31A-412E-AE97-EE90E996E67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9D0F63A-3ACE-400F-8A1D-88495DE0EB3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5876871-6A8E-4725-B143-5CC7B282979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25963"/>
          </a:xfrm>
        </p:spPr>
        <p:txBody>
          <a:bodyPr/>
          <a:lstStyle/>
          <a:p>
            <a:pPr lvl="0"/>
            <a:endParaRPr lang="es-E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C7E986F-3C15-4059-B743-5D93D7ED6C4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A65B661-86BB-4D14-AB33-4158C0F26A8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F1A2449-C8C4-41F0-9A7E-87F44C5BC9A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0277B2F-86ED-41D0-88EB-3079AC328BE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EEA0CD0-925F-44DF-88A8-3688462CDCD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8A04DB-B601-4349-A5C6-5709BEB4B15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7D8662C8-A281-4FD2-9E18-1E518CC2407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32ABB60D-1A35-4701-BA6E-36F8099093B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B78720A-8206-4633-B263-1F96BF01AD2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FA1CF6E-3BE4-4B15-BA6C-C4F815F6958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cambiar el estilo de título	</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CAC4A14-E8DA-427A-B5CA-45AB921C60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oleObject" Target="../embeddings/oleObject5.bin"/><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pn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3" name="2 CuadroTexto"/>
          <p:cNvSpPr txBox="1"/>
          <p:nvPr/>
        </p:nvSpPr>
        <p:spPr>
          <a:xfrm>
            <a:off x="1259632" y="1772816"/>
            <a:ext cx="6046912" cy="2246769"/>
          </a:xfrm>
          <a:prstGeom prst="rect">
            <a:avLst/>
          </a:prstGeom>
          <a:noFill/>
        </p:spPr>
        <p:txBody>
          <a:bodyPr wrap="square" rtlCol="0">
            <a:spAutoFit/>
          </a:bodyPr>
          <a:lstStyle/>
          <a:p>
            <a:pPr algn="ctr"/>
            <a:r>
              <a:rPr lang="es-ES" sz="2800" dirty="0"/>
              <a:t>APROXIMACIÓN </a:t>
            </a:r>
          </a:p>
          <a:p>
            <a:pPr algn="ctr"/>
            <a:endParaRPr lang="es-ES" sz="2800" dirty="0"/>
          </a:p>
          <a:p>
            <a:pPr algn="ctr"/>
            <a:r>
              <a:rPr lang="es-ES" sz="2800" dirty="0"/>
              <a:t>DE</a:t>
            </a:r>
          </a:p>
          <a:p>
            <a:pPr algn="ctr"/>
            <a:endParaRPr lang="es-ES" sz="2800" dirty="0"/>
          </a:p>
          <a:p>
            <a:pPr algn="ctr"/>
            <a:r>
              <a:rPr lang="es-ES" sz="2800" dirty="0"/>
              <a:t>FUNCIONES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251520" y="1052736"/>
            <a:ext cx="8280920" cy="1484252"/>
          </a:xfrm>
          <a:prstGeom prst="rect">
            <a:avLst/>
          </a:prstGeom>
        </p:spPr>
        <p:txBody>
          <a:bodyPr wrap="square">
            <a:spAutoFit/>
          </a:bodyPr>
          <a:lstStyle/>
          <a:p>
            <a:pPr marL="226695" algn="just">
              <a:lnSpc>
                <a:spcPct val="115000"/>
              </a:lnSpc>
              <a:spcBef>
                <a:spcPts val="600"/>
              </a:spcBef>
              <a:spcAft>
                <a:spcPts val="600"/>
              </a:spcAft>
            </a:pPr>
            <a:r>
              <a:rPr lang="es-ES_tradnl" sz="2400" b="0" dirty="0">
                <a:effectLst/>
                <a:latin typeface="Arial" panose="020B0604020202020204" pitchFamily="34" charset="0"/>
                <a:ea typeface="MS Mincho"/>
                <a:cs typeface="Times New Roman" panose="02020603050405020304" pitchFamily="18" charset="0"/>
              </a:rPr>
              <a:t>Existe exactamente un polinomio que interpole a f(x) en el intervalo [a, b]   (Forma de Lagrange)</a:t>
            </a:r>
          </a:p>
          <a:p>
            <a:pPr marL="226695" algn="just">
              <a:lnSpc>
                <a:spcPct val="115000"/>
              </a:lnSpc>
              <a:spcBef>
                <a:spcPts val="600"/>
              </a:spcBef>
              <a:spcAft>
                <a:spcPts val="600"/>
              </a:spcAft>
            </a:pPr>
            <a:endParaRPr lang="es-ES" sz="2400" b="0" dirty="0">
              <a:effectLst/>
              <a:latin typeface="Arial" panose="020B0604020202020204" pitchFamily="34" charset="0"/>
              <a:ea typeface="MS Mincho"/>
              <a:cs typeface="Times New Roman" panose="02020603050405020304" pitchFamily="18" charset="0"/>
            </a:endParaRPr>
          </a:p>
        </p:txBody>
      </p:sp>
      <p:sp>
        <p:nvSpPr>
          <p:cNvPr id="5" name="Rectangle 4"/>
          <p:cNvSpPr/>
          <p:nvPr/>
        </p:nvSpPr>
        <p:spPr>
          <a:xfrm>
            <a:off x="2411760" y="513135"/>
            <a:ext cx="6120680" cy="461665"/>
          </a:xfrm>
          <a:prstGeom prst="rect">
            <a:avLst/>
          </a:prstGeom>
        </p:spPr>
        <p:txBody>
          <a:bodyPr wrap="square">
            <a:spAutoFit/>
          </a:bodyPr>
          <a:lstStyle/>
          <a:p>
            <a:pPr>
              <a:spcAft>
                <a:spcPts val="0"/>
              </a:spcAft>
            </a:pPr>
            <a:r>
              <a:rPr lang="es-ES_tradnl" sz="2400" u="sng" dirty="0">
                <a:latin typeface="Arial" panose="020B0604020202020204" pitchFamily="34" charset="0"/>
                <a:ea typeface="Times New Roman" panose="02020603050405020304" pitchFamily="18" charset="0"/>
                <a:cs typeface="Times New Roman" panose="02020603050405020304" pitchFamily="18" charset="0"/>
              </a:rPr>
              <a:t>P</a:t>
            </a:r>
            <a:r>
              <a:rPr lang="es-ES_tradnl" sz="2400" u="sng" dirty="0">
                <a:effectLst/>
                <a:latin typeface="Arial" panose="020B0604020202020204" pitchFamily="34" charset="0"/>
                <a:ea typeface="Times New Roman" panose="02020603050405020304" pitchFamily="18" charset="0"/>
                <a:cs typeface="Times New Roman" panose="02020603050405020304" pitchFamily="18" charset="0"/>
              </a:rPr>
              <a:t>olinomio de interpolación de Lagrange</a:t>
            </a:r>
            <a:endParaRPr lang="es-ES" sz="2400" u="sng" dirty="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A8883C-B2F2-41D8-8217-D61CAF60F5EE}"/>
                  </a:ext>
                </a:extLst>
              </p:cNvPr>
              <p:cNvSpPr txBox="1"/>
              <p:nvPr/>
            </p:nvSpPr>
            <p:spPr>
              <a:xfrm>
                <a:off x="899592" y="1884150"/>
                <a:ext cx="3240360" cy="11008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smtClean="0">
                              <a:latin typeface="Cambria Math" panose="02040503050406030204" pitchFamily="18" charset="0"/>
                            </a:rPr>
                            <m:t>𝑝</m:t>
                          </m:r>
                        </m:e>
                        <m:sub>
                          <m:r>
                            <a:rPr lang="es-ES" sz="2400" i="1">
                              <a:latin typeface="Cambria Math" panose="02040503050406030204" pitchFamily="18" charset="0"/>
                            </a:rPr>
                            <m:t>𝑛</m:t>
                          </m:r>
                        </m:sub>
                      </m:sSub>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𝑥</m:t>
                          </m:r>
                        </m:e>
                      </m:d>
                      <m:r>
                        <a:rPr lang="es-ES" sz="2400" i="0">
                          <a:latin typeface="Cambria Math" panose="02040503050406030204" pitchFamily="18" charset="0"/>
                        </a:rPr>
                        <m:t>=</m:t>
                      </m:r>
                      <m:nary>
                        <m:naryPr>
                          <m:chr m:val="∑"/>
                          <m:limLoc m:val="undOvr"/>
                          <m:ctrlPr>
                            <a:rPr lang="es-ES" sz="2400" i="1">
                              <a:latin typeface="Cambria Math" panose="02040503050406030204" pitchFamily="18" charset="0"/>
                            </a:rPr>
                          </m:ctrlPr>
                        </m:naryPr>
                        <m:sub>
                          <m:r>
                            <a:rPr lang="es-ES" sz="2400" i="1">
                              <a:latin typeface="Cambria Math" panose="02040503050406030204" pitchFamily="18" charset="0"/>
                            </a:rPr>
                            <m:t>𝑖</m:t>
                          </m:r>
                          <m:r>
                            <a:rPr lang="es-ES" sz="2400" i="0">
                              <a:latin typeface="Cambria Math" panose="02040503050406030204" pitchFamily="18" charset="0"/>
                            </a:rPr>
                            <m:t>=0</m:t>
                          </m:r>
                        </m:sub>
                        <m:sup>
                          <m:r>
                            <a:rPr lang="es-ES" sz="2400" i="1">
                              <a:latin typeface="Cambria Math" panose="02040503050406030204" pitchFamily="18" charset="0"/>
                            </a:rPr>
                            <m:t>𝑛</m:t>
                          </m:r>
                        </m:sup>
                        <m:e>
                          <m:r>
                            <a:rPr lang="es-ES" sz="2400" i="1">
                              <a:latin typeface="Cambria Math" panose="02040503050406030204" pitchFamily="18" charset="0"/>
                            </a:rPr>
                            <m:t>𝑓</m:t>
                          </m:r>
                          <m:d>
                            <m:dPr>
                              <m:ctrlPr>
                                <a:rPr lang="es-ES" sz="2400" i="1">
                                  <a:solidFill>
                                    <a:srgbClr val="836967"/>
                                  </a:solidFill>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e>
                          </m:d>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𝑙</m:t>
                              </m:r>
                            </m:e>
                            <m:sub>
                              <m:r>
                                <a:rPr lang="es-ES" sz="2400" i="1">
                                  <a:latin typeface="Cambria Math" panose="02040503050406030204" pitchFamily="18" charset="0"/>
                                </a:rPr>
                                <m:t>𝑖</m:t>
                              </m:r>
                            </m:sub>
                          </m:sSub>
                          <m:d>
                            <m:dPr>
                              <m:ctrlPr>
                                <a:rPr lang="es-ES" sz="2400" i="1">
                                  <a:latin typeface="Cambria Math" panose="02040503050406030204" pitchFamily="18" charset="0"/>
                                </a:rPr>
                              </m:ctrlPr>
                            </m:dPr>
                            <m:e>
                              <m:r>
                                <a:rPr lang="es-ES" sz="2400" i="1">
                                  <a:latin typeface="Cambria Math" panose="02040503050406030204" pitchFamily="18" charset="0"/>
                                </a:rPr>
                                <m:t>𝑥</m:t>
                              </m:r>
                            </m:e>
                          </m:d>
                        </m:e>
                      </m:nary>
                    </m:oMath>
                  </m:oMathPara>
                </a14:m>
                <a:endParaRPr lang="es-ES" sz="2400" dirty="0"/>
              </a:p>
            </p:txBody>
          </p:sp>
        </mc:Choice>
        <mc:Fallback xmlns="">
          <p:sp>
            <p:nvSpPr>
              <p:cNvPr id="6" name="TextBox 5">
                <a:extLst>
                  <a:ext uri="{FF2B5EF4-FFF2-40B4-BE49-F238E27FC236}">
                    <a16:creationId xmlns:a16="http://schemas.microsoft.com/office/drawing/2014/main" id="{63A8883C-B2F2-41D8-8217-D61CAF60F5EE}"/>
                  </a:ext>
                </a:extLst>
              </p:cNvPr>
              <p:cNvSpPr txBox="1">
                <a:spLocks noRot="1" noChangeAspect="1" noMove="1" noResize="1" noEditPoints="1" noAdjustHandles="1" noChangeArrowheads="1" noChangeShapeType="1" noTextEdit="1"/>
              </p:cNvSpPr>
              <p:nvPr/>
            </p:nvSpPr>
            <p:spPr>
              <a:xfrm>
                <a:off x="899592" y="1884150"/>
                <a:ext cx="3240360" cy="1100879"/>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6F81C9-6E40-405C-890E-87575FB6BBD6}"/>
                  </a:ext>
                </a:extLst>
              </p:cNvPr>
              <p:cNvSpPr txBox="1"/>
              <p:nvPr/>
            </p:nvSpPr>
            <p:spPr>
              <a:xfrm>
                <a:off x="3980606" y="1998477"/>
                <a:ext cx="4572000" cy="986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𝑙</m:t>
                          </m:r>
                        </m:e>
                        <m:sub>
                          <m:r>
                            <a:rPr lang="es-ES" sz="2400" i="1">
                              <a:latin typeface="Cambria Math" panose="02040503050406030204" pitchFamily="18" charset="0"/>
                            </a:rPr>
                            <m:t>𝑖</m:t>
                          </m:r>
                        </m:sub>
                      </m:sSub>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𝑥</m:t>
                          </m:r>
                        </m:e>
                      </m:d>
                      <m:r>
                        <a:rPr lang="es-ES" sz="2400" i="0">
                          <a:latin typeface="Cambria Math" panose="02040503050406030204" pitchFamily="18" charset="0"/>
                        </a:rPr>
                        <m:t>=</m:t>
                      </m:r>
                      <m:nary>
                        <m:naryPr>
                          <m:chr m:val="∏"/>
                          <m:limLoc m:val="subSup"/>
                          <m:ctrlPr>
                            <a:rPr lang="es-ES" sz="2400" i="1">
                              <a:latin typeface="Cambria Math" panose="02040503050406030204" pitchFamily="18" charset="0"/>
                            </a:rPr>
                          </m:ctrlPr>
                        </m:naryPr>
                        <m:sub>
                          <m:eqArr>
                            <m:eqArrPr>
                              <m:ctrlPr>
                                <a:rPr lang="es-ES" sz="2400" i="1">
                                  <a:solidFill>
                                    <a:srgbClr val="836967"/>
                                  </a:solidFill>
                                  <a:latin typeface="Cambria Math" panose="02040503050406030204" pitchFamily="18" charset="0"/>
                                </a:rPr>
                              </m:ctrlPr>
                            </m:eqArrPr>
                            <m:e>
                              <m:r>
                                <a:rPr lang="es-ES" sz="2400" i="0">
                                  <a:latin typeface="Cambria Math" panose="02040503050406030204" pitchFamily="18" charset="0"/>
                                </a:rPr>
                                <m:t>&amp;</m:t>
                              </m:r>
                              <m:r>
                                <a:rPr lang="es-ES" sz="2400" i="1">
                                  <a:latin typeface="Cambria Math" panose="02040503050406030204" pitchFamily="18" charset="0"/>
                                </a:rPr>
                                <m:t>𝑗</m:t>
                              </m:r>
                              <m:r>
                                <a:rPr lang="es-ES" sz="2400" i="0">
                                  <a:latin typeface="Cambria Math" panose="02040503050406030204" pitchFamily="18" charset="0"/>
                                </a:rPr>
                                <m:t>=0</m:t>
                              </m:r>
                            </m:e>
                            <m:e>
                              <m:r>
                                <a:rPr lang="es-ES" sz="2400" i="0">
                                  <a:latin typeface="Cambria Math" panose="02040503050406030204" pitchFamily="18" charset="0"/>
                                </a:rPr>
                                <m:t>&amp;</m:t>
                              </m:r>
                              <m:r>
                                <a:rPr lang="es-ES" sz="2400" i="1">
                                  <a:latin typeface="Cambria Math" panose="02040503050406030204" pitchFamily="18" charset="0"/>
                                </a:rPr>
                                <m:t>𝑗</m:t>
                              </m:r>
                              <m:r>
                                <a:rPr lang="es-ES" sz="2400" i="0">
                                  <a:latin typeface="Cambria Math" panose="02040503050406030204" pitchFamily="18" charset="0"/>
                                </a:rPr>
                                <m:t>≠</m:t>
                              </m:r>
                              <m:r>
                                <a:rPr lang="es-ES" sz="2400" i="1">
                                  <a:latin typeface="Cambria Math" panose="02040503050406030204" pitchFamily="18" charset="0"/>
                                </a:rPr>
                                <m:t>𝑖</m:t>
                              </m:r>
                            </m:e>
                          </m:eqArr>
                        </m:sub>
                        <m:sup>
                          <m:r>
                            <a:rPr lang="es-ES" sz="2400" i="1">
                              <a:latin typeface="Cambria Math" panose="02040503050406030204" pitchFamily="18" charset="0"/>
                            </a:rPr>
                            <m:t>𝑛</m:t>
                          </m:r>
                        </m:sup>
                        <m:e>
                          <m:f>
                            <m:fPr>
                              <m:ctrlPr>
                                <a:rPr lang="es-ES" sz="2400" i="1">
                                  <a:solidFill>
                                    <a:srgbClr val="836967"/>
                                  </a:solidFill>
                                  <a:latin typeface="Cambria Math" panose="02040503050406030204" pitchFamily="18" charset="0"/>
                                </a:rPr>
                              </m:ctrlPr>
                            </m:fPr>
                            <m:num>
                              <m:r>
                                <a:rPr lang="es-ES" sz="2400" i="1">
                                  <a:latin typeface="Cambria Math" panose="02040503050406030204" pitchFamily="18" charset="0"/>
                                </a:rPr>
                                <m:t>𝑥</m:t>
                              </m:r>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𝑗</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𝑗</m:t>
                                  </m:r>
                                </m:sub>
                              </m:sSub>
                            </m:den>
                          </m:f>
                        </m:e>
                      </m:nary>
                    </m:oMath>
                  </m:oMathPara>
                </a14:m>
                <a:endParaRPr lang="es-ES" sz="2400" dirty="0"/>
              </a:p>
            </p:txBody>
          </p:sp>
        </mc:Choice>
        <mc:Fallback xmlns="">
          <p:sp>
            <p:nvSpPr>
              <p:cNvPr id="8" name="TextBox 7">
                <a:extLst>
                  <a:ext uri="{FF2B5EF4-FFF2-40B4-BE49-F238E27FC236}">
                    <a16:creationId xmlns:a16="http://schemas.microsoft.com/office/drawing/2014/main" id="{F36F81C9-6E40-405C-890E-87575FB6BBD6}"/>
                  </a:ext>
                </a:extLst>
              </p:cNvPr>
              <p:cNvSpPr txBox="1">
                <a:spLocks noRot="1" noChangeAspect="1" noMove="1" noResize="1" noEditPoints="1" noAdjustHandles="1" noChangeArrowheads="1" noChangeShapeType="1" noTextEdit="1"/>
              </p:cNvSpPr>
              <p:nvPr/>
            </p:nvSpPr>
            <p:spPr>
              <a:xfrm>
                <a:off x="3980606" y="1998477"/>
                <a:ext cx="4572000" cy="98655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3CC2F2-5483-493A-8742-324C73B7D56C}"/>
                  </a:ext>
                </a:extLst>
              </p:cNvPr>
              <p:cNvSpPr txBox="1"/>
              <p:nvPr/>
            </p:nvSpPr>
            <p:spPr>
              <a:xfrm>
                <a:off x="539552" y="2751525"/>
                <a:ext cx="8280920" cy="3172600"/>
              </a:xfrm>
              <a:prstGeom prst="rect">
                <a:avLst/>
              </a:prstGeom>
              <a:noFill/>
            </p:spPr>
            <p:txBody>
              <a:bodyPr wrap="square">
                <a:spAutoFit/>
              </a:bodyPr>
              <a:lstStyle/>
              <a:p>
                <a:pPr marL="408305" indent="-179705"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Nótese que:</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pPr>
                <a14:m>
                  <m:oMath xmlns:m="http://schemas.openxmlformats.org/officeDocument/2006/math">
                    <m:r>
                      <a:rPr lang="es-ES_tradnl" sz="2400" b="0" i="1" smtClean="0">
                        <a:effectLst/>
                        <a:latin typeface="Cambria Math" panose="02040503050406030204" pitchFamily="18" charset="0"/>
                        <a:ea typeface="Times New Roman" panose="02020603050405020304" pitchFamily="18" charset="0"/>
                        <a:cs typeface="Times New Roman" panose="02020603050405020304" pitchFamily="18" charset="0"/>
                      </a:rPr>
                      <m:t>𝑔𝑟𝑎𝑑𝑜</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MS Mincho"/>
                                <a:cs typeface="Times New Roman" panose="02020603050405020304" pitchFamily="18" charset="0"/>
                              </a:rPr>
                              <m:t>𝑙</m:t>
                            </m:r>
                          </m:e>
                          <m:sub>
                            <m:r>
                              <a:rPr lang="es-ES" sz="2400" b="0" i="1" smtClean="0">
                                <a:effectLst/>
                                <a:latin typeface="Cambria Math" panose="02040503050406030204" pitchFamily="18" charset="0"/>
                                <a:ea typeface="MS Mincho"/>
                                <a:cs typeface="Times New Roman" panose="02020603050405020304" pitchFamily="18" charset="0"/>
                              </a:rPr>
                              <m:t>𝑖</m:t>
                            </m:r>
                          </m:sub>
                        </m:sSub>
                        <m:r>
                          <a:rPr lang="es-ES" sz="2400" b="0" i="1" smtClean="0">
                            <a:effectLst/>
                            <a:latin typeface="Cambria Math" panose="02040503050406030204" pitchFamily="18" charset="0"/>
                            <a:ea typeface="MS Mincho"/>
                            <a:cs typeface="Times New Roman" panose="02020603050405020304" pitchFamily="18" charset="0"/>
                          </a:rPr>
                          <m:t>(</m:t>
                        </m:r>
                        <m:r>
                          <a:rPr lang="es-ES" sz="2400" b="0" i="1" smtClean="0">
                            <a:effectLst/>
                            <a:latin typeface="Cambria Math" panose="02040503050406030204" pitchFamily="18" charset="0"/>
                            <a:ea typeface="MS Mincho"/>
                            <a:cs typeface="Times New Roman" panose="02020603050405020304" pitchFamily="18" charset="0"/>
                          </a:rPr>
                          <m:t>𝑥</m:t>
                        </m:r>
                        <m:r>
                          <a:rPr lang="es-ES" sz="2400" b="0" i="1" smtClean="0">
                            <a:effectLst/>
                            <a:latin typeface="Cambria Math" panose="02040503050406030204" pitchFamily="18" charset="0"/>
                            <a:ea typeface="MS Mincho"/>
                            <a:cs typeface="Times New Roman" panose="02020603050405020304" pitchFamily="18" charset="0"/>
                          </a:rPr>
                          <m:t>)</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ES_tradnl" sz="2400" b="0" dirty="0">
                    <a:effectLst/>
                    <a:latin typeface="Arial" panose="020B0604020202020204" pitchFamily="34" charset="0"/>
                    <a:ea typeface="MS Mincho"/>
                    <a:cs typeface="Arial" panose="020B0604020202020204" pitchFamily="34" charset="0"/>
                  </a:rPr>
                  <a:t>  </a:t>
                </a:r>
                <a14:m>
                  <m:oMath xmlns:m="http://schemas.openxmlformats.org/officeDocument/2006/math">
                    <m:r>
                      <a:rPr lang="es-ES_tradnl" sz="2400" b="0" i="1" smtClean="0">
                        <a:effectLst/>
                        <a:latin typeface="Cambria Math" panose="02040503050406030204" pitchFamily="18" charset="0"/>
                        <a:ea typeface="Times New Roman" panose="02020603050405020304" pitchFamily="18" charset="0"/>
                        <a:cs typeface="Arial" panose="020B0604020202020204" pitchFamily="34" charset="0"/>
                      </a:rPr>
                      <m:t>𝑔𝑟𝑎𝑑𝑜</m:t>
                    </m:r>
                    <m:d>
                      <m:d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𝑝</m:t>
                            </m:r>
                          </m:e>
                          <m:sub>
                            <m:r>
                              <a:rPr lang="es-ES" sz="2400" b="0" i="1" smtClean="0">
                                <a:effectLst/>
                                <a:latin typeface="Cambria Math" panose="02040503050406030204" pitchFamily="18" charset="0"/>
                                <a:ea typeface="Times New Roman" panose="02020603050405020304" pitchFamily="18" charset="0"/>
                                <a:cs typeface="Arial" panose="020B0604020202020204" pitchFamily="34" charset="0"/>
                              </a:rPr>
                              <m:t>𝑛</m:t>
                            </m:r>
                          </m:sub>
                        </m:sSub>
                        <m:r>
                          <a:rPr lang="es-ES" sz="2400" b="0" i="1" smtClean="0">
                            <a:effectLst/>
                            <a:latin typeface="Cambria Math" panose="02040503050406030204" pitchFamily="18" charset="0"/>
                            <a:ea typeface="MS Mincho"/>
                            <a:cs typeface="Arial" panose="020B0604020202020204" pitchFamily="34" charset="0"/>
                          </a:rPr>
                          <m:t>(</m:t>
                        </m:r>
                        <m:r>
                          <a:rPr lang="es-ES" sz="2400" b="0" i="1" smtClean="0">
                            <a:effectLst/>
                            <a:latin typeface="Cambria Math" panose="02040503050406030204" pitchFamily="18" charset="0"/>
                            <a:ea typeface="MS Mincho"/>
                            <a:cs typeface="Arial" panose="020B0604020202020204" pitchFamily="34" charset="0"/>
                          </a:rPr>
                          <m:t>𝑥</m:t>
                        </m:r>
                        <m:r>
                          <a:rPr lang="es-ES" sz="2400" b="0" i="1" smtClean="0">
                            <a:effectLst/>
                            <a:latin typeface="Cambria Math" panose="02040503050406030204" pitchFamily="18" charset="0"/>
                            <a:ea typeface="MS Mincho"/>
                            <a:cs typeface="Arial" panose="020B0604020202020204" pitchFamily="34" charset="0"/>
                          </a:rPr>
                          <m:t>)</m:t>
                        </m:r>
                      </m:e>
                    </m:d>
                    <m:r>
                      <a:rPr lang="es-ES" sz="24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400" b="0" i="1" smtClean="0">
                        <a:effectLst/>
                        <a:latin typeface="Cambria Math" panose="02040503050406030204" pitchFamily="18" charset="0"/>
                        <a:ea typeface="Times New Roman" panose="02020603050405020304" pitchFamily="18" charset="0"/>
                        <a:cs typeface="Arial" panose="020B0604020202020204" pitchFamily="34" charset="0"/>
                      </a:rPr>
                      <m:t>𝑛</m:t>
                    </m:r>
                  </m:oMath>
                </a14:m>
                <a:r>
                  <a:rPr lang="es-ES" sz="2400" b="0" dirty="0">
                    <a:effectLst/>
                    <a:latin typeface="Arial" panose="020B0604020202020204" pitchFamily="34" charset="0"/>
                    <a:ea typeface="MS Mincho"/>
                    <a:cs typeface="Arial" panose="020B0604020202020204" pitchFamily="34" charset="0"/>
                  </a:rPr>
                  <a:t> </a:t>
                </a:r>
                <a:endParaRPr lang="es-ES" sz="2400" b="0" dirty="0">
                  <a:effectLst/>
                  <a:latin typeface="Arial" panose="020B0604020202020204" pitchFamily="34" charset="0"/>
                  <a:ea typeface="MS Mincho"/>
                  <a:cs typeface="Times New Roman" panose="02020603050405020304" pitchFamily="18" charset="0"/>
                </a:endParaRPr>
              </a:p>
              <a:p>
                <a:pPr marL="342900" lvl="0" indent="-342900" algn="just">
                  <a:lnSpc>
                    <a:spcPct val="115000"/>
                  </a:lnSpc>
                  <a:spcAft>
                    <a:spcPts val="600"/>
                  </a:spcAft>
                  <a:buFont typeface="Symbol" panose="05050102010706020507" pitchFamily="18" charset="2"/>
                  <a:buChar char=""/>
                  <a:tabLst>
                    <a:tab pos="858520" algn="l"/>
                  </a:tabLst>
                </a:pPr>
                <a14:m>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𝑙</m:t>
                        </m:r>
                      </m:e>
                      <m:sub>
                        <m:r>
                          <a:rPr lang="es-ES" sz="2400" b="0" i="1" smtClean="0">
                            <a:effectLst/>
                            <a:latin typeface="Cambria Math" panose="02040503050406030204" pitchFamily="18" charset="0"/>
                            <a:ea typeface="MS Mincho"/>
                            <a:cs typeface="Arial" panose="020B0604020202020204" pitchFamily="34" charset="0"/>
                          </a:rPr>
                          <m:t>𝑖</m:t>
                        </m:r>
                      </m:sub>
                    </m:sSub>
                    <m:d>
                      <m:dPr>
                        <m:ctrlPr>
                          <a:rPr lang="es-ES" sz="2400" b="0" i="1">
                            <a:effectLst/>
                            <a:latin typeface="Cambria Math" panose="02040503050406030204" pitchFamily="18" charset="0"/>
                            <a:ea typeface="MS Mincho"/>
                            <a:cs typeface="Arial" panose="020B0604020202020204" pitchFamily="34" charset="0"/>
                          </a:rPr>
                        </m:ctrlPr>
                      </m:dPr>
                      <m:e>
                        <m:sSub>
                          <m:sSubPr>
                            <m:ctrlPr>
                              <a:rPr lang="es-ES" sz="2400" b="0" i="1">
                                <a:effectLst/>
                                <a:latin typeface="Cambria Math" panose="02040503050406030204" pitchFamily="18" charset="0"/>
                                <a:ea typeface="MS Mincho"/>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𝑥</m:t>
                            </m:r>
                          </m:e>
                          <m:sub>
                            <m:r>
                              <a:rPr lang="es-ES" sz="2400" b="0" i="1" smtClean="0">
                                <a:effectLst/>
                                <a:latin typeface="Cambria Math" panose="02040503050406030204" pitchFamily="18" charset="0"/>
                                <a:ea typeface="MS Mincho"/>
                                <a:cs typeface="Arial" panose="020B0604020202020204" pitchFamily="34" charset="0"/>
                              </a:rPr>
                              <m:t>𝑘</m:t>
                            </m:r>
                          </m:sub>
                        </m:sSub>
                      </m:e>
                    </m:d>
                    <m:r>
                      <a:rPr lang="es-ES" sz="2400" b="0" i="1" smtClean="0">
                        <a:effectLst/>
                        <a:latin typeface="Cambria Math" panose="02040503050406030204" pitchFamily="18" charset="0"/>
                        <a:ea typeface="MS Mincho"/>
                        <a:cs typeface="Arial" panose="020B0604020202020204" pitchFamily="34" charset="0"/>
                      </a:rPr>
                      <m:t>=</m:t>
                    </m:r>
                    <m:sSub>
                      <m:sSubPr>
                        <m:ctrlPr>
                          <a:rPr lang="es-ES" sz="2400" b="0" i="1">
                            <a:effectLst/>
                            <a:latin typeface="Cambria Math" panose="02040503050406030204" pitchFamily="18" charset="0"/>
                            <a:ea typeface="MS Mincho"/>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𝛿</m:t>
                        </m:r>
                      </m:e>
                      <m:sub>
                        <m:r>
                          <a:rPr lang="es-ES" sz="2400" b="0" i="1" smtClean="0">
                            <a:effectLst/>
                            <a:latin typeface="Cambria Math" panose="02040503050406030204" pitchFamily="18" charset="0"/>
                            <a:ea typeface="MS Mincho"/>
                            <a:cs typeface="Arial" panose="020B0604020202020204" pitchFamily="34" charset="0"/>
                          </a:rPr>
                          <m:t>𝑖𝑘</m:t>
                        </m:r>
                      </m:sub>
                    </m:sSub>
                    <m:r>
                      <a:rPr lang="es-ES" sz="2400" b="0" i="1" smtClean="0">
                        <a:effectLst/>
                        <a:latin typeface="Cambria Math" panose="02040503050406030204" pitchFamily="18" charset="0"/>
                        <a:ea typeface="MS Mincho"/>
                        <a:cs typeface="Arial" panose="020B0604020202020204" pitchFamily="34" charset="0"/>
                      </a:rPr>
                      <m:t>=</m:t>
                    </m:r>
                    <m:d>
                      <m:dPr>
                        <m:begChr m:val="{"/>
                        <m:endChr m:val=""/>
                        <m:ctrlPr>
                          <a:rPr lang="es-ES" sz="2400" b="0" i="1">
                            <a:effectLst/>
                            <a:latin typeface="Cambria Math" panose="02040503050406030204" pitchFamily="18" charset="0"/>
                            <a:ea typeface="MS Mincho"/>
                            <a:cs typeface="Arial" panose="020B0604020202020204" pitchFamily="34" charset="0"/>
                          </a:rPr>
                        </m:ctrlPr>
                      </m:dPr>
                      <m:e>
                        <m:eqArr>
                          <m:eqArrPr>
                            <m:ctrlPr>
                              <a:rPr lang="es-ES" sz="2400" b="0" i="1">
                                <a:effectLst/>
                                <a:latin typeface="Cambria Math" panose="02040503050406030204" pitchFamily="18" charset="0"/>
                                <a:ea typeface="MS Mincho"/>
                                <a:cs typeface="Arial" panose="020B0604020202020204" pitchFamily="34" charset="0"/>
                              </a:rPr>
                            </m:ctrlPr>
                          </m:eqArrPr>
                          <m:e>
                            <m:r>
                              <a:rPr lang="es-ES" sz="2400" b="0" i="1" smtClean="0">
                                <a:effectLst/>
                                <a:latin typeface="Cambria Math" panose="02040503050406030204" pitchFamily="18" charset="0"/>
                                <a:ea typeface="MS Mincho"/>
                                <a:cs typeface="Arial" panose="020B0604020202020204" pitchFamily="34" charset="0"/>
                              </a:rPr>
                              <m:t>1  </m:t>
                            </m:r>
                            <m:r>
                              <a:rPr lang="es-ES" sz="2400" b="0" i="1" smtClean="0">
                                <a:effectLst/>
                                <a:latin typeface="Cambria Math" panose="02040503050406030204" pitchFamily="18" charset="0"/>
                                <a:ea typeface="MS Mincho"/>
                                <a:cs typeface="Arial" panose="020B0604020202020204" pitchFamily="34" charset="0"/>
                              </a:rPr>
                              <m:t>𝑠𝑖</m:t>
                            </m:r>
                            <m:r>
                              <a:rPr lang="es-ES" sz="2400" b="0" i="1" smtClean="0">
                                <a:effectLst/>
                                <a:latin typeface="Cambria Math" panose="02040503050406030204" pitchFamily="18" charset="0"/>
                                <a:ea typeface="MS Mincho"/>
                                <a:cs typeface="Arial" panose="020B0604020202020204" pitchFamily="34" charset="0"/>
                              </a:rPr>
                              <m:t>  </m:t>
                            </m:r>
                            <m:r>
                              <a:rPr lang="es-ES" sz="2400" b="0" i="1" smtClean="0">
                                <a:effectLst/>
                                <a:latin typeface="Cambria Math" panose="02040503050406030204" pitchFamily="18" charset="0"/>
                                <a:ea typeface="MS Mincho"/>
                                <a:cs typeface="Arial" panose="020B0604020202020204" pitchFamily="34" charset="0"/>
                              </a:rPr>
                              <m:t>𝑖</m:t>
                            </m:r>
                            <m:r>
                              <a:rPr lang="es-ES" sz="2400" b="0" i="1" smtClean="0">
                                <a:effectLst/>
                                <a:latin typeface="Cambria Math" panose="02040503050406030204" pitchFamily="18" charset="0"/>
                                <a:ea typeface="MS Mincho"/>
                                <a:cs typeface="Arial" panose="020B0604020202020204" pitchFamily="34" charset="0"/>
                              </a:rPr>
                              <m:t>=</m:t>
                            </m:r>
                            <m:r>
                              <a:rPr lang="es-ES" sz="2400" b="0" i="1" smtClean="0">
                                <a:effectLst/>
                                <a:latin typeface="Cambria Math" panose="02040503050406030204" pitchFamily="18" charset="0"/>
                                <a:ea typeface="MS Mincho"/>
                                <a:cs typeface="Arial" panose="020B0604020202020204" pitchFamily="34" charset="0"/>
                              </a:rPr>
                              <m:t>𝑘</m:t>
                            </m:r>
                          </m:e>
                          <m:e>
                            <m:r>
                              <a:rPr lang="es-ES" sz="2400" b="0" i="1" smtClean="0">
                                <a:effectLst/>
                                <a:latin typeface="Cambria Math" panose="02040503050406030204" pitchFamily="18" charset="0"/>
                                <a:ea typeface="MS Mincho"/>
                                <a:cs typeface="Arial" panose="020B0604020202020204" pitchFamily="34" charset="0"/>
                              </a:rPr>
                              <m:t>0  </m:t>
                            </m:r>
                            <m:r>
                              <a:rPr lang="es-ES" sz="2400" b="0" i="1" smtClean="0">
                                <a:effectLst/>
                                <a:latin typeface="Cambria Math" panose="02040503050406030204" pitchFamily="18" charset="0"/>
                                <a:ea typeface="MS Mincho"/>
                                <a:cs typeface="Arial" panose="020B0604020202020204" pitchFamily="34" charset="0"/>
                              </a:rPr>
                              <m:t>𝑠𝑖</m:t>
                            </m:r>
                            <m:r>
                              <a:rPr lang="es-ES" sz="2400" b="0" i="1" smtClean="0">
                                <a:effectLst/>
                                <a:latin typeface="Cambria Math" panose="02040503050406030204" pitchFamily="18" charset="0"/>
                                <a:ea typeface="MS Mincho"/>
                                <a:cs typeface="Arial" panose="020B0604020202020204" pitchFamily="34" charset="0"/>
                              </a:rPr>
                              <m:t>  </m:t>
                            </m:r>
                            <m:r>
                              <a:rPr lang="es-ES" sz="2400" b="0" i="1" smtClean="0">
                                <a:effectLst/>
                                <a:latin typeface="Cambria Math" panose="02040503050406030204" pitchFamily="18" charset="0"/>
                                <a:ea typeface="MS Mincho"/>
                                <a:cs typeface="Arial" panose="020B0604020202020204" pitchFamily="34" charset="0"/>
                              </a:rPr>
                              <m:t>𝑖</m:t>
                            </m:r>
                            <m:r>
                              <a:rPr lang="es-ES" sz="2400" b="0" i="1" smtClean="0">
                                <a:effectLst/>
                                <a:latin typeface="Cambria Math" panose="02040503050406030204" pitchFamily="18" charset="0"/>
                                <a:ea typeface="MS Mincho"/>
                                <a:cs typeface="Arial" panose="020B0604020202020204" pitchFamily="34" charset="0"/>
                              </a:rPr>
                              <m:t>≠</m:t>
                            </m:r>
                            <m:r>
                              <a:rPr lang="es-ES" sz="2400" b="0" i="1" smtClean="0">
                                <a:effectLst/>
                                <a:latin typeface="Cambria Math" panose="02040503050406030204" pitchFamily="18" charset="0"/>
                                <a:ea typeface="MS Mincho"/>
                                <a:cs typeface="Arial" panose="020B0604020202020204" pitchFamily="34" charset="0"/>
                              </a:rPr>
                              <m:t>𝑘</m:t>
                            </m:r>
                          </m:e>
                        </m:eqArr>
                      </m:e>
                    </m:d>
                  </m:oMath>
                </a14:m>
                <a:r>
                  <a:rPr lang="es-ES" sz="2400" b="0" dirty="0">
                    <a:effectLst/>
                    <a:latin typeface="Arial" panose="020B0604020202020204" pitchFamily="34" charset="0"/>
                    <a:ea typeface="MS Mincho"/>
                    <a:cs typeface="Arial" panose="020B0604020202020204" pitchFamily="34" charset="0"/>
                  </a:rPr>
                  <a:t> </a:t>
                </a:r>
                <a:r>
                  <a:rPr lang="es-ES" sz="2400" b="0" dirty="0">
                    <a:latin typeface="Arial" panose="020B0604020202020204" pitchFamily="34" charset="0"/>
                    <a:ea typeface="MS Mincho"/>
                    <a:cs typeface="Arial" panose="020B0604020202020204" pitchFamily="34" charset="0"/>
                  </a:rPr>
                  <a:t>    </a:t>
                </a:r>
              </a:p>
              <a:p>
                <a:pPr lvl="0" algn="just">
                  <a:lnSpc>
                    <a:spcPct val="115000"/>
                  </a:lnSpc>
                  <a:spcAft>
                    <a:spcPts val="600"/>
                  </a:spcAft>
                  <a:tabLst>
                    <a:tab pos="858520" algn="l"/>
                  </a:tabLst>
                </a:pPr>
                <a:r>
                  <a:rPr lang="es-ES" sz="2400" b="0" dirty="0">
                    <a:latin typeface="Arial" panose="020B0604020202020204" pitchFamily="34" charset="0"/>
                    <a:ea typeface="MS Mincho"/>
                    <a:cs typeface="Arial" panose="020B0604020202020204" pitchFamily="34" charset="0"/>
                  </a:rPr>
                  <a:t>     Por ello:</a:t>
                </a:r>
                <a:endParaRPr lang="es-ES" sz="2400" b="0" dirty="0">
                  <a:effectLst/>
                  <a:latin typeface="Arial" panose="020B0604020202020204" pitchFamily="34" charset="0"/>
                  <a:ea typeface="MS Mincho"/>
                  <a:cs typeface="Times New Roman" panose="02020603050405020304" pitchFamily="18" charset="0"/>
                </a:endParaRPr>
              </a:p>
              <a:p>
                <a:pPr marL="858520" indent="-228600" algn="just">
                  <a:lnSpc>
                    <a:spcPct val="115000"/>
                  </a:lnSpc>
                  <a:spcBef>
                    <a:spcPts val="1200"/>
                  </a:spcBef>
                  <a:spcAft>
                    <a:spcPts val="600"/>
                  </a:spcAft>
                </a:pPr>
                <a:r>
                  <a:rPr lang="es-ES_tradnl" sz="2400" b="0" dirty="0">
                    <a:effectLst/>
                    <a:latin typeface="Arial" panose="020B0604020202020204" pitchFamily="34" charset="0"/>
                    <a:ea typeface="MS Mincho"/>
                    <a:cs typeface="Arial" panose="020B0604020202020204" pitchFamily="34" charset="0"/>
                  </a:rPr>
                  <a:t> </a:t>
                </a:r>
                <a14:m>
                  <m:oMath xmlns:m="http://schemas.openxmlformats.org/officeDocument/2006/math">
                    <m:sSub>
                      <m:sSubPr>
                        <m:ctrlPr>
                          <a:rPr lang="es-ES" sz="2400" b="0" i="1">
                            <a:effectLst/>
                            <a:latin typeface="Cambria Math" panose="02040503050406030204" pitchFamily="18" charset="0"/>
                            <a:ea typeface="MS Mincho"/>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𝑝</m:t>
                        </m:r>
                      </m:e>
                      <m:sub>
                        <m:r>
                          <a:rPr lang="es-ES" sz="2400" b="0" i="1" smtClean="0">
                            <a:effectLst/>
                            <a:latin typeface="Cambria Math" panose="02040503050406030204" pitchFamily="18" charset="0"/>
                            <a:ea typeface="MS Mincho"/>
                            <a:cs typeface="Arial" panose="020B0604020202020204" pitchFamily="34" charset="0"/>
                          </a:rPr>
                          <m:t>𝑛</m:t>
                        </m:r>
                      </m:sub>
                    </m:sSub>
                    <m:d>
                      <m:dPr>
                        <m:ctrlPr>
                          <a:rPr lang="es-ES" sz="2400" b="0" i="1">
                            <a:effectLst/>
                            <a:latin typeface="Cambria Math" panose="02040503050406030204" pitchFamily="18" charset="0"/>
                            <a:ea typeface="MS Mincho"/>
                            <a:cs typeface="Arial" panose="020B0604020202020204" pitchFamily="34" charset="0"/>
                          </a:rPr>
                        </m:ctrlPr>
                      </m:dPr>
                      <m:e>
                        <m:sSub>
                          <m:sSubPr>
                            <m:ctrlPr>
                              <a:rPr lang="es-ES" sz="2400" b="0" i="1">
                                <a:effectLst/>
                                <a:latin typeface="Cambria Math" panose="02040503050406030204" pitchFamily="18" charset="0"/>
                                <a:ea typeface="MS Mincho"/>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𝑥</m:t>
                            </m:r>
                          </m:e>
                          <m:sub>
                            <m:r>
                              <a:rPr lang="es-ES" sz="2400" b="0" i="1" smtClean="0">
                                <a:effectLst/>
                                <a:latin typeface="Cambria Math" panose="02040503050406030204" pitchFamily="18" charset="0"/>
                                <a:ea typeface="MS Mincho"/>
                                <a:cs typeface="Arial" panose="020B0604020202020204" pitchFamily="34" charset="0"/>
                              </a:rPr>
                              <m:t>𝑘</m:t>
                            </m:r>
                          </m:sub>
                        </m:sSub>
                      </m:e>
                    </m:d>
                    <m:r>
                      <a:rPr lang="es-ES" sz="2400" b="0" i="1" smtClean="0">
                        <a:effectLst/>
                        <a:latin typeface="Cambria Math" panose="02040503050406030204" pitchFamily="18" charset="0"/>
                        <a:ea typeface="MS Mincho"/>
                        <a:cs typeface="Arial" panose="020B0604020202020204" pitchFamily="34" charset="0"/>
                      </a:rPr>
                      <m:t>=</m:t>
                    </m:r>
                    <m:nary>
                      <m:naryPr>
                        <m:chr m:val="∑"/>
                        <m:limLoc m:val="undOv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naryPr>
                      <m:sub>
                        <m:r>
                          <a:rPr lang="es-ES" sz="2400" b="0" i="1" smtClean="0">
                            <a:effectLst/>
                            <a:latin typeface="Cambria Math" panose="02040503050406030204" pitchFamily="18" charset="0"/>
                            <a:ea typeface="MS Mincho"/>
                            <a:cs typeface="Arial" panose="020B0604020202020204" pitchFamily="34" charset="0"/>
                          </a:rPr>
                          <m:t>𝑖</m:t>
                        </m:r>
                        <m:r>
                          <a:rPr lang="es-ES" sz="2400" b="0" i="1" smtClean="0">
                            <a:effectLst/>
                            <a:latin typeface="Cambria Math" panose="02040503050406030204" pitchFamily="18" charset="0"/>
                            <a:ea typeface="MS Mincho"/>
                            <a:cs typeface="Arial" panose="020B0604020202020204" pitchFamily="34" charset="0"/>
                          </a:rPr>
                          <m:t>=0</m:t>
                        </m:r>
                      </m:sub>
                      <m:sup>
                        <m:r>
                          <a:rPr lang="es-ES" sz="2400" b="0" i="1" smtClean="0">
                            <a:effectLst/>
                            <a:latin typeface="Cambria Math" panose="02040503050406030204" pitchFamily="18" charset="0"/>
                            <a:ea typeface="MS Mincho"/>
                            <a:cs typeface="Arial" panose="020B0604020202020204" pitchFamily="34" charset="0"/>
                          </a:rPr>
                          <m:t>𝑛</m:t>
                        </m:r>
                      </m:sup>
                      <m:e>
                        <m:r>
                          <a:rPr lang="es-ES" sz="2400" b="0" i="1" smtClean="0">
                            <a:effectLst/>
                            <a:latin typeface="Cambria Math" panose="02040503050406030204" pitchFamily="18" charset="0"/>
                            <a:ea typeface="MS Mincho"/>
                            <a:cs typeface="Arial" panose="020B0604020202020204" pitchFamily="34" charset="0"/>
                          </a:rPr>
                          <m:t>𝑓</m:t>
                        </m:r>
                        <m:d>
                          <m:d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𝑥</m:t>
                                </m:r>
                              </m:e>
                              <m:sub>
                                <m:r>
                                  <a:rPr lang="es-ES" sz="2400" b="0" i="1" smtClean="0">
                                    <a:effectLst/>
                                    <a:latin typeface="Cambria Math" panose="02040503050406030204" pitchFamily="18" charset="0"/>
                                    <a:ea typeface="MS Mincho"/>
                                    <a:cs typeface="Arial" panose="020B0604020202020204" pitchFamily="34" charset="0"/>
                                  </a:rPr>
                                  <m:t>𝑖</m:t>
                                </m:r>
                              </m:sub>
                            </m:sSub>
                          </m:e>
                        </m:d>
                        <m:sSub>
                          <m:sSub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𝑙</m:t>
                            </m:r>
                          </m:e>
                          <m:sub>
                            <m:r>
                              <a:rPr lang="es-ES" sz="2400" b="0" i="1" smtClean="0">
                                <a:effectLst/>
                                <a:latin typeface="Cambria Math" panose="02040503050406030204" pitchFamily="18" charset="0"/>
                                <a:ea typeface="MS Mincho"/>
                                <a:cs typeface="Arial" panose="020B0604020202020204" pitchFamily="34" charset="0"/>
                              </a:rPr>
                              <m:t>𝑖</m:t>
                            </m:r>
                          </m:sub>
                        </m:sSub>
                        <m:r>
                          <a:rPr lang="es-ES" sz="2400" b="0" i="1" smtClean="0">
                            <a:effectLst/>
                            <a:latin typeface="Cambria Math" panose="02040503050406030204" pitchFamily="18" charset="0"/>
                            <a:ea typeface="MS Mincho"/>
                            <a:cs typeface="Arial" panose="020B0604020202020204" pitchFamily="34" charset="0"/>
                          </a:rPr>
                          <m:t>(</m:t>
                        </m:r>
                        <m:sSub>
                          <m:sSubPr>
                            <m:ctrlPr>
                              <a:rPr lang="es-ES" sz="2400" b="0" i="1">
                                <a:effectLst/>
                                <a:latin typeface="Cambria Math" panose="02040503050406030204" pitchFamily="18" charset="0"/>
                                <a:ea typeface="MS Mincho"/>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𝑥</m:t>
                            </m:r>
                          </m:e>
                          <m:sub>
                            <m:r>
                              <a:rPr lang="es-ES" sz="2400" b="0" i="1" smtClean="0">
                                <a:effectLst/>
                                <a:latin typeface="Cambria Math" panose="02040503050406030204" pitchFamily="18" charset="0"/>
                                <a:ea typeface="MS Mincho"/>
                                <a:cs typeface="Arial" panose="020B0604020202020204" pitchFamily="34" charset="0"/>
                              </a:rPr>
                              <m:t>𝑘</m:t>
                            </m:r>
                          </m:sub>
                        </m:sSub>
                        <m:r>
                          <a:rPr lang="es-ES" sz="2400" b="0" i="1" smtClean="0">
                            <a:effectLst/>
                            <a:latin typeface="Cambria Math" panose="02040503050406030204" pitchFamily="18" charset="0"/>
                            <a:ea typeface="MS Mincho"/>
                            <a:cs typeface="Arial" panose="020B0604020202020204" pitchFamily="34" charset="0"/>
                          </a:rPr>
                          <m:t>)</m:t>
                        </m:r>
                      </m:e>
                    </m:nary>
                    <m:r>
                      <a:rPr lang="es-ES" sz="24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400" b="0" i="1" smtClean="0">
                        <a:effectLst/>
                        <a:latin typeface="Cambria Math" panose="02040503050406030204" pitchFamily="18" charset="0"/>
                        <a:ea typeface="MS Mincho"/>
                        <a:cs typeface="Arial" panose="020B0604020202020204" pitchFamily="34" charset="0"/>
                      </a:rPr>
                      <m:t>𝑓</m:t>
                    </m:r>
                    <m:d>
                      <m:d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S" sz="2400" b="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b="0" i="1" smtClean="0">
                                <a:effectLst/>
                                <a:latin typeface="Cambria Math" panose="02040503050406030204" pitchFamily="18" charset="0"/>
                                <a:ea typeface="MS Mincho"/>
                                <a:cs typeface="Arial" panose="020B0604020202020204" pitchFamily="34" charset="0"/>
                              </a:rPr>
                              <m:t>𝑥</m:t>
                            </m:r>
                          </m:e>
                          <m:sub>
                            <m:r>
                              <a:rPr lang="es-ES" sz="2400" b="0" i="1" smtClean="0">
                                <a:effectLst/>
                                <a:latin typeface="Cambria Math" panose="02040503050406030204" pitchFamily="18" charset="0"/>
                                <a:ea typeface="Times New Roman" panose="02020603050405020304" pitchFamily="18" charset="0"/>
                                <a:cs typeface="Arial" panose="020B0604020202020204" pitchFamily="34" charset="0"/>
                              </a:rPr>
                              <m:t>𝑘</m:t>
                            </m:r>
                          </m:sub>
                        </m:sSub>
                      </m:e>
                    </m:d>
                  </m:oMath>
                </a14:m>
                <a:r>
                  <a:rPr lang="es-ES_tradnl" sz="2400" b="0" dirty="0">
                    <a:effectLst/>
                    <a:latin typeface="Arial" panose="020B0604020202020204" pitchFamily="34" charset="0"/>
                    <a:ea typeface="MS Mincho"/>
                    <a:cs typeface="Arial" panose="020B0604020202020204" pitchFamily="34" charset="0"/>
                  </a:rPr>
                  <a:t>, para   k = 0, 1, 2, </a:t>
                </a:r>
                <a:r>
                  <a:rPr lang="es-ES_tradnl" sz="1200" b="0" dirty="0">
                    <a:effectLst/>
                    <a:latin typeface="Arial" panose="020B0604020202020204" pitchFamily="34" charset="0"/>
                    <a:ea typeface="MS Mincho"/>
                    <a:cs typeface="Arial" panose="020B0604020202020204" pitchFamily="34" charset="0"/>
                  </a:rPr>
                  <a:t>…,n.</a:t>
                </a:r>
                <a:endParaRPr lang="es-ES" sz="1400" b="0" dirty="0">
                  <a:effectLst/>
                  <a:latin typeface="Arial" panose="020B0604020202020204" pitchFamily="34" charset="0"/>
                  <a:ea typeface="MS Mincho"/>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1A3CC2F2-5483-493A-8742-324C73B7D56C}"/>
                  </a:ext>
                </a:extLst>
              </p:cNvPr>
              <p:cNvSpPr txBox="1">
                <a:spLocks noRot="1" noChangeAspect="1" noMove="1" noResize="1" noEditPoints="1" noAdjustHandles="1" noChangeArrowheads="1" noChangeShapeType="1" noTextEdit="1"/>
              </p:cNvSpPr>
              <p:nvPr/>
            </p:nvSpPr>
            <p:spPr>
              <a:xfrm>
                <a:off x="539552" y="2751525"/>
                <a:ext cx="8280920" cy="3172600"/>
              </a:xfrm>
              <a:prstGeom prst="rect">
                <a:avLst/>
              </a:prstGeom>
              <a:blipFill>
                <a:blip r:embed="rId5"/>
                <a:stretch>
                  <a:fillRect l="-1178" t="-768" b="-27639"/>
                </a:stretch>
              </a:blipFill>
            </p:spPr>
            <p:txBody>
              <a:bodyPr/>
              <a:lstStyle/>
              <a:p>
                <a:r>
                  <a:rPr lang="es-ES">
                    <a:noFill/>
                  </a:rPr>
                  <a:t> </a:t>
                </a:r>
              </a:p>
            </p:txBody>
          </p:sp>
        </mc:Fallback>
      </mc:AlternateContent>
    </p:spTree>
    <p:extLst>
      <p:ext uri="{BB962C8B-B14F-4D97-AF65-F5344CB8AC3E}">
        <p14:creationId xmlns:p14="http://schemas.microsoft.com/office/powerpoint/2010/main" val="174339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2051720" y="476672"/>
            <a:ext cx="6840760" cy="461665"/>
          </a:xfrm>
          <a:prstGeom prst="rect">
            <a:avLst/>
          </a:prstGeom>
        </p:spPr>
        <p:txBody>
          <a:bodyPr wrap="square">
            <a:spAutoFit/>
          </a:bodyPr>
          <a:lstStyle/>
          <a:p>
            <a:pPr>
              <a:spcAft>
                <a:spcPts val="0"/>
              </a:spcAft>
            </a:pPr>
            <a:r>
              <a:rPr lang="es-ES_tradnl" sz="2400" u="sng" dirty="0">
                <a:latin typeface="Arial" panose="020B0604020202020204" pitchFamily="34" charset="0"/>
                <a:ea typeface="Times New Roman" panose="02020603050405020304" pitchFamily="18" charset="0"/>
                <a:cs typeface="Times New Roman" panose="02020603050405020304" pitchFamily="18" charset="0"/>
              </a:rPr>
              <a:t>P</a:t>
            </a:r>
            <a:r>
              <a:rPr lang="es-ES_tradnl" sz="2400" u="sng" dirty="0">
                <a:effectLst/>
                <a:latin typeface="Arial" panose="020B0604020202020204" pitchFamily="34" charset="0"/>
                <a:ea typeface="Times New Roman" panose="02020603050405020304" pitchFamily="18" charset="0"/>
                <a:cs typeface="Times New Roman" panose="02020603050405020304" pitchFamily="18" charset="0"/>
              </a:rPr>
              <a:t>olinomio de interpolación de Lagrange</a:t>
            </a:r>
            <a:r>
              <a:rPr lang="es-ES" sz="2400" dirty="0">
                <a:effectLst/>
                <a:latin typeface="+mj-lt"/>
                <a:ea typeface="Times New Roman" panose="02020603050405020304" pitchFamily="18" charset="0"/>
                <a:cs typeface="Times New Roman" panose="02020603050405020304" pitchFamily="18" charset="0"/>
              </a:rPr>
              <a:t> .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07CF33AC-548D-43AE-9BA9-A2DAC1DC8EFA}"/>
                  </a:ext>
                </a:extLst>
              </p:cNvPr>
              <p:cNvGraphicFramePr>
                <a:graphicFrameLocks noGrp="1"/>
              </p:cNvGraphicFramePr>
              <p:nvPr>
                <p:extLst>
                  <p:ext uri="{D42A27DB-BD31-4B8C-83A1-F6EECF244321}">
                    <p14:modId xmlns:p14="http://schemas.microsoft.com/office/powerpoint/2010/main" val="2156002933"/>
                  </p:ext>
                </p:extLst>
              </p:nvPr>
            </p:nvGraphicFramePr>
            <p:xfrm>
              <a:off x="4860032" y="1011369"/>
              <a:ext cx="3168354" cy="957591"/>
            </p:xfrm>
            <a:graphic>
              <a:graphicData uri="http://schemas.openxmlformats.org/drawingml/2006/table">
                <a:tbl>
                  <a:tblPr firstRow="1" firstCol="1" bandRow="1">
                    <a:tableStyleId>{073A0DAA-6AF3-43AB-8588-CEC1D06C72B9}</a:tableStyleId>
                  </a:tblPr>
                  <a:tblGrid>
                    <a:gridCol w="1462137">
                      <a:extLst>
                        <a:ext uri="{9D8B030D-6E8A-4147-A177-3AD203B41FA5}">
                          <a16:colId xmlns:a16="http://schemas.microsoft.com/office/drawing/2014/main" val="2492165788"/>
                        </a:ext>
                      </a:extLst>
                    </a:gridCol>
                    <a:gridCol w="568739">
                      <a:extLst>
                        <a:ext uri="{9D8B030D-6E8A-4147-A177-3AD203B41FA5}">
                          <a16:colId xmlns:a16="http://schemas.microsoft.com/office/drawing/2014/main" val="2617153684"/>
                        </a:ext>
                      </a:extLst>
                    </a:gridCol>
                    <a:gridCol w="568739">
                      <a:extLst>
                        <a:ext uri="{9D8B030D-6E8A-4147-A177-3AD203B41FA5}">
                          <a16:colId xmlns:a16="http://schemas.microsoft.com/office/drawing/2014/main" val="575736466"/>
                        </a:ext>
                      </a:extLst>
                    </a:gridCol>
                    <a:gridCol w="568739">
                      <a:extLst>
                        <a:ext uri="{9D8B030D-6E8A-4147-A177-3AD203B41FA5}">
                          <a16:colId xmlns:a16="http://schemas.microsoft.com/office/drawing/2014/main" val="936251493"/>
                        </a:ext>
                      </a:extLst>
                    </a:gridCol>
                  </a:tblGrid>
                  <a:tr h="319197">
                    <a:tc>
                      <a:txBody>
                        <a:bodyPr/>
                        <a:lstStyle/>
                        <a:p>
                          <a:r>
                            <a:rPr lang="es-ES" sz="2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2</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188067"/>
                      </a:ext>
                    </a:extLst>
                  </a:tr>
                  <a:tr h="319197">
                    <a:tc>
                      <a:txBody>
                        <a:bodyPr/>
                        <a:lstStyle/>
                        <a:p>
                          <a:pPr/>
                          <a14:m>
                            <m:oMathPara xmlns:m="http://schemas.openxmlformats.org/officeDocument/2006/math">
                              <m:oMathParaPr>
                                <m:jc m:val="centerGroup"/>
                              </m:oMathParaPr>
                              <m:oMath xmlns:m="http://schemas.openxmlformats.org/officeDocument/2006/math">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𝒙</m:t>
                                    </m:r>
                                  </m:e>
                                  <m:sub>
                                    <m:r>
                                      <a:rPr lang="es-ES" sz="2000">
                                        <a:effectLst/>
                                        <a:latin typeface="Cambria Math" panose="02040503050406030204" pitchFamily="18" charset="0"/>
                                      </a:rPr>
                                      <m:t>𝒊</m:t>
                                    </m:r>
                                  </m:sub>
                                </m:sSub>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15</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20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25</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5143237"/>
                      </a:ext>
                    </a:extLst>
                  </a:tr>
                  <a:tr h="319197">
                    <a:tc>
                      <a:txBody>
                        <a:bodyPr/>
                        <a:lstStyle/>
                        <a:p>
                          <a:pPr/>
                          <a14:m>
                            <m:oMathPara xmlns:m="http://schemas.openxmlformats.org/officeDocument/2006/math">
                              <m:oMathParaPr>
                                <m:jc m:val="centerGroup"/>
                              </m:oMathParaPr>
                              <m:oMath xmlns:m="http://schemas.openxmlformats.org/officeDocument/2006/math">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𝒚</m:t>
                                    </m:r>
                                  </m:e>
                                  <m:sub>
                                    <m:r>
                                      <a:rPr lang="es-ES" sz="2000">
                                        <a:effectLst/>
                                        <a:latin typeface="Cambria Math" panose="02040503050406030204" pitchFamily="18" charset="0"/>
                                      </a:rPr>
                                      <m:t>𝒊</m:t>
                                    </m:r>
                                  </m:sub>
                                </m:sSub>
                                <m:r>
                                  <a:rPr lang="es-ES" sz="2000">
                                    <a:effectLst/>
                                    <a:latin typeface="Cambria Math" panose="02040503050406030204" pitchFamily="18" charset="0"/>
                                  </a:rPr>
                                  <m:t>=</m:t>
                                </m:r>
                                <m:r>
                                  <a:rPr lang="es-ES" sz="2000">
                                    <a:effectLst/>
                                    <a:latin typeface="Cambria Math" panose="02040503050406030204" pitchFamily="18" charset="0"/>
                                  </a:rPr>
                                  <m:t>𝒇</m:t>
                                </m:r>
                                <m:d>
                                  <m:dPr>
                                    <m:ctrlPr>
                                      <a:rPr lang="es-ES" sz="2000" i="1">
                                        <a:effectLst/>
                                        <a:latin typeface="Cambria Math" panose="02040503050406030204" pitchFamily="18" charset="0"/>
                                      </a:rPr>
                                    </m:ctrlPr>
                                  </m:dPr>
                                  <m:e>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𝒙</m:t>
                                        </m:r>
                                      </m:e>
                                      <m:sub>
                                        <m:r>
                                          <a:rPr lang="es-ES" sz="2000">
                                            <a:effectLst/>
                                            <a:latin typeface="Cambria Math" panose="02040503050406030204" pitchFamily="18" charset="0"/>
                                          </a:rPr>
                                          <m:t>𝒊</m:t>
                                        </m:r>
                                      </m:sub>
                                    </m:sSub>
                                  </m:e>
                                </m:d>
                              </m:oMath>
                            </m:oMathPara>
                          </a14:m>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a:effectLst/>
                            </a:rPr>
                            <a:t>10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a:effectLst/>
                            </a:rPr>
                            <a:t>40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80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682562"/>
                      </a:ext>
                    </a:extLst>
                  </a:tr>
                </a:tbl>
              </a:graphicData>
            </a:graphic>
          </p:graphicFrame>
        </mc:Choice>
        <mc:Fallback xmlns="">
          <p:graphicFrame>
            <p:nvGraphicFramePr>
              <p:cNvPr id="3" name="Table 2">
                <a:extLst>
                  <a:ext uri="{FF2B5EF4-FFF2-40B4-BE49-F238E27FC236}">
                    <a16:creationId xmlns:a16="http://schemas.microsoft.com/office/drawing/2014/main" id="{07CF33AC-548D-43AE-9BA9-A2DAC1DC8EFA}"/>
                  </a:ext>
                </a:extLst>
              </p:cNvPr>
              <p:cNvGraphicFramePr>
                <a:graphicFrameLocks noGrp="1"/>
              </p:cNvGraphicFramePr>
              <p:nvPr>
                <p:extLst>
                  <p:ext uri="{D42A27DB-BD31-4B8C-83A1-F6EECF244321}">
                    <p14:modId xmlns:p14="http://schemas.microsoft.com/office/powerpoint/2010/main" val="2156002933"/>
                  </p:ext>
                </p:extLst>
              </p:nvPr>
            </p:nvGraphicFramePr>
            <p:xfrm>
              <a:off x="4860032" y="1011369"/>
              <a:ext cx="3168354" cy="957591"/>
            </p:xfrm>
            <a:graphic>
              <a:graphicData uri="http://schemas.openxmlformats.org/drawingml/2006/table">
                <a:tbl>
                  <a:tblPr firstRow="1" firstCol="1" bandRow="1">
                    <a:tableStyleId>{073A0DAA-6AF3-43AB-8588-CEC1D06C72B9}</a:tableStyleId>
                  </a:tblPr>
                  <a:tblGrid>
                    <a:gridCol w="1462137">
                      <a:extLst>
                        <a:ext uri="{9D8B030D-6E8A-4147-A177-3AD203B41FA5}">
                          <a16:colId xmlns:a16="http://schemas.microsoft.com/office/drawing/2014/main" val="2492165788"/>
                        </a:ext>
                      </a:extLst>
                    </a:gridCol>
                    <a:gridCol w="568739">
                      <a:extLst>
                        <a:ext uri="{9D8B030D-6E8A-4147-A177-3AD203B41FA5}">
                          <a16:colId xmlns:a16="http://schemas.microsoft.com/office/drawing/2014/main" val="2617153684"/>
                        </a:ext>
                      </a:extLst>
                    </a:gridCol>
                    <a:gridCol w="568739">
                      <a:extLst>
                        <a:ext uri="{9D8B030D-6E8A-4147-A177-3AD203B41FA5}">
                          <a16:colId xmlns:a16="http://schemas.microsoft.com/office/drawing/2014/main" val="575736466"/>
                        </a:ext>
                      </a:extLst>
                    </a:gridCol>
                    <a:gridCol w="568739">
                      <a:extLst>
                        <a:ext uri="{9D8B030D-6E8A-4147-A177-3AD203B41FA5}">
                          <a16:colId xmlns:a16="http://schemas.microsoft.com/office/drawing/2014/main" val="936251493"/>
                        </a:ext>
                      </a:extLst>
                    </a:gridCol>
                  </a:tblGrid>
                  <a:tr h="319197">
                    <a:tc>
                      <a:txBody>
                        <a:bodyPr/>
                        <a:lstStyle/>
                        <a:p>
                          <a:r>
                            <a:rPr lang="es-ES" sz="2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2</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188067"/>
                      </a:ext>
                    </a:extLst>
                  </a:tr>
                  <a:tr h="319197">
                    <a:tc>
                      <a:txBody>
                        <a:bodyPr/>
                        <a:lstStyle/>
                        <a:p>
                          <a:endParaRPr lang="es-ES"/>
                        </a:p>
                      </a:txBody>
                      <a:tcPr marL="68580" marR="68580" marT="0" marB="0">
                        <a:blipFill>
                          <a:blip r:embed="rId4"/>
                          <a:stretch>
                            <a:fillRect l="-417" t="-123077" r="-118750" b="-148077"/>
                          </a:stretch>
                        </a:blipFill>
                      </a:tcPr>
                    </a:tc>
                    <a:tc>
                      <a:txBody>
                        <a:bodyPr/>
                        <a:lstStyle/>
                        <a:p>
                          <a:pPr algn="ctr"/>
                          <a:r>
                            <a:rPr lang="es-ES" sz="2000" dirty="0">
                              <a:effectLst/>
                            </a:rPr>
                            <a:t>15</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20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25</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5143237"/>
                      </a:ext>
                    </a:extLst>
                  </a:tr>
                  <a:tr h="319197">
                    <a:tc>
                      <a:txBody>
                        <a:bodyPr/>
                        <a:lstStyle/>
                        <a:p>
                          <a:endParaRPr lang="es-ES"/>
                        </a:p>
                      </a:txBody>
                      <a:tcPr marL="68580" marR="68580" marT="0" marB="0">
                        <a:blipFill>
                          <a:blip r:embed="rId4"/>
                          <a:stretch>
                            <a:fillRect l="-417" t="-218868" r="-118750" b="-45283"/>
                          </a:stretch>
                        </a:blipFill>
                      </a:tcPr>
                    </a:tc>
                    <a:tc>
                      <a:txBody>
                        <a:bodyPr/>
                        <a:lstStyle/>
                        <a:p>
                          <a:pPr algn="ctr"/>
                          <a:r>
                            <a:rPr lang="es-ES" sz="2000">
                              <a:effectLst/>
                            </a:rPr>
                            <a:t>10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a:effectLst/>
                            </a:rPr>
                            <a:t>40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2000" dirty="0">
                              <a:effectLst/>
                            </a:rPr>
                            <a:t>80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682562"/>
                      </a:ext>
                    </a:extLst>
                  </a:tr>
                </a:tbl>
              </a:graphicData>
            </a:graphic>
          </p:graphicFrame>
        </mc:Fallback>
      </mc:AlternateContent>
      <p:sp>
        <p:nvSpPr>
          <p:cNvPr id="4" name="Rectangle 2">
            <a:extLst>
              <a:ext uri="{FF2B5EF4-FFF2-40B4-BE49-F238E27FC236}">
                <a16:creationId xmlns:a16="http://schemas.microsoft.com/office/drawing/2014/main" id="{49FBDDB1-F89E-452B-829D-1AF8ED7F22FC}"/>
              </a:ext>
            </a:extLst>
          </p:cNvPr>
          <p:cNvSpPr>
            <a:spLocks noChangeArrowheads="1"/>
          </p:cNvSpPr>
          <p:nvPr/>
        </p:nvSpPr>
        <p:spPr bwMode="auto">
          <a:xfrm>
            <a:off x="467544" y="1340768"/>
            <a:ext cx="827308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Ejemplo: </a:t>
            </a:r>
            <a:r>
              <a:rPr kumimoji="0" lang="es-ES" altLang="es-ES" sz="2000" b="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Dada la tabla de valores</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000" b="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Obtenga el polinomio interpolador de f(x) en el intervalo [15,25], y calcule aproximadamente f(18).</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graphicFrame>
        <p:nvGraphicFramePr>
          <p:cNvPr id="6" name="Object 5">
            <a:extLst>
              <a:ext uri="{FF2B5EF4-FFF2-40B4-BE49-F238E27FC236}">
                <a16:creationId xmlns:a16="http://schemas.microsoft.com/office/drawing/2014/main" id="{5F0D29D6-54FE-4A89-AD5A-29C03DD7140B}"/>
              </a:ext>
            </a:extLst>
          </p:cNvPr>
          <p:cNvGraphicFramePr>
            <a:graphicFrameLocks noChangeAspect="1"/>
          </p:cNvGraphicFramePr>
          <p:nvPr>
            <p:extLst>
              <p:ext uri="{D42A27DB-BD31-4B8C-83A1-F6EECF244321}">
                <p14:modId xmlns:p14="http://schemas.microsoft.com/office/powerpoint/2010/main" val="2383498416"/>
              </p:ext>
            </p:extLst>
          </p:nvPr>
        </p:nvGraphicFramePr>
        <p:xfrm>
          <a:off x="4788024" y="2739554"/>
          <a:ext cx="3952602" cy="3425750"/>
        </p:xfrm>
        <a:graphic>
          <a:graphicData uri="http://schemas.openxmlformats.org/presentationml/2006/ole">
            <mc:AlternateContent xmlns:mc="http://schemas.openxmlformats.org/markup-compatibility/2006">
              <mc:Choice xmlns:v="urn:schemas-microsoft-com:vml" Requires="v">
                <p:oleObj spid="_x0000_s7188" name="Imagen de mapa de bits" r:id="rId5" imgW="4801016" imgH="4160881" progId="Paint.Picture.1">
                  <p:embed/>
                </p:oleObj>
              </mc:Choice>
              <mc:Fallback>
                <p:oleObj name="Imagen de mapa de bits" r:id="rId5" imgW="4801016" imgH="4160881" progId="Paint.Picture.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739554"/>
                        <a:ext cx="3952602" cy="3425750"/>
                      </a:xfrm>
                      <a:prstGeom prst="rect">
                        <a:avLst/>
                      </a:prstGeom>
                      <a:noFill/>
                    </p:spPr>
                  </p:pic>
                </p:oleObj>
              </mc:Fallback>
            </mc:AlternateContent>
          </a:graphicData>
        </a:graphic>
      </p:graphicFrame>
      <p:sp>
        <p:nvSpPr>
          <p:cNvPr id="7" name="Rectangle 3">
            <a:extLst>
              <a:ext uri="{FF2B5EF4-FFF2-40B4-BE49-F238E27FC236}">
                <a16:creationId xmlns:a16="http://schemas.microsoft.com/office/drawing/2014/main" id="{ABFB70BA-751A-44B2-94AE-D78DB1943C70}"/>
              </a:ext>
            </a:extLst>
          </p:cNvPr>
          <p:cNvSpPr>
            <a:spLocks noChangeArrowheads="1"/>
          </p:cNvSpPr>
          <p:nvPr/>
        </p:nvSpPr>
        <p:spPr bwMode="auto">
          <a:xfrm>
            <a:off x="7977227" y="3960183"/>
            <a:ext cx="110799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C3BC770-197C-484F-8EB6-DAAC07E6E8C4}"/>
                  </a:ext>
                </a:extLst>
              </p:cNvPr>
              <p:cNvSpPr txBox="1"/>
              <p:nvPr/>
            </p:nvSpPr>
            <p:spPr>
              <a:xfrm>
                <a:off x="-144016" y="2636912"/>
                <a:ext cx="4572000" cy="1130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𝑝</m:t>
                          </m:r>
                        </m:e>
                        <m:sub>
                          <m:r>
                            <a:rPr lang="es-ES" sz="2400" i="0">
                              <a:latin typeface="Cambria Math" panose="02040503050406030204" pitchFamily="18" charset="0"/>
                            </a:rPr>
                            <m:t>2</m:t>
                          </m:r>
                        </m:sub>
                      </m:sSub>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𝑥</m:t>
                          </m:r>
                        </m:e>
                      </m:d>
                      <m:r>
                        <a:rPr lang="es-ES" sz="2400" i="0">
                          <a:latin typeface="Cambria Math" panose="02040503050406030204" pitchFamily="18" charset="0"/>
                        </a:rPr>
                        <m:t>=</m:t>
                      </m:r>
                      <m:nary>
                        <m:naryPr>
                          <m:chr m:val="∑"/>
                          <m:limLoc m:val="undOvr"/>
                          <m:ctrlPr>
                            <a:rPr lang="es-ES" sz="2400" i="1">
                              <a:latin typeface="Cambria Math" panose="02040503050406030204" pitchFamily="18" charset="0"/>
                            </a:rPr>
                          </m:ctrlPr>
                        </m:naryPr>
                        <m:sub>
                          <m:r>
                            <a:rPr lang="es-ES" sz="2400" i="1">
                              <a:latin typeface="Cambria Math" panose="02040503050406030204" pitchFamily="18" charset="0"/>
                            </a:rPr>
                            <m:t>𝑖</m:t>
                          </m:r>
                          <m:r>
                            <a:rPr lang="es-ES" sz="2400" i="0">
                              <a:latin typeface="Cambria Math" panose="02040503050406030204" pitchFamily="18" charset="0"/>
                            </a:rPr>
                            <m:t>=0</m:t>
                          </m:r>
                        </m:sub>
                        <m:sup>
                          <m:r>
                            <a:rPr lang="es-ES" sz="2400" i="0">
                              <a:latin typeface="Cambria Math" panose="02040503050406030204" pitchFamily="18" charset="0"/>
                            </a:rPr>
                            <m:t>2</m:t>
                          </m:r>
                        </m:sup>
                        <m:e>
                          <m:r>
                            <a:rPr lang="es-ES" sz="2400" i="1">
                              <a:latin typeface="Cambria Math" panose="02040503050406030204" pitchFamily="18" charset="0"/>
                            </a:rPr>
                            <m:t>𝑓</m:t>
                          </m:r>
                          <m:d>
                            <m:dPr>
                              <m:ctrlPr>
                                <a:rPr lang="es-ES" sz="2400" i="1">
                                  <a:solidFill>
                                    <a:srgbClr val="836967"/>
                                  </a:solidFill>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e>
                          </m:d>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𝑙</m:t>
                              </m:r>
                            </m:e>
                            <m:sub>
                              <m:r>
                                <a:rPr lang="es-ES" sz="2400" i="1">
                                  <a:latin typeface="Cambria Math" panose="02040503050406030204" pitchFamily="18" charset="0"/>
                                </a:rPr>
                                <m:t>𝑖</m:t>
                              </m:r>
                            </m:sub>
                          </m:sSub>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𝑥</m:t>
                              </m:r>
                            </m:e>
                          </m:d>
                        </m:e>
                      </m:nary>
                    </m:oMath>
                  </m:oMathPara>
                </a14:m>
                <a:endParaRPr lang="es-ES" sz="2400" dirty="0"/>
              </a:p>
            </p:txBody>
          </p:sp>
        </mc:Choice>
        <mc:Fallback xmlns="">
          <p:sp>
            <p:nvSpPr>
              <p:cNvPr id="12" name="TextBox 11">
                <a:extLst>
                  <a:ext uri="{FF2B5EF4-FFF2-40B4-BE49-F238E27FC236}">
                    <a16:creationId xmlns:a16="http://schemas.microsoft.com/office/drawing/2014/main" id="{7C3BC770-197C-484F-8EB6-DAAC07E6E8C4}"/>
                  </a:ext>
                </a:extLst>
              </p:cNvPr>
              <p:cNvSpPr txBox="1">
                <a:spLocks noRot="1" noChangeAspect="1" noMove="1" noResize="1" noEditPoints="1" noAdjustHandles="1" noChangeArrowheads="1" noChangeShapeType="1" noTextEdit="1"/>
              </p:cNvSpPr>
              <p:nvPr/>
            </p:nvSpPr>
            <p:spPr>
              <a:xfrm>
                <a:off x="-144016" y="2636912"/>
                <a:ext cx="4572000" cy="113095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A7587FE-3E27-4820-81C7-93C5C6C9CEFA}"/>
                  </a:ext>
                </a:extLst>
              </p:cNvPr>
              <p:cNvSpPr txBox="1"/>
              <p:nvPr/>
            </p:nvSpPr>
            <p:spPr>
              <a:xfrm>
                <a:off x="11435" y="3789040"/>
                <a:ext cx="464343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000" i="1" smtClean="0">
                              <a:solidFill>
                                <a:srgbClr val="836967"/>
                              </a:solidFill>
                              <a:latin typeface="Cambria Math" panose="02040503050406030204" pitchFamily="18" charset="0"/>
                            </a:rPr>
                          </m:ctrlPr>
                        </m:sSubPr>
                        <m:e>
                          <m:r>
                            <a:rPr lang="es-ES" sz="2000" i="1">
                              <a:latin typeface="Cambria Math" panose="02040503050406030204" pitchFamily="18" charset="0"/>
                            </a:rPr>
                            <m:t>𝑙</m:t>
                          </m:r>
                        </m:e>
                        <m:sub>
                          <m:r>
                            <a:rPr lang="es-ES" sz="2000" i="0">
                              <a:latin typeface="Cambria Math" panose="02040503050406030204" pitchFamily="18" charset="0"/>
                            </a:rPr>
                            <m:t>0</m:t>
                          </m:r>
                        </m:sub>
                      </m:sSub>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e>
                      </m:d>
                      <m:r>
                        <a:rPr lang="es-ES" sz="2000" i="0">
                          <a:latin typeface="Cambria Math" panose="02040503050406030204" pitchFamily="18" charset="0"/>
                        </a:rPr>
                        <m:t>=</m:t>
                      </m:r>
                      <m:f>
                        <m:fPr>
                          <m:ctrlPr>
                            <a:rPr lang="es-ES" sz="2000" i="1">
                              <a:solidFill>
                                <a:srgbClr val="836967"/>
                              </a:solidFill>
                              <a:latin typeface="Cambria Math" panose="02040503050406030204" pitchFamily="18" charset="0"/>
                            </a:rPr>
                          </m:ctrlPr>
                        </m:fPr>
                        <m:num>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r>
                                <a:rPr lang="es-ES" sz="2000" i="0">
                                  <a:latin typeface="Cambria Math" panose="02040503050406030204" pitchFamily="18" charset="0"/>
                                </a:rPr>
                                <m:t>−20</m:t>
                              </m:r>
                            </m:e>
                          </m:d>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r>
                                <a:rPr lang="es-ES" sz="2000" i="0">
                                  <a:latin typeface="Cambria Math" panose="02040503050406030204" pitchFamily="18" charset="0"/>
                                </a:rPr>
                                <m:t>−25</m:t>
                              </m:r>
                            </m:e>
                          </m:d>
                        </m:num>
                        <m:den>
                          <m:d>
                            <m:dPr>
                              <m:ctrlPr>
                                <a:rPr lang="es-ES" sz="2000" i="1">
                                  <a:solidFill>
                                    <a:srgbClr val="836967"/>
                                  </a:solidFill>
                                  <a:latin typeface="Cambria Math" panose="02040503050406030204" pitchFamily="18" charset="0"/>
                                </a:rPr>
                              </m:ctrlPr>
                            </m:dPr>
                            <m:e>
                              <m:r>
                                <a:rPr lang="es-ES" sz="2000" i="0">
                                  <a:latin typeface="Cambria Math" panose="02040503050406030204" pitchFamily="18" charset="0"/>
                                </a:rPr>
                                <m:t>15−20</m:t>
                              </m:r>
                            </m:e>
                          </m:d>
                          <m:d>
                            <m:dPr>
                              <m:ctrlPr>
                                <a:rPr lang="es-ES" sz="2000" i="1">
                                  <a:solidFill>
                                    <a:srgbClr val="836967"/>
                                  </a:solidFill>
                                  <a:latin typeface="Cambria Math" panose="02040503050406030204" pitchFamily="18" charset="0"/>
                                </a:rPr>
                              </m:ctrlPr>
                            </m:dPr>
                            <m:e>
                              <m:r>
                                <a:rPr lang="es-ES" sz="2000" i="0">
                                  <a:latin typeface="Cambria Math" panose="02040503050406030204" pitchFamily="18" charset="0"/>
                                </a:rPr>
                                <m:t>15−25</m:t>
                              </m:r>
                            </m:e>
                          </m:d>
                        </m:den>
                      </m:f>
                    </m:oMath>
                  </m:oMathPara>
                </a14:m>
                <a:endParaRPr lang="es-ES" sz="2000" dirty="0"/>
              </a:p>
            </p:txBody>
          </p:sp>
        </mc:Choice>
        <mc:Fallback xmlns="">
          <p:sp>
            <p:nvSpPr>
              <p:cNvPr id="16" name="TextBox 15">
                <a:extLst>
                  <a:ext uri="{FF2B5EF4-FFF2-40B4-BE49-F238E27FC236}">
                    <a16:creationId xmlns:a16="http://schemas.microsoft.com/office/drawing/2014/main" id="{0A7587FE-3E27-4820-81C7-93C5C6C9CEFA}"/>
                  </a:ext>
                </a:extLst>
              </p:cNvPr>
              <p:cNvSpPr txBox="1">
                <a:spLocks noRot="1" noChangeAspect="1" noMove="1" noResize="1" noEditPoints="1" noAdjustHandles="1" noChangeArrowheads="1" noChangeShapeType="1" noTextEdit="1"/>
              </p:cNvSpPr>
              <p:nvPr/>
            </p:nvSpPr>
            <p:spPr>
              <a:xfrm>
                <a:off x="11435" y="3789040"/>
                <a:ext cx="4643436" cy="733149"/>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DA389F8-CC2F-45F5-8A77-7F3FD4AEE5FB}"/>
                  </a:ext>
                </a:extLst>
              </p:cNvPr>
              <p:cNvSpPr txBox="1"/>
              <p:nvPr/>
            </p:nvSpPr>
            <p:spPr>
              <a:xfrm>
                <a:off x="11435" y="4558968"/>
                <a:ext cx="464343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000" i="1" smtClean="0">
                              <a:solidFill>
                                <a:srgbClr val="836967"/>
                              </a:solidFill>
                              <a:latin typeface="Cambria Math" panose="02040503050406030204" pitchFamily="18" charset="0"/>
                            </a:rPr>
                          </m:ctrlPr>
                        </m:sSubPr>
                        <m:e>
                          <m:r>
                            <a:rPr lang="es-ES" sz="2000" i="1">
                              <a:latin typeface="Cambria Math" panose="02040503050406030204" pitchFamily="18" charset="0"/>
                            </a:rPr>
                            <m:t>𝑙</m:t>
                          </m:r>
                        </m:e>
                        <m:sub>
                          <m:r>
                            <a:rPr lang="es-ES" sz="2000" i="0">
                              <a:latin typeface="Cambria Math" panose="02040503050406030204" pitchFamily="18" charset="0"/>
                            </a:rPr>
                            <m:t>1</m:t>
                          </m:r>
                        </m:sub>
                      </m:sSub>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e>
                      </m:d>
                      <m:r>
                        <a:rPr lang="es-ES" sz="2000" i="0">
                          <a:latin typeface="Cambria Math" panose="02040503050406030204" pitchFamily="18" charset="0"/>
                        </a:rPr>
                        <m:t>=</m:t>
                      </m:r>
                      <m:f>
                        <m:fPr>
                          <m:ctrlPr>
                            <a:rPr lang="es-ES" sz="2000" i="1">
                              <a:solidFill>
                                <a:srgbClr val="836967"/>
                              </a:solidFill>
                              <a:latin typeface="Cambria Math" panose="02040503050406030204" pitchFamily="18" charset="0"/>
                            </a:rPr>
                          </m:ctrlPr>
                        </m:fPr>
                        <m:num>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r>
                                <a:rPr lang="es-ES" sz="2000" i="0">
                                  <a:latin typeface="Cambria Math" panose="02040503050406030204" pitchFamily="18" charset="0"/>
                                </a:rPr>
                                <m:t>−15</m:t>
                              </m:r>
                            </m:e>
                          </m:d>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r>
                                <a:rPr lang="es-ES" sz="2000" i="0">
                                  <a:latin typeface="Cambria Math" panose="02040503050406030204" pitchFamily="18" charset="0"/>
                                </a:rPr>
                                <m:t>−25</m:t>
                              </m:r>
                            </m:e>
                          </m:d>
                        </m:num>
                        <m:den>
                          <m:d>
                            <m:dPr>
                              <m:ctrlPr>
                                <a:rPr lang="es-ES" sz="2000" i="1">
                                  <a:solidFill>
                                    <a:srgbClr val="836967"/>
                                  </a:solidFill>
                                  <a:latin typeface="Cambria Math" panose="02040503050406030204" pitchFamily="18" charset="0"/>
                                </a:rPr>
                              </m:ctrlPr>
                            </m:dPr>
                            <m:e>
                              <m:r>
                                <a:rPr lang="es-ES" sz="2000" i="0">
                                  <a:latin typeface="Cambria Math" panose="02040503050406030204" pitchFamily="18" charset="0"/>
                                </a:rPr>
                                <m:t>20−15</m:t>
                              </m:r>
                            </m:e>
                          </m:d>
                          <m:d>
                            <m:dPr>
                              <m:ctrlPr>
                                <a:rPr lang="es-ES" sz="2000" i="1">
                                  <a:solidFill>
                                    <a:srgbClr val="836967"/>
                                  </a:solidFill>
                                  <a:latin typeface="Cambria Math" panose="02040503050406030204" pitchFamily="18" charset="0"/>
                                </a:rPr>
                              </m:ctrlPr>
                            </m:dPr>
                            <m:e>
                              <m:r>
                                <a:rPr lang="es-ES" sz="2000" i="0">
                                  <a:latin typeface="Cambria Math" panose="02040503050406030204" pitchFamily="18" charset="0"/>
                                </a:rPr>
                                <m:t>20−25</m:t>
                              </m:r>
                            </m:e>
                          </m:d>
                        </m:den>
                      </m:f>
                    </m:oMath>
                  </m:oMathPara>
                </a14:m>
                <a:endParaRPr lang="es-ES" sz="2000" dirty="0"/>
              </a:p>
            </p:txBody>
          </p:sp>
        </mc:Choice>
        <mc:Fallback xmlns="">
          <p:sp>
            <p:nvSpPr>
              <p:cNvPr id="18" name="TextBox 17">
                <a:extLst>
                  <a:ext uri="{FF2B5EF4-FFF2-40B4-BE49-F238E27FC236}">
                    <a16:creationId xmlns:a16="http://schemas.microsoft.com/office/drawing/2014/main" id="{1DA389F8-CC2F-45F5-8A77-7F3FD4AEE5FB}"/>
                  </a:ext>
                </a:extLst>
              </p:cNvPr>
              <p:cNvSpPr txBox="1">
                <a:spLocks noRot="1" noChangeAspect="1" noMove="1" noResize="1" noEditPoints="1" noAdjustHandles="1" noChangeArrowheads="1" noChangeShapeType="1" noTextEdit="1"/>
              </p:cNvSpPr>
              <p:nvPr/>
            </p:nvSpPr>
            <p:spPr>
              <a:xfrm>
                <a:off x="11435" y="4558968"/>
                <a:ext cx="4643436" cy="733149"/>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3AF9C2-6830-458C-90F9-AF77A224AD7E}"/>
                  </a:ext>
                </a:extLst>
              </p:cNvPr>
              <p:cNvSpPr txBox="1"/>
              <p:nvPr/>
            </p:nvSpPr>
            <p:spPr>
              <a:xfrm>
                <a:off x="78012" y="5481389"/>
                <a:ext cx="464343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000" i="1" smtClean="0">
                              <a:solidFill>
                                <a:srgbClr val="836967"/>
                              </a:solidFill>
                              <a:latin typeface="Cambria Math" panose="02040503050406030204" pitchFamily="18" charset="0"/>
                            </a:rPr>
                          </m:ctrlPr>
                        </m:sSubPr>
                        <m:e>
                          <m:r>
                            <a:rPr lang="es-ES" sz="2000" i="1">
                              <a:latin typeface="Cambria Math" panose="02040503050406030204" pitchFamily="18" charset="0"/>
                            </a:rPr>
                            <m:t>𝑙</m:t>
                          </m:r>
                        </m:e>
                        <m:sub>
                          <m:r>
                            <a:rPr lang="es-ES" sz="2000" i="0">
                              <a:latin typeface="Cambria Math" panose="02040503050406030204" pitchFamily="18" charset="0"/>
                            </a:rPr>
                            <m:t>2</m:t>
                          </m:r>
                        </m:sub>
                      </m:sSub>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e>
                      </m:d>
                      <m:r>
                        <a:rPr lang="es-ES" sz="2000" i="0">
                          <a:latin typeface="Cambria Math" panose="02040503050406030204" pitchFamily="18" charset="0"/>
                        </a:rPr>
                        <m:t>=</m:t>
                      </m:r>
                      <m:f>
                        <m:fPr>
                          <m:ctrlPr>
                            <a:rPr lang="es-ES" sz="2000" i="1">
                              <a:solidFill>
                                <a:srgbClr val="836967"/>
                              </a:solidFill>
                              <a:latin typeface="Cambria Math" panose="02040503050406030204" pitchFamily="18" charset="0"/>
                            </a:rPr>
                          </m:ctrlPr>
                        </m:fPr>
                        <m:num>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r>
                                <a:rPr lang="es-ES" sz="2000" i="0">
                                  <a:latin typeface="Cambria Math" panose="02040503050406030204" pitchFamily="18" charset="0"/>
                                </a:rPr>
                                <m:t>−15</m:t>
                              </m:r>
                            </m:e>
                          </m:d>
                          <m:d>
                            <m:dPr>
                              <m:ctrlPr>
                                <a:rPr lang="es-ES" sz="2000" i="1">
                                  <a:solidFill>
                                    <a:srgbClr val="836967"/>
                                  </a:solidFill>
                                  <a:latin typeface="Cambria Math" panose="02040503050406030204" pitchFamily="18" charset="0"/>
                                </a:rPr>
                              </m:ctrlPr>
                            </m:dPr>
                            <m:e>
                              <m:r>
                                <a:rPr lang="es-ES" sz="2000" i="1">
                                  <a:latin typeface="Cambria Math" panose="02040503050406030204" pitchFamily="18" charset="0"/>
                                </a:rPr>
                                <m:t>𝑥</m:t>
                              </m:r>
                              <m:r>
                                <a:rPr lang="es-ES" sz="2000" i="0">
                                  <a:latin typeface="Cambria Math" panose="02040503050406030204" pitchFamily="18" charset="0"/>
                                </a:rPr>
                                <m:t>−25</m:t>
                              </m:r>
                            </m:e>
                          </m:d>
                        </m:num>
                        <m:den>
                          <m:d>
                            <m:dPr>
                              <m:ctrlPr>
                                <a:rPr lang="es-ES" sz="2000" i="1">
                                  <a:solidFill>
                                    <a:srgbClr val="836967"/>
                                  </a:solidFill>
                                  <a:latin typeface="Cambria Math" panose="02040503050406030204" pitchFamily="18" charset="0"/>
                                </a:rPr>
                              </m:ctrlPr>
                            </m:dPr>
                            <m:e>
                              <m:r>
                                <a:rPr lang="es-ES" sz="2000" i="0">
                                  <a:latin typeface="Cambria Math" panose="02040503050406030204" pitchFamily="18" charset="0"/>
                                </a:rPr>
                                <m:t>20−15</m:t>
                              </m:r>
                            </m:e>
                          </m:d>
                          <m:d>
                            <m:dPr>
                              <m:ctrlPr>
                                <a:rPr lang="es-ES" sz="2000" i="1">
                                  <a:solidFill>
                                    <a:srgbClr val="836967"/>
                                  </a:solidFill>
                                  <a:latin typeface="Cambria Math" panose="02040503050406030204" pitchFamily="18" charset="0"/>
                                </a:rPr>
                              </m:ctrlPr>
                            </m:dPr>
                            <m:e>
                              <m:r>
                                <a:rPr lang="es-ES" sz="2000" i="0">
                                  <a:latin typeface="Cambria Math" panose="02040503050406030204" pitchFamily="18" charset="0"/>
                                </a:rPr>
                                <m:t>20−25</m:t>
                              </m:r>
                            </m:e>
                          </m:d>
                        </m:den>
                      </m:f>
                    </m:oMath>
                  </m:oMathPara>
                </a14:m>
                <a:endParaRPr lang="es-ES" sz="2000" dirty="0"/>
              </a:p>
            </p:txBody>
          </p:sp>
        </mc:Choice>
        <mc:Fallback xmlns="">
          <p:sp>
            <p:nvSpPr>
              <p:cNvPr id="20" name="TextBox 19">
                <a:extLst>
                  <a:ext uri="{FF2B5EF4-FFF2-40B4-BE49-F238E27FC236}">
                    <a16:creationId xmlns:a16="http://schemas.microsoft.com/office/drawing/2014/main" id="{D23AF9C2-6830-458C-90F9-AF77A224AD7E}"/>
                  </a:ext>
                </a:extLst>
              </p:cNvPr>
              <p:cNvSpPr txBox="1">
                <a:spLocks noRot="1" noChangeAspect="1" noMove="1" noResize="1" noEditPoints="1" noAdjustHandles="1" noChangeArrowheads="1" noChangeShapeType="1" noTextEdit="1"/>
              </p:cNvSpPr>
              <p:nvPr/>
            </p:nvSpPr>
            <p:spPr>
              <a:xfrm>
                <a:off x="78012" y="5481389"/>
                <a:ext cx="4643436" cy="733149"/>
              </a:xfrm>
              <a:prstGeom prst="rect">
                <a:avLst/>
              </a:prstGeom>
              <a:blipFill>
                <a:blip r:embed="rId10"/>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56537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2051720" y="476672"/>
            <a:ext cx="6840760" cy="461665"/>
          </a:xfrm>
          <a:prstGeom prst="rect">
            <a:avLst/>
          </a:prstGeom>
        </p:spPr>
        <p:txBody>
          <a:bodyPr wrap="square">
            <a:spAutoFit/>
          </a:bodyPr>
          <a:lstStyle/>
          <a:p>
            <a:pPr>
              <a:spcAft>
                <a:spcPts val="0"/>
              </a:spcAft>
            </a:pPr>
            <a:r>
              <a:rPr lang="es-ES_tradnl" sz="2400" u="sng" dirty="0">
                <a:latin typeface="Arial" panose="020B0604020202020204" pitchFamily="34" charset="0"/>
                <a:ea typeface="Times New Roman" panose="02020603050405020304" pitchFamily="18" charset="0"/>
                <a:cs typeface="Times New Roman" panose="02020603050405020304" pitchFamily="18" charset="0"/>
              </a:rPr>
              <a:t>P</a:t>
            </a:r>
            <a:r>
              <a:rPr lang="es-ES_tradnl" sz="2400" u="sng" dirty="0">
                <a:effectLst/>
                <a:latin typeface="Arial" panose="020B0604020202020204" pitchFamily="34" charset="0"/>
                <a:ea typeface="Times New Roman" panose="02020603050405020304" pitchFamily="18" charset="0"/>
                <a:cs typeface="Times New Roman" panose="02020603050405020304" pitchFamily="18" charset="0"/>
              </a:rPr>
              <a:t>olinomio de interpolación de Lagrange</a:t>
            </a:r>
            <a:r>
              <a:rPr lang="es-ES" sz="2400" dirty="0">
                <a:effectLst/>
                <a:latin typeface="+mj-lt"/>
                <a:ea typeface="Times New Roman" panose="02020603050405020304" pitchFamily="18" charset="0"/>
                <a:cs typeface="Times New Roman" panose="02020603050405020304" pitchFamily="18" charset="0"/>
              </a:rPr>
              <a:t> .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07519E-90F9-4A05-8061-E4A1B789AED2}"/>
                  </a:ext>
                </a:extLst>
              </p:cNvPr>
              <p:cNvSpPr txBox="1"/>
              <p:nvPr/>
            </p:nvSpPr>
            <p:spPr>
              <a:xfrm>
                <a:off x="395536" y="1271133"/>
                <a:ext cx="8640960" cy="4157485"/>
              </a:xfrm>
              <a:prstGeom prst="rect">
                <a:avLst/>
              </a:prstGeom>
              <a:noFill/>
            </p:spPr>
            <p:txBody>
              <a:bodyPr wrap="square">
                <a:spAutoFit/>
              </a:bodyPr>
              <a:lstStyle/>
              <a:p>
                <a:pPr algn="just">
                  <a:lnSpc>
                    <a:spcPct val="115000"/>
                  </a:lnSpc>
                  <a:spcBef>
                    <a:spcPts val="1200"/>
                  </a:spcBef>
                  <a:spcAft>
                    <a:spcPts val="600"/>
                  </a:spcAft>
                </a:pPr>
                <a14:m>
                  <m:oMathPara xmlns:m="http://schemas.openxmlformats.org/officeDocument/2006/math">
                    <m:oMathParaPr>
                      <m:jc m:val="left"/>
                    </m:oMathParaPr>
                    <m:oMath xmlns:m="http://schemas.openxmlformats.org/officeDocument/2006/math">
                      <m:sSub>
                        <m:sSubPr>
                          <m:ctrlPr>
                            <a:rPr lang="es-ES"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limLow>
                        <m:limLow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limLowPr>
                        <m:e>
                          <m:groupChr>
                            <m:groupChrPr>
                              <m: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groupChr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e>
                          </m:groupChr>
                        </m:e>
                        <m:lim>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lim>
                      </m:limLow>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limLow>
                        <m:limLow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limLowPr>
                        <m:e>
                          <m:groupChr>
                            <m:groupChrPr>
                              <m: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groupChr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e>
                          </m:groupChr>
                        </m:e>
                        <m:lim>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lim>
                      </m:limLow>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limLow>
                        <m:limLow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limLowPr>
                        <m:e>
                          <m:groupChr>
                            <m:groupChrPr>
                              <m: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groupChr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e>
                          </m:groupChr>
                        </m:e>
                        <m:lim>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lim>
                      </m:limLow>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1200"/>
                  </a:spcBef>
                  <a:spcAft>
                    <a:spcPts val="600"/>
                  </a:spcAft>
                </a:pPr>
                <a:r>
                  <a:rPr lang="es-ES" sz="200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=10</m:t>
                    </m:r>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50</m:t>
                            </m:r>
                          </m:den>
                        </m:f>
                        <m:sSup>
                          <m:sSup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9</m:t>
                            </m:r>
                          </m:num>
                          <m:den>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10</m:t>
                            </m:r>
                          </m:den>
                        </m:f>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 +10</m:t>
                        </m:r>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+40</m:t>
                    </m:r>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25</m:t>
                            </m:r>
                          </m:den>
                        </m:f>
                        <m:sSup>
                          <m:sSup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8</m:t>
                            </m:r>
                          </m:num>
                          <m:den>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5</m:t>
                            </m:r>
                          </m:den>
                        </m:f>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−15</m:t>
                        </m:r>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1"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000">
                        <a:effectLst/>
                        <a:latin typeface="Cambria Math" panose="02040503050406030204" pitchFamily="18" charset="0"/>
                        <a:ea typeface="Times New Roman" panose="02020603050405020304" pitchFamily="18" charset="0"/>
                        <a:cs typeface="Times New Roman" panose="02020603050405020304" pitchFamily="18" charset="0"/>
                      </a:rPr>
                      <m:t>80</m:t>
                    </m:r>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50</m:t>
                            </m:r>
                          </m:den>
                        </m:f>
                        <m:sSup>
                          <m:sSup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10</m:t>
                            </m:r>
                          </m:den>
                        </m:f>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 +6</m:t>
                        </m:r>
                      </m:e>
                    </m:d>
                  </m:oMath>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5</m:t>
                        </m:r>
                      </m:den>
                    </m:f>
                    <m:r>
                      <a:rPr lang="es-ES" sz="24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ES" sz="2400">
                        <a:effectLst/>
                        <a:latin typeface="Cambria Math" panose="02040503050406030204" pitchFamily="18" charset="0"/>
                        <a:ea typeface="Times New Roman" panose="02020603050405020304" pitchFamily="18" charset="0"/>
                        <a:cs typeface="Times New Roman" panose="02020603050405020304" pitchFamily="18" charset="0"/>
                      </a:rPr>
                      <m:t>x</m:t>
                    </m:r>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a:effectLst/>
                        <a:latin typeface="Cambria Math" panose="02040503050406030204" pitchFamily="18" charset="0"/>
                        <a:ea typeface="Times New Roman" panose="02020603050405020304" pitchFamily="18" charset="0"/>
                        <a:cs typeface="Times New Roman" panose="02020603050405020304" pitchFamily="18" charset="0"/>
                      </a:rPr>
                      <m:t> 20</m:t>
                    </m:r>
                  </m:oMath>
                </a14:m>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De este modo:</a:t>
                </a:r>
              </a:p>
              <a:p>
                <a:pPr algn="just">
                  <a:lnSpc>
                    <a:spcPct val="115000"/>
                  </a:lnSpc>
                  <a:spcBef>
                    <a:spcPts val="600"/>
                  </a:spcBef>
                  <a:spcAft>
                    <a:spcPts val="600"/>
                  </a:spcAft>
                </a:pPr>
                <a:r>
                  <a:rPr lang="es-ES" sz="2400" b="0" dirty="0">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18</m:t>
                        </m:r>
                      </m:e>
                    </m:d>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(18)=</m:t>
                    </m:r>
                    <m:f>
                      <m:f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5</m:t>
                        </m:r>
                      </m:den>
                    </m:f>
                    <m:r>
                      <a:rPr lang="es-ES" sz="24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ES"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18</m:t>
                        </m:r>
                      </m:e>
                      <m:sup>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a:effectLst/>
                        <a:latin typeface="Cambria Math" panose="02040503050406030204" pitchFamily="18" charset="0"/>
                        <a:ea typeface="Times New Roman" panose="02020603050405020304" pitchFamily="18" charset="0"/>
                        <a:cs typeface="Times New Roman" panose="02020603050405020304" pitchFamily="18" charset="0"/>
                      </a:rPr>
                      <m:t> 18</m:t>
                    </m:r>
                    <m:r>
                      <a:rPr lang="es-E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a:effectLst/>
                        <a:latin typeface="Cambria Math" panose="02040503050406030204" pitchFamily="18" charset="0"/>
                        <a:ea typeface="Times New Roman" panose="02020603050405020304" pitchFamily="18" charset="0"/>
                        <a:cs typeface="Times New Roman" panose="02020603050405020304" pitchFamily="18" charset="0"/>
                      </a:rPr>
                      <m:t> 20=26.8</m:t>
                    </m:r>
                  </m:oMath>
                </a14:m>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407519E-90F9-4A05-8061-E4A1B789AED2}"/>
                  </a:ext>
                </a:extLst>
              </p:cNvPr>
              <p:cNvSpPr txBox="1">
                <a:spLocks noRot="1" noChangeAspect="1" noMove="1" noResize="1" noEditPoints="1" noAdjustHandles="1" noChangeArrowheads="1" noChangeShapeType="1" noTextEdit="1"/>
              </p:cNvSpPr>
              <p:nvPr/>
            </p:nvSpPr>
            <p:spPr>
              <a:xfrm>
                <a:off x="395536" y="1271133"/>
                <a:ext cx="8640960" cy="4157485"/>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78691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2051720" y="476672"/>
            <a:ext cx="6840760" cy="461665"/>
          </a:xfrm>
          <a:prstGeom prst="rect">
            <a:avLst/>
          </a:prstGeom>
        </p:spPr>
        <p:txBody>
          <a:bodyPr wrap="square">
            <a:spAutoFit/>
          </a:bodyPr>
          <a:lstStyle/>
          <a:p>
            <a:pPr>
              <a:spcAft>
                <a:spcPts val="0"/>
              </a:spcAft>
            </a:pPr>
            <a:r>
              <a:rPr lang="es-ES_tradnl" sz="2400" u="sng" dirty="0">
                <a:latin typeface="Arial" panose="020B0604020202020204" pitchFamily="34" charset="0"/>
                <a:ea typeface="Times New Roman" panose="02020603050405020304" pitchFamily="18" charset="0"/>
                <a:cs typeface="Times New Roman" panose="02020603050405020304" pitchFamily="18" charset="0"/>
              </a:rPr>
              <a:t>P</a:t>
            </a:r>
            <a:r>
              <a:rPr lang="es-ES_tradnl" sz="2400" u="sng" dirty="0">
                <a:effectLst/>
                <a:latin typeface="Arial" panose="020B0604020202020204" pitchFamily="34" charset="0"/>
                <a:ea typeface="Times New Roman" panose="02020603050405020304" pitchFamily="18" charset="0"/>
                <a:cs typeface="Times New Roman" panose="02020603050405020304" pitchFamily="18" charset="0"/>
              </a:rPr>
              <a:t>olinomio de interpolación de Lagrange</a:t>
            </a:r>
            <a:r>
              <a:rPr lang="es-ES" sz="2400" dirty="0">
                <a:effectLst/>
                <a:latin typeface="+mj-lt"/>
                <a:ea typeface="Times New Roman" panose="02020603050405020304" pitchFamily="18" charset="0"/>
                <a:cs typeface="Times New Roman" panose="02020603050405020304" pitchFamily="18" charset="0"/>
              </a:rPr>
              <a:t> .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230416-F31C-47AE-9BF3-D87F71FCBA41}"/>
                  </a:ext>
                </a:extLst>
              </p:cNvPr>
              <p:cNvSpPr txBox="1"/>
              <p:nvPr/>
            </p:nvSpPr>
            <p:spPr>
              <a:xfrm>
                <a:off x="179512" y="1484784"/>
                <a:ext cx="8640960" cy="3817455"/>
              </a:xfrm>
              <a:prstGeom prst="rect">
                <a:avLst/>
              </a:prstGeom>
              <a:noFill/>
            </p:spPr>
            <p:txBody>
              <a:bodyPr wrap="square">
                <a:spAutoFit/>
              </a:bodyPr>
              <a:lstStyle/>
              <a:p>
                <a:pPr marL="449580" algn="just">
                  <a:lnSpc>
                    <a:spcPct val="115000"/>
                  </a:lnSpc>
                  <a:spcAft>
                    <a:spcPts val="600"/>
                  </a:spcAft>
                </a:pPr>
                <a:r>
                  <a:rPr lang="es-ES" sz="2400" dirty="0">
                    <a:latin typeface="Arial" panose="020B0604020202020204" pitchFamily="34" charset="0"/>
                    <a:ea typeface="Times New Roman" panose="02020603050405020304" pitchFamily="18" charset="0"/>
                    <a:cs typeface="Times New Roman" panose="02020603050405020304" pitchFamily="18" charset="0"/>
                  </a:rPr>
                  <a:t>E</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rror de interpolación: </a:t>
                </a:r>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	</a:t>
                </a:r>
              </a:p>
              <a:p>
                <a:pPr marL="449580" indent="449580"/>
                <a14:m>
                  <m:oMathPara xmlns:m="http://schemas.openxmlformats.org/officeDocument/2006/math">
                    <m:oMathParaPr>
                      <m:jc m:val="centerGroup"/>
                    </m:oMathParaPr>
                    <m:oMath xmlns:m="http://schemas.openxmlformats.org/officeDocument/2006/math">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e>
                            <m:sup>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sup>
                          </m:sSup>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e>
                          </m:d>
                        </m:num>
                        <m:den>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den>
                      </m:f>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e>
                            <m:sup>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sup>
                          </m:sSup>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e>
                          </m:d>
                        </m:num>
                        <m:den>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den>
                      </m:f>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sub>
                          </m:sSub>
                        </m:e>
                      </m:d>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𝑏</m:t>
                          </m:r>
                        </m:e>
                      </m:d>
                    </m:oMath>
                  </m:oMathPara>
                </a14:m>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a:p>
                <a:pPr marL="446405" algn="just">
                  <a:lnSpc>
                    <a:spcPct val="115000"/>
                  </a:lnSpc>
                  <a:spcBef>
                    <a:spcPts val="600"/>
                  </a:spcBef>
                  <a:spcAft>
                    <a:spcPts val="600"/>
                  </a:spcAft>
                </a:pPr>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a:p>
                <a:pPr marL="446405" algn="just">
                  <a:lnSpc>
                    <a:spcPct val="115000"/>
                  </a:lnSpc>
                  <a:spcBef>
                    <a:spcPts val="600"/>
                  </a:spcBef>
                  <a:spcAft>
                    <a:spcPts val="600"/>
                  </a:spcAft>
                </a:pPr>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Sea Mn una cota superior de </a:t>
                </a:r>
                <a14:m>
                  <m:oMath xmlns:m="http://schemas.openxmlformats.org/officeDocument/2006/math">
                    <m:d>
                      <m:dPr>
                        <m:begChr m:val="|"/>
                        <m:endChr m:val="|"/>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e>
                          <m:sup>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sup>
                        </m:sSup>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e>
                        </m:d>
                      </m:e>
                    </m:d>
                  </m:oMath>
                </a14:m>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000" b="0" dirty="0">
                    <a:effectLst/>
                    <a:latin typeface="Arial" panose="020B0604020202020204" pitchFamily="34" charset="0"/>
                    <a:ea typeface="Times New Roman" panose="02020603050405020304" pitchFamily="18" charset="0"/>
                    <a:cs typeface="Times New Roman" panose="02020603050405020304" pitchFamily="18" charset="0"/>
                  </a:rPr>
                  <a:t>en [a, b] , entonces</a:t>
                </a:r>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a:p>
                <a:pPr marL="895985" indent="3175" algn="just">
                  <a:lnSpc>
                    <a:spcPct val="115000"/>
                  </a:lnSpc>
                  <a:spcAft>
                    <a:spcPts val="600"/>
                  </a:spcAft>
                </a:pPr>
                <a14:m>
                  <m:oMathPara xmlns:m="http://schemas.openxmlformats.org/officeDocument/2006/math">
                    <m:oMathParaPr>
                      <m:jc m:val="centerGroup"/>
                    </m:oMathParaPr>
                    <m:oMath xmlns:m="http://schemas.openxmlformats.org/officeDocument/2006/math">
                      <m:d>
                        <m:dPr>
                          <m:begChr m:val="|"/>
                          <m:endChr m:val="|"/>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den>
                      </m:f>
                      <m:d>
                        <m:dPr>
                          <m:begChr m:val="|"/>
                          <m:endChr m:val="|"/>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e>
                      </m:d>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8A230416-F31C-47AE-9BF3-D87F71FCBA41}"/>
                  </a:ext>
                </a:extLst>
              </p:cNvPr>
              <p:cNvSpPr txBox="1">
                <a:spLocks noRot="1" noChangeAspect="1" noMove="1" noResize="1" noEditPoints="1" noAdjustHandles="1" noChangeArrowheads="1" noChangeShapeType="1" noTextEdit="1"/>
              </p:cNvSpPr>
              <p:nvPr/>
            </p:nvSpPr>
            <p:spPr>
              <a:xfrm>
                <a:off x="179512" y="1484784"/>
                <a:ext cx="8640960" cy="3817455"/>
              </a:xfrm>
              <a:prstGeom prst="rect">
                <a:avLst/>
              </a:prstGeom>
              <a:blipFill>
                <a:blip r:embed="rId3"/>
                <a:stretch>
                  <a:fillRect t="-639"/>
                </a:stretch>
              </a:blipFill>
            </p:spPr>
            <p:txBody>
              <a:bodyPr/>
              <a:lstStyle/>
              <a:p>
                <a:r>
                  <a:rPr lang="es-ES">
                    <a:noFill/>
                  </a:rPr>
                  <a:t> </a:t>
                </a:r>
              </a:p>
            </p:txBody>
          </p:sp>
        </mc:Fallback>
      </mc:AlternateContent>
    </p:spTree>
    <p:extLst>
      <p:ext uri="{BB962C8B-B14F-4D97-AF65-F5344CB8AC3E}">
        <p14:creationId xmlns:p14="http://schemas.microsoft.com/office/powerpoint/2010/main" val="234072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2051720" y="476672"/>
            <a:ext cx="6840760" cy="461665"/>
          </a:xfrm>
          <a:prstGeom prst="rect">
            <a:avLst/>
          </a:prstGeom>
        </p:spPr>
        <p:txBody>
          <a:bodyPr wrap="square">
            <a:spAutoFit/>
          </a:bodyPr>
          <a:lstStyle/>
          <a:p>
            <a:pPr>
              <a:spcAft>
                <a:spcPts val="0"/>
              </a:spcAft>
            </a:pPr>
            <a:r>
              <a:rPr lang="es-ES_tradnl" sz="2400" u="sng" dirty="0">
                <a:latin typeface="Arial" panose="020B0604020202020204" pitchFamily="34" charset="0"/>
                <a:ea typeface="Times New Roman" panose="02020603050405020304" pitchFamily="18" charset="0"/>
                <a:cs typeface="Times New Roman" panose="02020603050405020304" pitchFamily="18" charset="0"/>
              </a:rPr>
              <a:t>P</a:t>
            </a:r>
            <a:r>
              <a:rPr lang="es-ES_tradnl" sz="2400" u="sng" dirty="0">
                <a:effectLst/>
                <a:latin typeface="Arial" panose="020B0604020202020204" pitchFamily="34" charset="0"/>
                <a:ea typeface="Times New Roman" panose="02020603050405020304" pitchFamily="18" charset="0"/>
                <a:cs typeface="Times New Roman" panose="02020603050405020304" pitchFamily="18" charset="0"/>
              </a:rPr>
              <a:t>olinomio de interpolación de Lagrange</a:t>
            </a:r>
            <a:r>
              <a:rPr lang="es-ES" sz="2400" dirty="0">
                <a:effectLst/>
                <a:latin typeface="+mj-lt"/>
                <a:ea typeface="Times New Roman" panose="02020603050405020304" pitchFamily="18" charset="0"/>
                <a:cs typeface="Times New Roman" panose="02020603050405020304" pitchFamily="18" charset="0"/>
              </a:rPr>
              <a:t> .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D8F1F6-6D36-48AA-93E9-53BA9810EFD5}"/>
                  </a:ext>
                </a:extLst>
              </p:cNvPr>
              <p:cNvSpPr txBox="1"/>
              <p:nvPr/>
            </p:nvSpPr>
            <p:spPr>
              <a:xfrm>
                <a:off x="179512" y="1052736"/>
                <a:ext cx="8784976" cy="1146724"/>
              </a:xfrm>
              <a:prstGeom prst="rect">
                <a:avLst/>
              </a:prstGeom>
              <a:noFill/>
            </p:spPr>
            <p:txBody>
              <a:bodyPr wrap="square">
                <a:spAutoFit/>
              </a:bodyPr>
              <a:lstStyle/>
              <a:p>
                <a:pPr marL="228600" algn="just">
                  <a:lnSpc>
                    <a:spcPct val="115000"/>
                  </a:lnSpc>
                  <a:spcAft>
                    <a:spcPts val="600"/>
                  </a:spcAft>
                </a:pPr>
                <a:r>
                  <a:rPr lang="es-ES" sz="2400" dirty="0">
                    <a:effectLst/>
                    <a:latin typeface="Arial" panose="020B0604020202020204" pitchFamily="34" charset="0"/>
                    <a:cs typeface="Times New Roman" panose="02020603050405020304" pitchFamily="18" charset="0"/>
                  </a:rPr>
                  <a:t>Ejemplo</a:t>
                </a:r>
              </a:p>
              <a:p>
                <a:pPr marL="449580"/>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Dada la función </a:t>
                </a:r>
                <a14:m>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𝑐𝑜𝑠</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𝜋</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y los valores x= -1, 0, 1 </a:t>
                </a:r>
              </a:p>
            </p:txBody>
          </p:sp>
        </mc:Choice>
        <mc:Fallback xmlns="">
          <p:sp>
            <p:nvSpPr>
              <p:cNvPr id="6" name="TextBox 5">
                <a:extLst>
                  <a:ext uri="{FF2B5EF4-FFF2-40B4-BE49-F238E27FC236}">
                    <a16:creationId xmlns:a16="http://schemas.microsoft.com/office/drawing/2014/main" id="{6BD8F1F6-6D36-48AA-93E9-53BA9810EFD5}"/>
                  </a:ext>
                </a:extLst>
              </p:cNvPr>
              <p:cNvSpPr txBox="1">
                <a:spLocks noRot="1" noChangeAspect="1" noMove="1" noResize="1" noEditPoints="1" noAdjustHandles="1" noChangeArrowheads="1" noChangeShapeType="1" noTextEdit="1"/>
              </p:cNvSpPr>
              <p:nvPr/>
            </p:nvSpPr>
            <p:spPr>
              <a:xfrm>
                <a:off x="179512" y="1052736"/>
                <a:ext cx="8784976" cy="1146724"/>
              </a:xfrm>
              <a:prstGeom prst="rect">
                <a:avLst/>
              </a:prstGeom>
              <a:blipFill>
                <a:blip r:embed="rId3"/>
                <a:stretch>
                  <a:fillRect t="-2128" r="-832" b="-3191"/>
                </a:stretch>
              </a:blipFill>
            </p:spPr>
            <p:txBody>
              <a:bodyPr/>
              <a:lstStyle/>
              <a:p>
                <a:r>
                  <a:rPr lang="es-ES">
                    <a:noFill/>
                  </a:rPr>
                  <a:t> </a:t>
                </a:r>
              </a:p>
            </p:txBody>
          </p:sp>
        </mc:Fallback>
      </mc:AlternateContent>
      <p:sp>
        <p:nvSpPr>
          <p:cNvPr id="7" name="Rectangle 1">
            <a:extLst>
              <a:ext uri="{FF2B5EF4-FFF2-40B4-BE49-F238E27FC236}">
                <a16:creationId xmlns:a16="http://schemas.microsoft.com/office/drawing/2014/main" id="{7059AA3F-D3DC-4E39-BAED-0D5A23109333}"/>
              </a:ext>
            </a:extLst>
          </p:cNvPr>
          <p:cNvSpPr>
            <a:spLocks noChangeArrowheads="1"/>
          </p:cNvSpPr>
          <p:nvPr/>
        </p:nvSpPr>
        <p:spPr bwMode="auto">
          <a:xfrm>
            <a:off x="611560" y="2276872"/>
            <a:ext cx="79961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ES" altLang="es-E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Los nodos de interpolación serian:</a:t>
            </a:r>
            <a:endParaRPr kumimoji="0" lang="es-ES" altLang="es-E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400" b="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400" b="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400" b="0" dirty="0">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 grado máximo del polinomio de interpolación seria dos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(cantidad de nodos de interpolación menos uno).</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2011AF35-C546-456D-90DE-2B494C0ED386}"/>
                  </a:ext>
                </a:extLst>
              </p:cNvPr>
              <p:cNvGraphicFramePr>
                <a:graphicFrameLocks noGrp="1"/>
              </p:cNvGraphicFramePr>
              <p:nvPr>
                <p:extLst>
                  <p:ext uri="{D42A27DB-BD31-4B8C-83A1-F6EECF244321}">
                    <p14:modId xmlns:p14="http://schemas.microsoft.com/office/powerpoint/2010/main" val="531436986"/>
                  </p:ext>
                </p:extLst>
              </p:nvPr>
            </p:nvGraphicFramePr>
            <p:xfrm>
              <a:off x="1489373" y="2852936"/>
              <a:ext cx="5472607" cy="1887640"/>
            </p:xfrm>
            <a:graphic>
              <a:graphicData uri="http://schemas.openxmlformats.org/drawingml/2006/table">
                <a:tbl>
                  <a:tblPr firstRow="1" firstCol="1" bandRow="1">
                    <a:tableStyleId>{073A0DAA-6AF3-43AB-8588-CEC1D06C72B9}</a:tableStyleId>
                  </a:tblPr>
                  <a:tblGrid>
                    <a:gridCol w="2775631">
                      <a:extLst>
                        <a:ext uri="{9D8B030D-6E8A-4147-A177-3AD203B41FA5}">
                          <a16:colId xmlns:a16="http://schemas.microsoft.com/office/drawing/2014/main" val="2566928453"/>
                        </a:ext>
                      </a:extLst>
                    </a:gridCol>
                    <a:gridCol w="898146">
                      <a:extLst>
                        <a:ext uri="{9D8B030D-6E8A-4147-A177-3AD203B41FA5}">
                          <a16:colId xmlns:a16="http://schemas.microsoft.com/office/drawing/2014/main" val="28825800"/>
                        </a:ext>
                      </a:extLst>
                    </a:gridCol>
                    <a:gridCol w="899415">
                      <a:extLst>
                        <a:ext uri="{9D8B030D-6E8A-4147-A177-3AD203B41FA5}">
                          <a16:colId xmlns:a16="http://schemas.microsoft.com/office/drawing/2014/main" val="3530586920"/>
                        </a:ext>
                      </a:extLst>
                    </a:gridCol>
                    <a:gridCol w="899415">
                      <a:extLst>
                        <a:ext uri="{9D8B030D-6E8A-4147-A177-3AD203B41FA5}">
                          <a16:colId xmlns:a16="http://schemas.microsoft.com/office/drawing/2014/main" val="2510475837"/>
                        </a:ext>
                      </a:extLst>
                    </a:gridCol>
                  </a:tblGrid>
                  <a:tr h="314865">
                    <a:tc>
                      <a:txBody>
                        <a:bodyPr/>
                        <a:lstStyle/>
                        <a:p>
                          <a:pPr marL="449580"/>
                          <a:r>
                            <a:rPr lang="es-ES" sz="2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1</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2</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1658685"/>
                      </a:ext>
                    </a:extLst>
                  </a:tr>
                  <a:tr h="629730">
                    <a:tc>
                      <a:txBody>
                        <a:bodyPr/>
                        <a:lstStyle/>
                        <a:p>
                          <a:pPr marL="449580"/>
                          <a:r>
                            <a:rPr lang="es-ES" sz="2000" dirty="0">
                              <a:effectLst/>
                            </a:rPr>
                            <a:t>x</a:t>
                          </a:r>
                          <a:r>
                            <a:rPr lang="es-ES" sz="2000" baseline="-25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8220755"/>
                      </a:ext>
                    </a:extLst>
                  </a:tr>
                  <a:tr h="943045">
                    <a:tc>
                      <a:txBody>
                        <a:bodyPr/>
                        <a:lstStyle/>
                        <a:p>
                          <a:pPr marL="449580"/>
                          <a14:m>
                            <m:oMathPara xmlns:m="http://schemas.openxmlformats.org/officeDocument/2006/math">
                              <m:oMathParaPr>
                                <m:jc m:val="centerGroup"/>
                              </m:oMathParaPr>
                              <m:oMath xmlns:m="http://schemas.openxmlformats.org/officeDocument/2006/math">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𝑦</m:t>
                                    </m:r>
                                  </m:e>
                                  <m:sub>
                                    <m:r>
                                      <a:rPr lang="es-ES" sz="2000">
                                        <a:effectLst/>
                                        <a:latin typeface="Cambria Math" panose="02040503050406030204" pitchFamily="18" charset="0"/>
                                      </a:rPr>
                                      <m:t>𝑖</m:t>
                                    </m:r>
                                  </m:sub>
                                </m:sSub>
                                <m:r>
                                  <a:rPr lang="es-ES" sz="2000">
                                    <a:effectLst/>
                                    <a:latin typeface="Cambria Math" panose="02040503050406030204" pitchFamily="18" charset="0"/>
                                  </a:rPr>
                                  <m:t>=1−</m:t>
                                </m:r>
                                <m:r>
                                  <a:rPr lang="es-ES" sz="2000">
                                    <a:effectLst/>
                                    <a:latin typeface="Cambria Math" panose="02040503050406030204" pitchFamily="18" charset="0"/>
                                  </a:rPr>
                                  <m:t>𝑐𝑜𝑠</m:t>
                                </m:r>
                                <m:d>
                                  <m:dPr>
                                    <m:ctrlPr>
                                      <a:rPr lang="es-ES" sz="2000" i="1">
                                        <a:effectLst/>
                                        <a:latin typeface="Cambria Math" panose="02040503050406030204" pitchFamily="18" charset="0"/>
                                      </a:rPr>
                                    </m:ctrlPr>
                                  </m:dPr>
                                  <m:e>
                                    <m:f>
                                      <m:fPr>
                                        <m:ctrlPr>
                                          <a:rPr lang="es-ES" sz="2000" i="1">
                                            <a:effectLst/>
                                            <a:latin typeface="Cambria Math" panose="02040503050406030204" pitchFamily="18" charset="0"/>
                                          </a:rPr>
                                        </m:ctrlPr>
                                      </m:fPr>
                                      <m:num>
                                        <m:r>
                                          <a:rPr lang="es-ES" sz="2000">
                                            <a:effectLst/>
                                            <a:latin typeface="Cambria Math" panose="02040503050406030204" pitchFamily="18" charset="0"/>
                                          </a:rPr>
                                          <m:t>𝜋</m:t>
                                        </m:r>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sub>
                                        </m:sSub>
                                      </m:num>
                                      <m:den>
                                        <m:r>
                                          <a:rPr lang="es-ES" sz="2000">
                                            <a:effectLst/>
                                            <a:latin typeface="Cambria Math" panose="02040503050406030204" pitchFamily="18" charset="0"/>
                                          </a:rPr>
                                          <m:t>2</m:t>
                                        </m:r>
                                      </m:den>
                                    </m:f>
                                  </m:e>
                                </m:d>
                                <m:r>
                                  <a:rPr lang="es-ES" sz="2000">
                                    <a:effectLst/>
                                    <a:latin typeface="Cambria Math" panose="02040503050406030204" pitchFamily="18" charset="0"/>
                                  </a:rPr>
                                  <m:t> </m:t>
                                </m:r>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9306114"/>
                      </a:ext>
                    </a:extLst>
                  </a:tr>
                </a:tbl>
              </a:graphicData>
            </a:graphic>
          </p:graphicFrame>
        </mc:Choice>
        <mc:Fallback xmlns="">
          <p:graphicFrame>
            <p:nvGraphicFramePr>
              <p:cNvPr id="8" name="Table 7">
                <a:extLst>
                  <a:ext uri="{FF2B5EF4-FFF2-40B4-BE49-F238E27FC236}">
                    <a16:creationId xmlns:a16="http://schemas.microsoft.com/office/drawing/2014/main" id="{2011AF35-C546-456D-90DE-2B494C0ED386}"/>
                  </a:ext>
                </a:extLst>
              </p:cNvPr>
              <p:cNvGraphicFramePr>
                <a:graphicFrameLocks noGrp="1"/>
              </p:cNvGraphicFramePr>
              <p:nvPr>
                <p:extLst>
                  <p:ext uri="{D42A27DB-BD31-4B8C-83A1-F6EECF244321}">
                    <p14:modId xmlns:p14="http://schemas.microsoft.com/office/powerpoint/2010/main" val="531436986"/>
                  </p:ext>
                </p:extLst>
              </p:nvPr>
            </p:nvGraphicFramePr>
            <p:xfrm>
              <a:off x="1489373" y="2852936"/>
              <a:ext cx="5472607" cy="1887640"/>
            </p:xfrm>
            <a:graphic>
              <a:graphicData uri="http://schemas.openxmlformats.org/drawingml/2006/table">
                <a:tbl>
                  <a:tblPr firstRow="1" firstCol="1" bandRow="1">
                    <a:tableStyleId>{073A0DAA-6AF3-43AB-8588-CEC1D06C72B9}</a:tableStyleId>
                  </a:tblPr>
                  <a:tblGrid>
                    <a:gridCol w="2775631">
                      <a:extLst>
                        <a:ext uri="{9D8B030D-6E8A-4147-A177-3AD203B41FA5}">
                          <a16:colId xmlns:a16="http://schemas.microsoft.com/office/drawing/2014/main" val="2566928453"/>
                        </a:ext>
                      </a:extLst>
                    </a:gridCol>
                    <a:gridCol w="898146">
                      <a:extLst>
                        <a:ext uri="{9D8B030D-6E8A-4147-A177-3AD203B41FA5}">
                          <a16:colId xmlns:a16="http://schemas.microsoft.com/office/drawing/2014/main" val="28825800"/>
                        </a:ext>
                      </a:extLst>
                    </a:gridCol>
                    <a:gridCol w="899415">
                      <a:extLst>
                        <a:ext uri="{9D8B030D-6E8A-4147-A177-3AD203B41FA5}">
                          <a16:colId xmlns:a16="http://schemas.microsoft.com/office/drawing/2014/main" val="3530586920"/>
                        </a:ext>
                      </a:extLst>
                    </a:gridCol>
                    <a:gridCol w="899415">
                      <a:extLst>
                        <a:ext uri="{9D8B030D-6E8A-4147-A177-3AD203B41FA5}">
                          <a16:colId xmlns:a16="http://schemas.microsoft.com/office/drawing/2014/main" val="2510475837"/>
                        </a:ext>
                      </a:extLst>
                    </a:gridCol>
                  </a:tblGrid>
                  <a:tr h="314865">
                    <a:tc>
                      <a:txBody>
                        <a:bodyPr/>
                        <a:lstStyle/>
                        <a:p>
                          <a:pPr marL="449580"/>
                          <a:r>
                            <a:rPr lang="es-ES" sz="2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1</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2</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1658685"/>
                      </a:ext>
                    </a:extLst>
                  </a:tr>
                  <a:tr h="629730">
                    <a:tc>
                      <a:txBody>
                        <a:bodyPr/>
                        <a:lstStyle/>
                        <a:p>
                          <a:pPr marL="449580"/>
                          <a:r>
                            <a:rPr lang="es-ES" sz="2000" dirty="0">
                              <a:effectLst/>
                            </a:rPr>
                            <a:t>x</a:t>
                          </a:r>
                          <a:r>
                            <a:rPr lang="es-ES" sz="2000" baseline="-25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a:effectLst/>
                            </a:rPr>
                            <a:t>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8220755"/>
                      </a:ext>
                    </a:extLst>
                  </a:tr>
                  <a:tr h="943045">
                    <a:tc>
                      <a:txBody>
                        <a:bodyPr/>
                        <a:lstStyle/>
                        <a:p>
                          <a:endParaRPr lang="es-ES"/>
                        </a:p>
                      </a:txBody>
                      <a:tcPr marL="68580" marR="68580" marT="0" marB="0" anchor="ctr">
                        <a:blipFill>
                          <a:blip r:embed="rId4"/>
                          <a:stretch>
                            <a:fillRect l="-219" t="-107097" r="-98026" b="-1290"/>
                          </a:stretch>
                        </a:blipFill>
                      </a:tcP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49580" algn="ctr"/>
                          <a:r>
                            <a:rPr lang="es-ES" sz="2000" dirty="0">
                              <a:effectLst/>
                            </a:rPr>
                            <a:t>1</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9306114"/>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C7F017-B748-469C-9852-2A955B81ECA0}"/>
                  </a:ext>
                </a:extLst>
              </p:cNvPr>
              <p:cNvSpPr txBox="1"/>
              <p:nvPr/>
            </p:nvSpPr>
            <p:spPr>
              <a:xfrm>
                <a:off x="1259632" y="5770604"/>
                <a:ext cx="4572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𝑓</m:t>
                      </m:r>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𝑥</m:t>
                          </m:r>
                        </m:e>
                      </m:d>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𝑝</m:t>
                          </m:r>
                        </m:e>
                        <m:sub>
                          <m:r>
                            <a:rPr lang="es-ES" sz="2400" i="0">
                              <a:latin typeface="Cambria Math" panose="02040503050406030204" pitchFamily="18" charset="0"/>
                            </a:rPr>
                            <m:t>2</m:t>
                          </m:r>
                        </m:sub>
                      </m:sSub>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𝑥</m:t>
                          </m:r>
                        </m:e>
                      </m:d>
                      <m:r>
                        <a:rPr lang="es-ES" sz="2400" i="0">
                          <a:latin typeface="Cambria Math" panose="02040503050406030204" pitchFamily="18" charset="0"/>
                        </a:rPr>
                        <m:t>=</m:t>
                      </m:r>
                      <m:sSup>
                        <m:sSupPr>
                          <m:ctrlPr>
                            <a:rPr lang="es-ES" sz="2400" i="1">
                              <a:solidFill>
                                <a:srgbClr val="836967"/>
                              </a:solidFill>
                              <a:latin typeface="Cambria Math" panose="02040503050406030204" pitchFamily="18" charset="0"/>
                            </a:rPr>
                          </m:ctrlPr>
                        </m:sSupPr>
                        <m:e>
                          <m:r>
                            <a:rPr lang="es-ES" sz="2400" i="1">
                              <a:latin typeface="Cambria Math" panose="02040503050406030204" pitchFamily="18" charset="0"/>
                            </a:rPr>
                            <m:t>𝑥</m:t>
                          </m:r>
                        </m:e>
                        <m:sup>
                          <m:r>
                            <a:rPr lang="es-ES" sz="2400" i="0">
                              <a:latin typeface="Cambria Math" panose="02040503050406030204" pitchFamily="18" charset="0"/>
                            </a:rPr>
                            <m:t>2</m:t>
                          </m:r>
                        </m:sup>
                      </m:sSup>
                    </m:oMath>
                  </m:oMathPara>
                </a14:m>
                <a:endParaRPr lang="es-ES" sz="2400" dirty="0"/>
              </a:p>
            </p:txBody>
          </p:sp>
        </mc:Choice>
        <mc:Fallback xmlns="">
          <p:sp>
            <p:nvSpPr>
              <p:cNvPr id="11" name="TextBox 10">
                <a:extLst>
                  <a:ext uri="{FF2B5EF4-FFF2-40B4-BE49-F238E27FC236}">
                    <a16:creationId xmlns:a16="http://schemas.microsoft.com/office/drawing/2014/main" id="{84C7F017-B748-469C-9852-2A955B81ECA0}"/>
                  </a:ext>
                </a:extLst>
              </p:cNvPr>
              <p:cNvSpPr txBox="1">
                <a:spLocks noRot="1" noChangeAspect="1" noMove="1" noResize="1" noEditPoints="1" noAdjustHandles="1" noChangeArrowheads="1" noChangeShapeType="1" noTextEdit="1"/>
              </p:cNvSpPr>
              <p:nvPr/>
            </p:nvSpPr>
            <p:spPr>
              <a:xfrm>
                <a:off x="1259632" y="5770604"/>
                <a:ext cx="4572000" cy="461665"/>
              </a:xfrm>
              <a:prstGeom prst="rect">
                <a:avLst/>
              </a:prstGeom>
              <a:blipFill>
                <a:blip r:embed="rId5"/>
                <a:stretch>
                  <a:fillRect b="-21333"/>
                </a:stretch>
              </a:blipFill>
            </p:spPr>
            <p:txBody>
              <a:bodyPr/>
              <a:lstStyle/>
              <a:p>
                <a:r>
                  <a:rPr lang="es-ES">
                    <a:noFill/>
                  </a:rPr>
                  <a:t> </a:t>
                </a:r>
              </a:p>
            </p:txBody>
          </p:sp>
        </mc:Fallback>
      </mc:AlternateContent>
    </p:spTree>
    <p:extLst>
      <p:ext uri="{BB962C8B-B14F-4D97-AF65-F5344CB8AC3E}">
        <p14:creationId xmlns:p14="http://schemas.microsoft.com/office/powerpoint/2010/main" val="193202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2051720" y="476672"/>
            <a:ext cx="6840760" cy="461665"/>
          </a:xfrm>
          <a:prstGeom prst="rect">
            <a:avLst/>
          </a:prstGeom>
        </p:spPr>
        <p:txBody>
          <a:bodyPr wrap="square">
            <a:spAutoFit/>
          </a:bodyPr>
          <a:lstStyle/>
          <a:p>
            <a:pPr>
              <a:spcAft>
                <a:spcPts val="0"/>
              </a:spcAft>
            </a:pPr>
            <a:r>
              <a:rPr lang="es-ES_tradnl" sz="2400" u="sng" dirty="0">
                <a:latin typeface="Arial" panose="020B0604020202020204" pitchFamily="34" charset="0"/>
                <a:ea typeface="Times New Roman" panose="02020603050405020304" pitchFamily="18" charset="0"/>
                <a:cs typeface="Times New Roman" panose="02020603050405020304" pitchFamily="18" charset="0"/>
              </a:rPr>
              <a:t>P</a:t>
            </a:r>
            <a:r>
              <a:rPr lang="es-ES_tradnl" sz="2400" u="sng" dirty="0">
                <a:effectLst/>
                <a:latin typeface="Arial" panose="020B0604020202020204" pitchFamily="34" charset="0"/>
                <a:ea typeface="Times New Roman" panose="02020603050405020304" pitchFamily="18" charset="0"/>
                <a:cs typeface="Times New Roman" panose="02020603050405020304" pitchFamily="18" charset="0"/>
              </a:rPr>
              <a:t>olinomio de interpolación de Lagrange</a:t>
            </a:r>
            <a:r>
              <a:rPr lang="es-ES" sz="2400" dirty="0">
                <a:effectLst/>
                <a:latin typeface="+mj-lt"/>
                <a:ea typeface="Times New Roman" panose="02020603050405020304" pitchFamily="18" charset="0"/>
                <a:cs typeface="Times New Roman" panose="02020603050405020304" pitchFamily="18" charset="0"/>
              </a:rPr>
              <a:t> .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63950C-FCB2-4B65-99CD-70B34F4048F1}"/>
                  </a:ext>
                </a:extLst>
              </p:cNvPr>
              <p:cNvSpPr txBox="1"/>
              <p:nvPr/>
            </p:nvSpPr>
            <p:spPr>
              <a:xfrm>
                <a:off x="395536" y="1340768"/>
                <a:ext cx="8496944" cy="4805354"/>
              </a:xfrm>
              <a:prstGeom prst="rect">
                <a:avLst/>
              </a:prstGeom>
              <a:noFill/>
            </p:spPr>
            <p:txBody>
              <a:bodyPr wrap="square">
                <a:spAutoFit/>
              </a:bodyPr>
              <a:lstStyle/>
              <a:p>
                <a:pPr>
                  <a:lnSpc>
                    <a:spcPct val="115000"/>
                  </a:lnSpc>
                  <a:spcBef>
                    <a:spcPts val="600"/>
                  </a:spcBef>
                  <a:spcAft>
                    <a:spcPts val="60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El error de interpolación será:</a:t>
                </a:r>
              </a:p>
              <a:p>
                <a:pPr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𝑓</m:t>
                              </m:r>
                            </m:e>
                            <m:sup>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3</m:t>
                                  </m:r>
                                </m:e>
                              </m:d>
                            </m:sup>
                          </m:sSup>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e>
                          </m:d>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3!</m:t>
                          </m:r>
                        </m:den>
                      </m:f>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d>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−1,1</m:t>
                          </m:r>
                        </m:e>
                      </m:d>
                    </m:oMath>
                  </m:oMathPara>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indent="449580"/>
                <a14:m>
                  <m:oMathPara xmlns:m="http://schemas.openxmlformats.org/officeDocument/2006/math">
                    <m:oMathParaPr>
                      <m:jc m:val="centerGroup"/>
                    </m:oMathParaPr>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3</m:t>
                              </m:r>
                            </m:sup>
                          </m:sSup>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sen</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c</m:t>
                                  </m:r>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den>
                              </m:f>
                            </m:e>
                          </m:d>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48</m:t>
                          </m:r>
                        </m:den>
                      </m:f>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−1,1</m:t>
                          </m:r>
                        </m:e>
                      </m:d>
                    </m:oMath>
                  </m:oMathPara>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indent="449580"/>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Error absoluto: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48</m:t>
                        </m:r>
                      </m:den>
                    </m:f>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sen</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c</m:t>
                                </m:r>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den>
                            </m:f>
                          </m:e>
                        </m:d>
                      </m:e>
                    </m:d>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−1,1</m:t>
                        </m:r>
                      </m:e>
                    </m:d>
                  </m:oMath>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Dado que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sen</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c</m:t>
                                </m:r>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den>
                            </m:f>
                          </m:e>
                        </m:d>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𝑝𝑎𝑟𝑎</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−1,1</m:t>
                        </m:r>
                      </m:e>
                    </m:d>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entonces una cota del error absoluto es:</a:t>
                </a:r>
                <a14:m>
                  <m:oMath xmlns:m="http://schemas.openxmlformats.org/officeDocument/2006/math">
                    <m:r>
                      <a:rPr lang="es-ES" sz="2400" b="0" i="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48</m:t>
                        </m:r>
                      </m:den>
                    </m:f>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8963950C-FCB2-4B65-99CD-70B34F4048F1}"/>
                  </a:ext>
                </a:extLst>
              </p:cNvPr>
              <p:cNvSpPr txBox="1">
                <a:spLocks noRot="1" noChangeAspect="1" noMove="1" noResize="1" noEditPoints="1" noAdjustHandles="1" noChangeArrowheads="1" noChangeShapeType="1" noTextEdit="1"/>
              </p:cNvSpPr>
              <p:nvPr/>
            </p:nvSpPr>
            <p:spPr>
              <a:xfrm>
                <a:off x="395536" y="1340768"/>
                <a:ext cx="8496944" cy="4805354"/>
              </a:xfrm>
              <a:prstGeom prst="rect">
                <a:avLst/>
              </a:prstGeom>
              <a:blipFill>
                <a:blip r:embed="rId3"/>
                <a:stretch>
                  <a:fillRect l="-1148" t="-508" r="-1076" b="-254"/>
                </a:stretch>
              </a:blipFill>
            </p:spPr>
            <p:txBody>
              <a:bodyPr/>
              <a:lstStyle/>
              <a:p>
                <a:r>
                  <a:rPr lang="es-ES">
                    <a:noFill/>
                  </a:rPr>
                  <a:t> </a:t>
                </a:r>
              </a:p>
            </p:txBody>
          </p:sp>
        </mc:Fallback>
      </mc:AlternateContent>
    </p:spTree>
    <p:extLst>
      <p:ext uri="{BB962C8B-B14F-4D97-AF65-F5344CB8AC3E}">
        <p14:creationId xmlns:p14="http://schemas.microsoft.com/office/powerpoint/2010/main" val="164556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2051720" y="476672"/>
            <a:ext cx="6840760" cy="461665"/>
          </a:xfrm>
          <a:prstGeom prst="rect">
            <a:avLst/>
          </a:prstGeom>
        </p:spPr>
        <p:txBody>
          <a:bodyPr wrap="square">
            <a:spAutoFit/>
          </a:bodyPr>
          <a:lstStyle/>
          <a:p>
            <a:pPr>
              <a:spcAft>
                <a:spcPts val="0"/>
              </a:spcAft>
            </a:pPr>
            <a:r>
              <a:rPr lang="es-ES_tradnl" sz="2400" u="sng" dirty="0">
                <a:latin typeface="Arial" panose="020B0604020202020204" pitchFamily="34" charset="0"/>
                <a:ea typeface="Times New Roman" panose="02020603050405020304" pitchFamily="18" charset="0"/>
                <a:cs typeface="Times New Roman" panose="02020603050405020304" pitchFamily="18" charset="0"/>
              </a:rPr>
              <a:t>P</a:t>
            </a:r>
            <a:r>
              <a:rPr lang="es-ES_tradnl" sz="2400" u="sng" dirty="0">
                <a:effectLst/>
                <a:latin typeface="Arial" panose="020B0604020202020204" pitchFamily="34" charset="0"/>
                <a:ea typeface="Times New Roman" panose="02020603050405020304" pitchFamily="18" charset="0"/>
                <a:cs typeface="Times New Roman" panose="02020603050405020304" pitchFamily="18" charset="0"/>
              </a:rPr>
              <a:t>olinomio de interpolación de Lagrange</a:t>
            </a:r>
            <a:r>
              <a:rPr lang="es-ES" sz="2400" dirty="0">
                <a:effectLst/>
                <a:latin typeface="+mj-lt"/>
                <a:ea typeface="Times New Roman" panose="02020603050405020304" pitchFamily="18" charset="0"/>
                <a:cs typeface="Times New Roman" panose="02020603050405020304" pitchFamily="18" charset="0"/>
              </a:rPr>
              <a:t> .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DFF534-DB93-4121-BE54-DBB7A090E1FB}"/>
                  </a:ext>
                </a:extLst>
              </p:cNvPr>
              <p:cNvSpPr txBox="1"/>
              <p:nvPr/>
            </p:nvSpPr>
            <p:spPr>
              <a:xfrm>
                <a:off x="323528" y="1021456"/>
                <a:ext cx="8424936" cy="4927824"/>
              </a:xfrm>
              <a:prstGeom prst="rect">
                <a:avLst/>
              </a:prstGeom>
              <a:noFill/>
            </p:spPr>
            <p:txBody>
              <a:bodyPr wrap="square">
                <a:spAutoFit/>
              </a:bodyPr>
              <a:lstStyle/>
              <a:p>
                <a:pPr lvl="0">
                  <a:lnSpc>
                    <a:spcPct val="115000"/>
                  </a:lnSpc>
                  <a:spcAft>
                    <a:spcPts val="600"/>
                  </a:spcAft>
                </a:pPr>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En base a lo anterior:  </a:t>
                </a:r>
                <a14:m>
                  <m:oMath xmlns:m="http://schemas.openxmlformats.org/officeDocument/2006/math">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0.5</m:t>
                        </m:r>
                      </m:e>
                    </m:d>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0.5</m:t>
                        </m:r>
                      </m:e>
                    </m:d>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endParaRPr lang="es-ES" sz="20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lvl="0">
                  <a:lnSpc>
                    <a:spcPct val="115000"/>
                  </a:lnSpc>
                  <a:spcAft>
                    <a:spcPts val="600"/>
                  </a:spcAft>
                </a:pPr>
                <a14:m>
                  <m:oMathPara xmlns:m="http://schemas.openxmlformats.org/officeDocument/2006/math">
                    <m:oMathParaPr>
                      <m:jc m:val="centerGroup"/>
                    </m:oMathParaPr>
                    <m:oMath xmlns:m="http://schemas.openxmlformats.org/officeDocument/2006/math">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0.5</m:t>
                          </m:r>
                        </m:e>
                      </m:d>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b="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48</m:t>
                          </m:r>
                        </m:den>
                      </m:f>
                      <m:d>
                        <m:dPr>
                          <m:begChr m:val="|"/>
                          <m:endChr m:val="|"/>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b="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48</m:t>
                          </m:r>
                        </m:den>
                      </m:f>
                      <m:d>
                        <m:dPr>
                          <m:begChr m:val="|"/>
                          <m:endChr m:val="|"/>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000" b="0">
                                  <a:effectLst/>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m:t>
                              </m:r>
                            </m:e>
                            <m:sup>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128</m:t>
                          </m:r>
                        </m:den>
                      </m:f>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≈0.2422</m:t>
                      </m:r>
                    </m:oMath>
                  </m:oMathPara>
                </a14:m>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a:p>
                <a:pPr marL="678180" algn="just">
                  <a:lnSpc>
                    <a:spcPct val="115000"/>
                  </a:lnSpc>
                  <a:spcAft>
                    <a:spcPts val="600"/>
                  </a:spcAft>
                </a:pPr>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Para mejorar se tendrían que considerar una mayor cantidad de nodos de interpolación, aumentando por ende el grado del polinomio interpolador. Sin embargo, el error propagado puede ser significativamente mayor que el error de los datos iniciales. Así para interpolar los datos deben ser precisos o utilizar polinomios de interpolación de grado pequeño, dividiendo el intervalo en el que se aproxima la función en varios subintervalos, que constituye la llamada interpolación por tramos que será abordada hacia el final del documento.</a:t>
                </a:r>
              </a:p>
            </p:txBody>
          </p:sp>
        </mc:Choice>
        <mc:Fallback xmlns="">
          <p:sp>
            <p:nvSpPr>
              <p:cNvPr id="6" name="TextBox 5">
                <a:extLst>
                  <a:ext uri="{FF2B5EF4-FFF2-40B4-BE49-F238E27FC236}">
                    <a16:creationId xmlns:a16="http://schemas.microsoft.com/office/drawing/2014/main" id="{5BDFF534-DB93-4121-BE54-DBB7A090E1FB}"/>
                  </a:ext>
                </a:extLst>
              </p:cNvPr>
              <p:cNvSpPr txBox="1">
                <a:spLocks noRot="1" noChangeAspect="1" noMove="1" noResize="1" noEditPoints="1" noAdjustHandles="1" noChangeArrowheads="1" noChangeShapeType="1" noTextEdit="1"/>
              </p:cNvSpPr>
              <p:nvPr/>
            </p:nvSpPr>
            <p:spPr>
              <a:xfrm>
                <a:off x="323528" y="1021456"/>
                <a:ext cx="8424936" cy="4927824"/>
              </a:xfrm>
              <a:prstGeom prst="rect">
                <a:avLst/>
              </a:prstGeom>
              <a:blipFill>
                <a:blip r:embed="rId3"/>
                <a:stretch>
                  <a:fillRect l="-724" r="-796" b="-1361"/>
                </a:stretch>
              </a:blipFill>
            </p:spPr>
            <p:txBody>
              <a:bodyPr/>
              <a:lstStyle/>
              <a:p>
                <a:r>
                  <a:rPr lang="es-ES">
                    <a:noFill/>
                  </a:rPr>
                  <a:t> </a:t>
                </a:r>
              </a:p>
            </p:txBody>
          </p:sp>
        </mc:Fallback>
      </mc:AlternateContent>
    </p:spTree>
    <p:extLst>
      <p:ext uri="{BB962C8B-B14F-4D97-AF65-F5344CB8AC3E}">
        <p14:creationId xmlns:p14="http://schemas.microsoft.com/office/powerpoint/2010/main" val="110820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2915816" y="476672"/>
            <a:ext cx="4032448"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endParaRPr lang="es-ES" sz="2400" dirty="0">
              <a:latin typeface="+mj-lt"/>
              <a:ea typeface="Times New Roman" panose="02020603050405020304" pitchFamily="18" charset="0"/>
            </a:endParaRPr>
          </a:p>
        </p:txBody>
      </p:sp>
      <p:sp>
        <p:nvSpPr>
          <p:cNvPr id="6" name="TextBox 5">
            <a:extLst>
              <a:ext uri="{FF2B5EF4-FFF2-40B4-BE49-F238E27FC236}">
                <a16:creationId xmlns:a16="http://schemas.microsoft.com/office/drawing/2014/main" id="{4ABFD046-CEA5-4F4B-9F74-C7CC1C75FDDB}"/>
              </a:ext>
            </a:extLst>
          </p:cNvPr>
          <p:cNvSpPr txBox="1"/>
          <p:nvPr/>
        </p:nvSpPr>
        <p:spPr>
          <a:xfrm>
            <a:off x="179512" y="1340768"/>
            <a:ext cx="8496944" cy="4303486"/>
          </a:xfrm>
          <a:prstGeom prst="rect">
            <a:avLst/>
          </a:prstGeom>
          <a:noFill/>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La idea fundamental del método de Newton es realizar la interpolación en un punto de forma sucesiva: partiendo de dos nodos ir agregando los demás, uno por uno, en el orden que se desee, de tal manera que en cada paso solo se requiera agregar un nuevo término a los cálculos precedentes. El método permite, sin realizar ninguna operación adicional, ir obteniendo en cada paso del proceso una estimación del error de interpolación, de manera que el proceso iterativo se pueda detener si se alcanza un error suficientemente pequeño. </a:t>
            </a:r>
          </a:p>
        </p:txBody>
      </p:sp>
    </p:spTree>
    <p:extLst>
      <p:ext uri="{BB962C8B-B14F-4D97-AF65-F5344CB8AC3E}">
        <p14:creationId xmlns:p14="http://schemas.microsoft.com/office/powerpoint/2010/main" val="184744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BBA377-6405-4C66-A06C-5569D22A116B}"/>
                  </a:ext>
                </a:extLst>
              </p:cNvPr>
              <p:cNvSpPr txBox="1"/>
              <p:nvPr/>
            </p:nvSpPr>
            <p:spPr>
              <a:xfrm>
                <a:off x="35496" y="1268760"/>
                <a:ext cx="9073008" cy="3983976"/>
              </a:xfrm>
              <a:prstGeom prst="rect">
                <a:avLst/>
              </a:prstGeom>
              <a:noFill/>
            </p:spPr>
            <p:txBody>
              <a:bodyPr wrap="square">
                <a:spAutoFit/>
              </a:bodyPr>
              <a:lstStyle/>
              <a:p>
                <a:pPr marL="44958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p>
                <a:pPr indent="226695" algn="just">
                  <a:lnSpc>
                    <a:spcPct val="115000"/>
                  </a:lnSpc>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donde, las diferencias divididas de cualquier orden (k) se</a:t>
                </a:r>
              </a:p>
              <a:p>
                <a:pPr indent="226695" algn="just">
                  <a:lnSpc>
                    <a:spcPct val="115000"/>
                  </a:lnSpc>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definen recursivamente por:</a:t>
                </a:r>
              </a:p>
              <a:p>
                <a:pPr indent="226695" algn="just">
                  <a:lnSpc>
                    <a:spcPct val="115000"/>
                  </a:lnSpc>
                </a:pPr>
                <a14:m>
                  <m:oMathPara xmlns:m="http://schemas.openxmlformats.org/officeDocument/2006/math">
                    <m:oMathParaPr>
                      <m:jc m:val="centerGroup"/>
                    </m:oMathParaPr>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num>
                        <m:den>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den>
                      </m:f>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En general:</a:t>
                </a:r>
              </a:p>
              <a:p>
                <a:pPr indent="226695" algn="just">
                  <a:lnSpc>
                    <a:spcPct val="115000"/>
                  </a:lnSpc>
                </a:pPr>
                <a14:m>
                  <m:oMathPara xmlns:m="http://schemas.openxmlformats.org/officeDocument/2006/math">
                    <m:oMathParaPr>
                      <m:jc m:val="centerGroup"/>
                    </m:oMathParaPr>
                    <m:oMath xmlns:m="http://schemas.openxmlformats.org/officeDocument/2006/math">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num>
                        <m:den>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9BBA377-6405-4C66-A06C-5569D22A116B}"/>
                  </a:ext>
                </a:extLst>
              </p:cNvPr>
              <p:cNvSpPr txBox="1">
                <a:spLocks noRot="1" noChangeAspect="1" noMove="1" noResize="1" noEditPoints="1" noAdjustHandles="1" noChangeArrowheads="1" noChangeShapeType="1" noTextEdit="1"/>
              </p:cNvSpPr>
              <p:nvPr/>
            </p:nvSpPr>
            <p:spPr>
              <a:xfrm>
                <a:off x="35496" y="1268760"/>
                <a:ext cx="9073008" cy="3983976"/>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7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p:sp>
        <p:nvSpPr>
          <p:cNvPr id="2" name="Rectangle 2">
            <a:extLst>
              <a:ext uri="{FF2B5EF4-FFF2-40B4-BE49-F238E27FC236}">
                <a16:creationId xmlns:a16="http://schemas.microsoft.com/office/drawing/2014/main" id="{57389EA9-5DA8-47D3-9E3F-FAF2590C06B6}"/>
              </a:ext>
            </a:extLst>
          </p:cNvPr>
          <p:cNvSpPr>
            <a:spLocks noChangeArrowheads="1"/>
          </p:cNvSpPr>
          <p:nvPr/>
        </p:nvSpPr>
        <p:spPr bwMode="auto">
          <a:xfrm>
            <a:off x="539552" y="1412775"/>
            <a:ext cx="159308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3" name="Object 2">
            <a:extLst>
              <a:ext uri="{FF2B5EF4-FFF2-40B4-BE49-F238E27FC236}">
                <a16:creationId xmlns:a16="http://schemas.microsoft.com/office/drawing/2014/main" id="{15561718-8B51-451E-87E9-88D93AABA65D}"/>
              </a:ext>
            </a:extLst>
          </p:cNvPr>
          <p:cNvGraphicFramePr>
            <a:graphicFrameLocks noChangeAspect="1"/>
          </p:cNvGraphicFramePr>
          <p:nvPr>
            <p:extLst>
              <p:ext uri="{D42A27DB-BD31-4B8C-83A1-F6EECF244321}">
                <p14:modId xmlns:p14="http://schemas.microsoft.com/office/powerpoint/2010/main" val="4145944371"/>
              </p:ext>
            </p:extLst>
          </p:nvPr>
        </p:nvGraphicFramePr>
        <p:xfrm>
          <a:off x="539552" y="2132856"/>
          <a:ext cx="8323141" cy="3816424"/>
        </p:xfrm>
        <a:graphic>
          <a:graphicData uri="http://schemas.openxmlformats.org/presentationml/2006/ole">
            <mc:AlternateContent xmlns:mc="http://schemas.openxmlformats.org/markup-compatibility/2006">
              <mc:Choice xmlns:v="urn:schemas-microsoft-com:vml" Requires="v">
                <p:oleObj spid="_x0000_s12298" name="Imagen de mapa de bits" r:id="rId4" imgW="4671465" imgH="2141406" progId="Paint.Picture.1">
                  <p:embed/>
                </p:oleObj>
              </mc:Choice>
              <mc:Fallback>
                <p:oleObj name="Imagen de mapa de bits" r:id="rId4" imgW="4671465" imgH="2141406" progId="Paint.Picture.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32856"/>
                        <a:ext cx="8323141" cy="3816424"/>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6A1AE9F2-F5D8-4DD6-B8DB-01FC9E9CE102}"/>
              </a:ext>
            </a:extLst>
          </p:cNvPr>
          <p:cNvSpPr txBox="1"/>
          <p:nvPr/>
        </p:nvSpPr>
        <p:spPr>
          <a:xfrm>
            <a:off x="369932" y="1412775"/>
            <a:ext cx="8234516" cy="461665"/>
          </a:xfrm>
          <a:prstGeom prst="rect">
            <a:avLst/>
          </a:prstGeom>
          <a:noFill/>
        </p:spPr>
        <p:txBody>
          <a:bodyPr wrap="square">
            <a:spAutoFit/>
          </a:bodyPr>
          <a:lstStyle/>
          <a:p>
            <a:r>
              <a:rPr lang="es-ES" sz="2400" dirty="0">
                <a:effectLst/>
                <a:latin typeface="Arial" panose="020B0604020202020204" pitchFamily="34" charset="0"/>
                <a:ea typeface="Times New Roman" panose="02020603050405020304" pitchFamily="18" charset="0"/>
                <a:cs typeface="Times New Roman" panose="02020603050405020304" pitchFamily="18" charset="0"/>
              </a:rPr>
              <a:t>Tabla de diferencias divididas: </a:t>
            </a:r>
            <a:endParaRPr lang="es-ES" sz="2400" dirty="0"/>
          </a:p>
        </p:txBody>
      </p:sp>
    </p:spTree>
    <p:extLst>
      <p:ext uri="{BB962C8B-B14F-4D97-AF65-F5344CB8AC3E}">
        <p14:creationId xmlns:p14="http://schemas.microsoft.com/office/powerpoint/2010/main" val="318863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3" name="Rectangle 2"/>
          <p:cNvSpPr/>
          <p:nvPr/>
        </p:nvSpPr>
        <p:spPr>
          <a:xfrm>
            <a:off x="683568" y="1344097"/>
            <a:ext cx="7776864" cy="4673011"/>
          </a:xfrm>
          <a:prstGeom prst="rect">
            <a:avLst/>
          </a:prstGeom>
        </p:spPr>
        <p:txBody>
          <a:bodyPr wrap="square">
            <a:spAutoFit/>
          </a:bodyPr>
          <a:lstStyle/>
          <a:p>
            <a:pPr algn="just">
              <a:lnSpc>
                <a:spcPct val="130000"/>
              </a:lnSpc>
              <a:spcBef>
                <a:spcPts val="600"/>
              </a:spcBef>
              <a:spcAft>
                <a:spcPts val="0"/>
              </a:spcAft>
            </a:pPr>
            <a:r>
              <a:rPr lang="x-none" sz="2400" b="0" dirty="0">
                <a:effectLst/>
                <a:latin typeface="Arial" panose="020B0604020202020204" pitchFamily="34" charset="0"/>
                <a:ea typeface="MS Mincho"/>
                <a:cs typeface="Times New Roman" panose="02020603050405020304" pitchFamily="18" charset="0"/>
              </a:rPr>
              <a:t>Este es un tema muy importante de la Matemática numérica y trata de como aproximar una función f(x) mediante otra función g(x) más fácil de manipular</a:t>
            </a:r>
            <a:r>
              <a:rPr lang="es-ES" sz="2400" b="0" dirty="0">
                <a:latin typeface="Arial" panose="020B0604020202020204" pitchFamily="34" charset="0"/>
                <a:ea typeface="MS Mincho"/>
                <a:cs typeface="Times New Roman" panose="02020603050405020304" pitchFamily="18" charset="0"/>
              </a:rPr>
              <a:t>:</a:t>
            </a:r>
          </a:p>
          <a:p>
            <a:pPr marL="342900" indent="-342900" algn="just">
              <a:lnSpc>
                <a:spcPct val="130000"/>
              </a:lnSpc>
              <a:spcBef>
                <a:spcPts val="1200"/>
              </a:spcBef>
              <a:spcAft>
                <a:spcPts val="0"/>
              </a:spcAft>
              <a:buFont typeface="Wingdings" panose="05000000000000000000" pitchFamily="2" charset="2"/>
              <a:buChar char="§"/>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Se dificulta </a:t>
            </a:r>
            <a:r>
              <a:rPr lang="es-ES" sz="2400" b="0" dirty="0">
                <a:latin typeface="Arial" panose="020B0604020202020204" pitchFamily="34" charset="0"/>
                <a:ea typeface="Times New Roman" panose="02020603050405020304" pitchFamily="18" charset="0"/>
                <a:cs typeface="Times New Roman" panose="02020603050405020304" pitchFamily="18" charset="0"/>
              </a:rPr>
              <a:t>la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evaluación o manipulación (integrar, derivar,  …) de las funciones</a:t>
            </a:r>
          </a:p>
          <a:p>
            <a:pPr marL="342900" indent="-342900" algn="just">
              <a:lnSpc>
                <a:spcPct val="130000"/>
              </a:lnSpc>
              <a:spcBef>
                <a:spcPts val="600"/>
              </a:spcBef>
              <a:spcAft>
                <a:spcPts val="0"/>
              </a:spcAft>
              <a:buFont typeface="Wingdings" panose="05000000000000000000" pitchFamily="2" charset="2"/>
              <a:buChar char="§"/>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Las funciones vienen expresadas mediante tablas y en las muchos casos la expresión analítica de la misma es desconocida</a:t>
            </a:r>
            <a:endParaRPr lang="es-ES" sz="2400" b="0" dirty="0">
              <a:effectLst/>
              <a:latin typeface="Arial" panose="020B0604020202020204" pitchFamily="34" charset="0"/>
              <a:ea typeface="MS Mincho"/>
              <a:cs typeface="Times New Roman" panose="02020603050405020304" pitchFamily="18" charset="0"/>
            </a:endParaRPr>
          </a:p>
          <a:p>
            <a:pPr algn="just">
              <a:lnSpc>
                <a:spcPct val="130000"/>
              </a:lnSpc>
              <a:spcBef>
                <a:spcPts val="600"/>
              </a:spcBef>
              <a:spcAft>
                <a:spcPts val="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t>
            </a:r>
            <a:r>
              <a:rPr lang="es-MX" sz="2400" b="0" dirty="0">
                <a:effectLst/>
                <a:latin typeface="Arial" panose="020B0604020202020204" pitchFamily="34" charset="0"/>
                <a:ea typeface="Calibri" panose="020F0502020204030204" pitchFamily="34" charset="0"/>
              </a:rPr>
              <a:t> </a:t>
            </a:r>
            <a:endParaRPr lang="es-ES" sz="2400" b="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46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B31E4B-EA62-4520-8CE9-6D00218588E7}"/>
                  </a:ext>
                </a:extLst>
              </p:cNvPr>
              <p:cNvSpPr txBox="1"/>
              <p:nvPr/>
            </p:nvSpPr>
            <p:spPr>
              <a:xfrm>
                <a:off x="251520" y="1268760"/>
                <a:ext cx="8424936" cy="4928337"/>
              </a:xfrm>
              <a:prstGeom prst="rect">
                <a:avLst/>
              </a:prstGeom>
              <a:noFill/>
            </p:spPr>
            <p:txBody>
              <a:bodyPr wrap="square">
                <a:spAutoFit/>
              </a:bodyPr>
              <a:lstStyle/>
              <a:p>
                <a:pPr marL="450215" algn="just">
                  <a:lnSpc>
                    <a:spcPct val="115000"/>
                  </a:lnSpc>
                  <a:spcBef>
                    <a:spcPts val="600"/>
                  </a:spcBef>
                  <a:spcAft>
                    <a:spcPts val="600"/>
                  </a:spcAft>
                </a:pPr>
                <a:r>
                  <a:rPr lang="es-ES" sz="2400" b="0" dirty="0">
                    <a:latin typeface="Arial" panose="020B0604020202020204" pitchFamily="34" charset="0"/>
                    <a:ea typeface="Times New Roman" panose="02020603050405020304" pitchFamily="18" charset="0"/>
                    <a:cs typeface="Times New Roman" panose="02020603050405020304" pitchFamily="18" charset="0"/>
                  </a:rPr>
                  <a:t>S</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i las diferencias divididas de orden n + 1 no son funciones que experimenten grandes cambios, se cumpla la aproximación:</a:t>
                </a:r>
              </a:p>
              <a:p>
                <a:pPr marL="899160" indent="44958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oMath>
                  </m:oMathPara>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449580"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Es decir, el error estimado para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p</a:t>
                </a:r>
                <a:r>
                  <a:rPr lang="es-ES" sz="2400" b="0" baseline="-25000" dirty="0" err="1">
                    <a:effectLst/>
                    <a:latin typeface="Arial" panose="020B0604020202020204" pitchFamily="34" charset="0"/>
                    <a:ea typeface="Times New Roman" panose="02020603050405020304" pitchFamily="18" charset="0"/>
                    <a:cs typeface="Times New Roman" panose="02020603050405020304" pitchFamily="18" charset="0"/>
                  </a:rPr>
                  <a:t>n</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(x), sumado a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p</a:t>
                </a:r>
                <a:r>
                  <a:rPr lang="es-ES" sz="2400" b="0" baseline="-25000" dirty="0" err="1">
                    <a:effectLst/>
                    <a:latin typeface="Arial" panose="020B0604020202020204" pitchFamily="34" charset="0"/>
                    <a:ea typeface="Times New Roman" panose="02020603050405020304" pitchFamily="18" charset="0"/>
                    <a:cs typeface="Times New Roman" panose="02020603050405020304" pitchFamily="18" charset="0"/>
                  </a:rPr>
                  <a:t>n</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(x) da la aproximación p</a:t>
                </a:r>
                <a:r>
                  <a:rPr lang="es-ES" sz="2400" b="0" baseline="-25000" dirty="0">
                    <a:effectLst/>
                    <a:latin typeface="Arial" panose="020B0604020202020204" pitchFamily="34" charset="0"/>
                    <a:ea typeface="Times New Roman" panose="02020603050405020304" pitchFamily="18" charset="0"/>
                    <a:cs typeface="Times New Roman" panose="02020603050405020304" pitchFamily="18" charset="0"/>
                  </a:rPr>
                  <a:t>n+1</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(x), lo cual hace sumamente cómodo y eficiente el modo de estimar el error de interpolación cuando se utiliza el método de Newton.</a:t>
                </a:r>
              </a:p>
              <a:p>
                <a:pPr indent="449580"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En términos de cota del error absoluto:</a:t>
                </a:r>
              </a:p>
              <a:p>
                <a:pPr marL="899160" indent="44958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e>
                      </m:d>
                    </m:oMath>
                  </m:oMathPara>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2B31E4B-EA62-4520-8CE9-6D00218588E7}"/>
                  </a:ext>
                </a:extLst>
              </p:cNvPr>
              <p:cNvSpPr txBox="1">
                <a:spLocks noRot="1" noChangeAspect="1" noMove="1" noResize="1" noEditPoints="1" noAdjustHandles="1" noChangeArrowheads="1" noChangeShapeType="1" noTextEdit="1"/>
              </p:cNvSpPr>
              <p:nvPr/>
            </p:nvSpPr>
            <p:spPr>
              <a:xfrm>
                <a:off x="251520" y="1268760"/>
                <a:ext cx="8424936" cy="4928337"/>
              </a:xfrm>
              <a:prstGeom prst="rect">
                <a:avLst/>
              </a:prstGeom>
              <a:blipFill>
                <a:blip r:embed="rId3"/>
                <a:stretch>
                  <a:fillRect t="-494" r="-1158"/>
                </a:stretch>
              </a:blipFill>
            </p:spPr>
            <p:txBody>
              <a:bodyPr/>
              <a:lstStyle/>
              <a:p>
                <a:r>
                  <a:rPr lang="es-ES">
                    <a:noFill/>
                  </a:rPr>
                  <a:t> </a:t>
                </a:r>
              </a:p>
            </p:txBody>
          </p:sp>
        </mc:Fallback>
      </mc:AlternateContent>
    </p:spTree>
    <p:extLst>
      <p:ext uri="{BB962C8B-B14F-4D97-AF65-F5344CB8AC3E}">
        <p14:creationId xmlns:p14="http://schemas.microsoft.com/office/powerpoint/2010/main" val="120259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p:sp>
        <p:nvSpPr>
          <p:cNvPr id="6" name="TextBox 5">
            <a:extLst>
              <a:ext uri="{FF2B5EF4-FFF2-40B4-BE49-F238E27FC236}">
                <a16:creationId xmlns:a16="http://schemas.microsoft.com/office/drawing/2014/main" id="{ED6826F4-EEA4-4253-9458-E1AA3DDB69AF}"/>
              </a:ext>
            </a:extLst>
          </p:cNvPr>
          <p:cNvSpPr txBox="1"/>
          <p:nvPr/>
        </p:nvSpPr>
        <p:spPr>
          <a:xfrm>
            <a:off x="-3398" y="1124744"/>
            <a:ext cx="8748464" cy="5002075"/>
          </a:xfrm>
          <a:prstGeom prst="rect">
            <a:avLst/>
          </a:prstGeom>
          <a:noFill/>
        </p:spPr>
        <p:txBody>
          <a:bodyPr wrap="square">
            <a:spAutoFit/>
          </a:bodyPr>
          <a:lstStyle/>
          <a:p>
            <a:pPr indent="449580" algn="just">
              <a:lnSpc>
                <a:spcPct val="115000"/>
              </a:lnSpc>
              <a:spcBef>
                <a:spcPts val="600"/>
              </a:spcBef>
              <a:spcAft>
                <a:spcPts val="600"/>
              </a:spcAft>
            </a:pPr>
            <a:r>
              <a:rPr lang="es-ES" sz="2000" i="1" dirty="0">
                <a:effectLst/>
                <a:latin typeface="Arial" panose="020B0604020202020204" pitchFamily="34" charset="0"/>
                <a:ea typeface="Times New Roman" panose="02020603050405020304" pitchFamily="18" charset="0"/>
                <a:cs typeface="Times New Roman" panose="02020603050405020304" pitchFamily="18" charset="0"/>
              </a:rPr>
              <a:t>Teorema</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612140" algn="just">
              <a:lnSpc>
                <a:spcPct val="115000"/>
              </a:lnSpc>
              <a:spcBef>
                <a:spcPts val="600"/>
              </a:spcBef>
              <a:spcAft>
                <a:spcPts val="600"/>
              </a:spcAft>
            </a:pPr>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Las diferencias divididas de orden m de un polinomio de grado m son constantes (es decir, no dependen de los nodos seleccionados) y las de orden mayor que m son nulas.</a:t>
            </a:r>
          </a:p>
          <a:p>
            <a:pPr marL="449580" algn="just">
              <a:lnSpc>
                <a:spcPct val="115000"/>
              </a:lnSpc>
              <a:spcBef>
                <a:spcPts val="600"/>
              </a:spcBef>
              <a:spcAft>
                <a:spcPts val="600"/>
              </a:spcAft>
            </a:pPr>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El orden de las diferencias constantes indica el grado del polinomio de que se trata. </a:t>
            </a:r>
          </a:p>
          <a:p>
            <a:pPr marL="450215" algn="just">
              <a:lnSpc>
                <a:spcPct val="115000"/>
              </a:lnSpc>
              <a:spcBef>
                <a:spcPts val="1200"/>
              </a:spcBef>
              <a:spcAft>
                <a:spcPts val="600"/>
              </a:spcAft>
            </a:pPr>
            <a:r>
              <a:rPr lang="es-ES" sz="2000" b="0" i="1" dirty="0">
                <a:effectLst/>
                <a:latin typeface="Arial" panose="020B0604020202020204" pitchFamily="34" charset="0"/>
                <a:ea typeface="Times New Roman" panose="02020603050405020304" pitchFamily="18" charset="0"/>
                <a:cs typeface="Times New Roman" panose="02020603050405020304" pitchFamily="18" charset="0"/>
              </a:rPr>
              <a:t>Criterio para seleccionar el grado del polinomio interpolador</a:t>
            </a:r>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a:p>
            <a:pPr marL="612140" algn="just">
              <a:lnSpc>
                <a:spcPct val="115000"/>
              </a:lnSpc>
              <a:spcBef>
                <a:spcPts val="600"/>
              </a:spcBef>
              <a:spcAft>
                <a:spcPts val="600"/>
              </a:spcAft>
            </a:pPr>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Un criterio para seleccionar el grado del polinomio a utilizar, menor que la cantidad de puntos menos 1, en funciones que no son polinómicas, pero se aproximan a un polinomio de grado m en ese caso en que la columna de las diferencias de grado m se hace aproximadamente constante.</a:t>
            </a:r>
          </a:p>
        </p:txBody>
      </p:sp>
    </p:spTree>
    <p:extLst>
      <p:ext uri="{BB962C8B-B14F-4D97-AF65-F5344CB8AC3E}">
        <p14:creationId xmlns:p14="http://schemas.microsoft.com/office/powerpoint/2010/main" val="1508477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p:graphicFrame>
        <p:nvGraphicFramePr>
          <p:cNvPr id="2" name="Table 1">
            <a:extLst>
              <a:ext uri="{FF2B5EF4-FFF2-40B4-BE49-F238E27FC236}">
                <a16:creationId xmlns:a16="http://schemas.microsoft.com/office/drawing/2014/main" id="{F6325E19-DA25-4C64-87BA-450962577ECD}"/>
              </a:ext>
            </a:extLst>
          </p:cNvPr>
          <p:cNvGraphicFramePr>
            <a:graphicFrameLocks noGrp="1"/>
          </p:cNvGraphicFramePr>
          <p:nvPr>
            <p:extLst>
              <p:ext uri="{D42A27DB-BD31-4B8C-83A1-F6EECF244321}">
                <p14:modId xmlns:p14="http://schemas.microsoft.com/office/powerpoint/2010/main" val="3825845832"/>
              </p:ext>
            </p:extLst>
          </p:nvPr>
        </p:nvGraphicFramePr>
        <p:xfrm>
          <a:off x="3707904" y="1124744"/>
          <a:ext cx="4968555" cy="914400"/>
        </p:xfrm>
        <a:graphic>
          <a:graphicData uri="http://schemas.openxmlformats.org/drawingml/2006/table">
            <a:tbl>
              <a:tblPr firstRow="1" firstCol="1" bandRow="1">
                <a:tableStyleId>{073A0DAA-6AF3-43AB-8588-CEC1D06C72B9}</a:tableStyleId>
              </a:tblPr>
              <a:tblGrid>
                <a:gridCol w="706148">
                  <a:extLst>
                    <a:ext uri="{9D8B030D-6E8A-4147-A177-3AD203B41FA5}">
                      <a16:colId xmlns:a16="http://schemas.microsoft.com/office/drawing/2014/main" val="1101716714"/>
                    </a:ext>
                  </a:extLst>
                </a:gridCol>
                <a:gridCol w="778650">
                  <a:extLst>
                    <a:ext uri="{9D8B030D-6E8A-4147-A177-3AD203B41FA5}">
                      <a16:colId xmlns:a16="http://schemas.microsoft.com/office/drawing/2014/main" val="3213169737"/>
                    </a:ext>
                  </a:extLst>
                </a:gridCol>
                <a:gridCol w="861324">
                  <a:extLst>
                    <a:ext uri="{9D8B030D-6E8A-4147-A177-3AD203B41FA5}">
                      <a16:colId xmlns:a16="http://schemas.microsoft.com/office/drawing/2014/main" val="1672994091"/>
                    </a:ext>
                  </a:extLst>
                </a:gridCol>
                <a:gridCol w="861324">
                  <a:extLst>
                    <a:ext uri="{9D8B030D-6E8A-4147-A177-3AD203B41FA5}">
                      <a16:colId xmlns:a16="http://schemas.microsoft.com/office/drawing/2014/main" val="1868233740"/>
                    </a:ext>
                  </a:extLst>
                </a:gridCol>
                <a:gridCol w="861324">
                  <a:extLst>
                    <a:ext uri="{9D8B030D-6E8A-4147-A177-3AD203B41FA5}">
                      <a16:colId xmlns:a16="http://schemas.microsoft.com/office/drawing/2014/main" val="1064329283"/>
                    </a:ext>
                  </a:extLst>
                </a:gridCol>
                <a:gridCol w="899785">
                  <a:extLst>
                    <a:ext uri="{9D8B030D-6E8A-4147-A177-3AD203B41FA5}">
                      <a16:colId xmlns:a16="http://schemas.microsoft.com/office/drawing/2014/main" val="3820437107"/>
                    </a:ext>
                  </a:extLst>
                </a:gridCol>
              </a:tblGrid>
              <a:tr h="0">
                <a:tc>
                  <a:txBody>
                    <a:bodyPr/>
                    <a:lstStyle/>
                    <a:p>
                      <a:pPr algn="just"/>
                      <a:r>
                        <a:rPr lang="es-ES" sz="2000" dirty="0">
                          <a:effectLst/>
                        </a:rPr>
                        <a:t>x</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a:effectLst/>
                        </a:rPr>
                        <a:t>1</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a:effectLst/>
                        </a:rPr>
                        <a:t>1.2</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a:effectLst/>
                        </a:rPr>
                        <a:t>1.4</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a:effectLst/>
                        </a:rPr>
                        <a:t>1.6</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dirty="0">
                          <a:effectLst/>
                        </a:rPr>
                        <a:t>1.8</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9607162"/>
                  </a:ext>
                </a:extLst>
              </a:tr>
              <a:tr h="0">
                <a:tc>
                  <a:txBody>
                    <a:bodyPr/>
                    <a:lstStyle/>
                    <a:p>
                      <a:pPr algn="just"/>
                      <a:r>
                        <a:rPr lang="es-ES" sz="2000" dirty="0">
                          <a:effectLst/>
                        </a:rPr>
                        <a:t>f(x)</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dirty="0">
                          <a:effectLst/>
                        </a:rPr>
                        <a:t>4.002</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dirty="0">
                          <a:effectLst/>
                        </a:rPr>
                        <a:t>5.719</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dirty="0">
                          <a:effectLst/>
                        </a:rPr>
                        <a:t>7.678</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dirty="0">
                          <a:effectLst/>
                        </a:rPr>
                        <a:t>9.878</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2000" dirty="0">
                          <a:effectLst/>
                        </a:rPr>
                        <a:t>12.317</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3095026"/>
                  </a:ext>
                </a:extLst>
              </a:tr>
            </a:tbl>
          </a:graphicData>
        </a:graphic>
      </p:graphicFrame>
      <p:sp>
        <p:nvSpPr>
          <p:cNvPr id="3" name="Rectangle 1">
            <a:extLst>
              <a:ext uri="{FF2B5EF4-FFF2-40B4-BE49-F238E27FC236}">
                <a16:creationId xmlns:a16="http://schemas.microsoft.com/office/drawing/2014/main" id="{7913FDDC-C36E-4C38-911C-2273D6AC79E7}"/>
              </a:ext>
            </a:extLst>
          </p:cNvPr>
          <p:cNvSpPr>
            <a:spLocks noChangeArrowheads="1"/>
          </p:cNvSpPr>
          <p:nvPr/>
        </p:nvSpPr>
        <p:spPr bwMode="auto">
          <a:xfrm>
            <a:off x="670683" y="933108"/>
            <a:ext cx="401904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Ejemplo</a:t>
            </a:r>
            <a:endParaRPr kumimoji="0" lang="es-ES" altLang="es-E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Dada la siguiente tabla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 valores:</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ES" sz="2000" b="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Obtenga las diferencias divididas;</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BC913BE-16A1-48CE-BDB5-F213E1B7C843}"/>
                  </a:ext>
                </a:extLst>
              </p:cNvPr>
              <p:cNvGraphicFramePr>
                <a:graphicFrameLocks noGrp="1"/>
              </p:cNvGraphicFramePr>
              <p:nvPr>
                <p:extLst>
                  <p:ext uri="{D42A27DB-BD31-4B8C-83A1-F6EECF244321}">
                    <p14:modId xmlns:p14="http://schemas.microsoft.com/office/powerpoint/2010/main" val="2196993712"/>
                  </p:ext>
                </p:extLst>
              </p:nvPr>
            </p:nvGraphicFramePr>
            <p:xfrm>
              <a:off x="395537" y="2780928"/>
              <a:ext cx="8050372" cy="1828800"/>
            </p:xfrm>
            <a:graphic>
              <a:graphicData uri="http://schemas.openxmlformats.org/drawingml/2006/table">
                <a:tbl>
                  <a:tblPr firstRow="1" firstCol="1" bandRow="1">
                    <a:tableStyleId>{073A0DAA-6AF3-43AB-8588-CEC1D06C72B9}</a:tableStyleId>
                  </a:tblPr>
                  <a:tblGrid>
                    <a:gridCol w="554774">
                      <a:extLst>
                        <a:ext uri="{9D8B030D-6E8A-4147-A177-3AD203B41FA5}">
                          <a16:colId xmlns:a16="http://schemas.microsoft.com/office/drawing/2014/main" val="2798989794"/>
                        </a:ext>
                      </a:extLst>
                    </a:gridCol>
                    <a:gridCol w="907297">
                      <a:extLst>
                        <a:ext uri="{9D8B030D-6E8A-4147-A177-3AD203B41FA5}">
                          <a16:colId xmlns:a16="http://schemas.microsoft.com/office/drawing/2014/main" val="2201173249"/>
                        </a:ext>
                      </a:extLst>
                    </a:gridCol>
                    <a:gridCol w="1217291">
                      <a:extLst>
                        <a:ext uri="{9D8B030D-6E8A-4147-A177-3AD203B41FA5}">
                          <a16:colId xmlns:a16="http://schemas.microsoft.com/office/drawing/2014/main" val="2511970413"/>
                        </a:ext>
                      </a:extLst>
                    </a:gridCol>
                    <a:gridCol w="1096317">
                      <a:extLst>
                        <a:ext uri="{9D8B030D-6E8A-4147-A177-3AD203B41FA5}">
                          <a16:colId xmlns:a16="http://schemas.microsoft.com/office/drawing/2014/main" val="1399367982"/>
                        </a:ext>
                      </a:extLst>
                    </a:gridCol>
                    <a:gridCol w="1580210">
                      <a:extLst>
                        <a:ext uri="{9D8B030D-6E8A-4147-A177-3AD203B41FA5}">
                          <a16:colId xmlns:a16="http://schemas.microsoft.com/office/drawing/2014/main" val="3328928100"/>
                        </a:ext>
                      </a:extLst>
                    </a:gridCol>
                    <a:gridCol w="1412926">
                      <a:extLst>
                        <a:ext uri="{9D8B030D-6E8A-4147-A177-3AD203B41FA5}">
                          <a16:colId xmlns:a16="http://schemas.microsoft.com/office/drawing/2014/main" val="3662684431"/>
                        </a:ext>
                      </a:extLst>
                    </a:gridCol>
                    <a:gridCol w="1281557">
                      <a:extLst>
                        <a:ext uri="{9D8B030D-6E8A-4147-A177-3AD203B41FA5}">
                          <a16:colId xmlns:a16="http://schemas.microsoft.com/office/drawing/2014/main" val="3491457252"/>
                        </a:ext>
                      </a:extLst>
                    </a:gridCol>
                  </a:tblGrid>
                  <a:tr h="60641">
                    <a:tc>
                      <a:txBody>
                        <a:bodyPr/>
                        <a:lstStyle/>
                        <a:p>
                          <a:pPr algn="ctr"/>
                          <a:r>
                            <a:rPr lang="es-ES" sz="2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14:m>
                            <m:oMathPara xmlns:m="http://schemas.openxmlformats.org/officeDocument/2006/math">
                              <m:oMathParaPr>
                                <m:jc m:val="centerGroup"/>
                              </m:oMathParaPr>
                              <m:oMath xmlns:m="http://schemas.openxmlformats.org/officeDocument/2006/math">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sub>
                                </m:sSub>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14:m>
                            <m:oMathPara xmlns:m="http://schemas.openxmlformats.org/officeDocument/2006/math">
                              <m:oMathParaPr>
                                <m:jc m:val="centerGroup"/>
                              </m:oMathParaPr>
                              <m:oMath xmlns:m="http://schemas.openxmlformats.org/officeDocument/2006/math">
                                <m:r>
                                  <a:rPr lang="es-ES" sz="2000">
                                    <a:effectLst/>
                                    <a:latin typeface="Cambria Math" panose="02040503050406030204" pitchFamily="18" charset="0"/>
                                  </a:rPr>
                                  <m:t>𝑓</m:t>
                                </m:r>
                                <m:d>
                                  <m:dPr>
                                    <m:begChr m:val="["/>
                                    <m:endChr m:val="]"/>
                                    <m:ctrlPr>
                                      <a:rPr lang="es-ES" sz="2000" i="1">
                                        <a:effectLst/>
                                        <a:latin typeface="Cambria Math" panose="02040503050406030204" pitchFamily="18" charset="0"/>
                                      </a:rPr>
                                    </m:ctrlPr>
                                  </m:dPr>
                                  <m:e>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sub>
                                    </m:sSub>
                                  </m:e>
                                </m:d>
                                <m:r>
                                  <a:rPr lang="es-ES" sz="2000">
                                    <a:effectLst/>
                                    <a:latin typeface="Cambria Math" panose="02040503050406030204" pitchFamily="18" charset="0"/>
                                  </a:rPr>
                                  <m:t>=</m:t>
                                </m:r>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𝑦</m:t>
                                    </m:r>
                                  </m:e>
                                  <m:sub>
                                    <m:r>
                                      <a:rPr lang="es-ES" sz="2000">
                                        <a:effectLst/>
                                        <a:latin typeface="Cambria Math" panose="02040503050406030204" pitchFamily="18" charset="0"/>
                                      </a:rPr>
                                      <m:t>𝑖</m:t>
                                    </m:r>
                                  </m:sub>
                                </m:sSub>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14:m>
                            <m:oMathPara xmlns:m="http://schemas.openxmlformats.org/officeDocument/2006/math">
                              <m:oMathParaPr>
                                <m:jc m:val="centerGroup"/>
                              </m:oMathParaPr>
                              <m:oMath xmlns:m="http://schemas.openxmlformats.org/officeDocument/2006/math">
                                <m:r>
                                  <a:rPr lang="es-ES" sz="2000">
                                    <a:effectLst/>
                                    <a:latin typeface="Cambria Math" panose="02040503050406030204" pitchFamily="18" charset="0"/>
                                  </a:rPr>
                                  <m:t>𝑓</m:t>
                                </m:r>
                                <m:d>
                                  <m:dPr>
                                    <m:begChr m:val="["/>
                                    <m:endChr m:val="]"/>
                                    <m:ctrlPr>
                                      <a:rPr lang="es-ES" sz="2000" i="1">
                                        <a:effectLst/>
                                        <a:latin typeface="Cambria Math" panose="02040503050406030204" pitchFamily="18" charset="0"/>
                                      </a:rPr>
                                    </m:ctrlPr>
                                  </m:dPr>
                                  <m:e>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sub>
                                    </m:sSub>
                                    <m:r>
                                      <a:rPr lang="es-ES" sz="2000">
                                        <a:effectLst/>
                                        <a:latin typeface="Cambria Math" panose="02040503050406030204" pitchFamily="18" charset="0"/>
                                      </a:rPr>
                                      <m:t>,</m:t>
                                    </m:r>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r>
                                          <a:rPr lang="es-ES" sz="2000">
                                            <a:effectLst/>
                                            <a:latin typeface="Cambria Math" panose="02040503050406030204" pitchFamily="18" charset="0"/>
                                          </a:rPr>
                                          <m:t>+1</m:t>
                                        </m:r>
                                      </m:sub>
                                    </m:sSub>
                                  </m:e>
                                </m:d>
                              </m:oMath>
                            </m:oMathPara>
                          </a14:m>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14:m>
                            <m:oMathPara xmlns:m="http://schemas.openxmlformats.org/officeDocument/2006/math">
                              <m:oMathParaPr>
                                <m:jc m:val="centerGroup"/>
                              </m:oMathParaPr>
                              <m:oMath xmlns:m="http://schemas.openxmlformats.org/officeDocument/2006/math">
                                <m:r>
                                  <a:rPr lang="es-ES" sz="2000">
                                    <a:effectLst/>
                                    <a:latin typeface="Cambria Math" panose="02040503050406030204" pitchFamily="18" charset="0"/>
                                  </a:rPr>
                                  <m:t>𝑓</m:t>
                                </m:r>
                                <m:d>
                                  <m:dPr>
                                    <m:begChr m:val="["/>
                                    <m:endChr m:val="]"/>
                                    <m:ctrlPr>
                                      <a:rPr lang="es-ES" sz="2000" i="1">
                                        <a:effectLst/>
                                        <a:latin typeface="Cambria Math" panose="02040503050406030204" pitchFamily="18" charset="0"/>
                                      </a:rPr>
                                    </m:ctrlPr>
                                  </m:dPr>
                                  <m:e>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sub>
                                    </m:sSub>
                                    <m:r>
                                      <a:rPr lang="es-ES" sz="2000">
                                        <a:effectLst/>
                                        <a:latin typeface="Cambria Math" panose="02040503050406030204" pitchFamily="18" charset="0"/>
                                      </a:rPr>
                                      <m:t>,</m:t>
                                    </m:r>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r>
                                          <a:rPr lang="es-ES" sz="2000">
                                            <a:effectLst/>
                                            <a:latin typeface="Cambria Math" panose="02040503050406030204" pitchFamily="18" charset="0"/>
                                          </a:rPr>
                                          <m:t>+1</m:t>
                                        </m:r>
                                      </m:sub>
                                    </m:sSub>
                                    <m:r>
                                      <a:rPr lang="es-ES" sz="2000">
                                        <a:effectLst/>
                                        <a:latin typeface="Cambria Math" panose="02040503050406030204" pitchFamily="18" charset="0"/>
                                      </a:rPr>
                                      <m:t>,</m:t>
                                    </m:r>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r>
                                          <a:rPr lang="es-ES" sz="2000">
                                            <a:effectLst/>
                                            <a:latin typeface="Cambria Math" panose="02040503050406030204" pitchFamily="18" charset="0"/>
                                          </a:rPr>
                                          <m:t>+2</m:t>
                                        </m:r>
                                      </m:sub>
                                    </m:sSub>
                                  </m:e>
                                </m:d>
                              </m:oMath>
                            </m:oMathPara>
                          </a14:m>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14:m>
                            <m:oMathPara xmlns:m="http://schemas.openxmlformats.org/officeDocument/2006/math">
                              <m:oMathParaPr>
                                <m:jc m:val="centerGroup"/>
                              </m:oMathParaPr>
                              <m:oMath xmlns:m="http://schemas.openxmlformats.org/officeDocument/2006/math">
                                <m:r>
                                  <a:rPr lang="es-ES" sz="2000">
                                    <a:effectLst/>
                                    <a:latin typeface="Cambria Math" panose="02040503050406030204" pitchFamily="18" charset="0"/>
                                  </a:rPr>
                                  <m:t>𝑓</m:t>
                                </m:r>
                                <m:d>
                                  <m:dPr>
                                    <m:begChr m:val="["/>
                                    <m:endChr m:val="]"/>
                                    <m:ctrlPr>
                                      <a:rPr lang="es-ES" sz="2000" i="1">
                                        <a:effectLst/>
                                        <a:latin typeface="Cambria Math" panose="02040503050406030204" pitchFamily="18" charset="0"/>
                                      </a:rPr>
                                    </m:ctrlPr>
                                  </m:dPr>
                                  <m:e>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sub>
                                    </m:sSub>
                                    <m:r>
                                      <a:rPr lang="es-ES" sz="2000">
                                        <a:effectLst/>
                                        <a:latin typeface="Cambria Math" panose="02040503050406030204" pitchFamily="18" charset="0"/>
                                      </a:rPr>
                                      <m:t>,⋯,</m:t>
                                    </m:r>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r>
                                          <a:rPr lang="es-ES" sz="2000">
                                            <a:effectLst/>
                                            <a:latin typeface="Cambria Math" panose="02040503050406030204" pitchFamily="18" charset="0"/>
                                          </a:rPr>
                                          <m:t>+3</m:t>
                                        </m:r>
                                      </m:sub>
                                    </m:sSub>
                                  </m:e>
                                </m:d>
                              </m:oMath>
                            </m:oMathPara>
                          </a14:m>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s-ES" sz="2000" i="1">
                                        <a:effectLst/>
                                        <a:latin typeface="Cambria Math" panose="02040503050406030204" pitchFamily="18" charset="0"/>
                                      </a:rPr>
                                    </m:ctrlPr>
                                  </m:dPr>
                                  <m:e>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sub>
                                    </m:sSub>
                                    <m:r>
                                      <a:rPr lang="es-ES" sz="2000">
                                        <a:effectLst/>
                                        <a:latin typeface="Cambria Math" panose="02040503050406030204" pitchFamily="18" charset="0"/>
                                      </a:rPr>
                                      <m:t>,⋯,</m:t>
                                    </m:r>
                                    <m:sSub>
                                      <m:sSubPr>
                                        <m:ctrlPr>
                                          <a:rPr lang="es-ES" sz="2000" i="1">
                                            <a:effectLst/>
                                            <a:latin typeface="Cambria Math" panose="02040503050406030204" pitchFamily="18" charset="0"/>
                                          </a:rPr>
                                        </m:ctrlPr>
                                      </m:sSubPr>
                                      <m:e>
                                        <m:r>
                                          <a:rPr lang="es-ES" sz="2000">
                                            <a:effectLst/>
                                            <a:latin typeface="Cambria Math" panose="02040503050406030204" pitchFamily="18" charset="0"/>
                                          </a:rPr>
                                          <m:t>𝑥</m:t>
                                        </m:r>
                                      </m:e>
                                      <m:sub>
                                        <m:r>
                                          <a:rPr lang="es-ES" sz="2000">
                                            <a:effectLst/>
                                            <a:latin typeface="Cambria Math" panose="02040503050406030204" pitchFamily="18" charset="0"/>
                                          </a:rPr>
                                          <m:t>𝑖</m:t>
                                        </m:r>
                                        <m:r>
                                          <a:rPr lang="es-ES" sz="2000">
                                            <a:effectLst/>
                                            <a:latin typeface="Cambria Math" panose="02040503050406030204" pitchFamily="18" charset="0"/>
                                          </a:rPr>
                                          <m:t>+4</m:t>
                                        </m:r>
                                      </m:sub>
                                    </m:sSub>
                                  </m:e>
                                </m:d>
                              </m:oMath>
                            </m:oMathPara>
                          </a14:m>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62265354"/>
                      </a:ext>
                    </a:extLst>
                  </a:tr>
                  <a:tr h="182880">
                    <a:tc>
                      <a:txBody>
                        <a:bodyPr/>
                        <a:lstStyle/>
                        <a:p>
                          <a:pPr algn="ctr"/>
                          <a:r>
                            <a:rPr lang="es-ES" sz="2000">
                              <a:effectLst/>
                            </a:rPr>
                            <a:t>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1.000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4.002</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8.585</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3.025</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-0.021</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-0.02604</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927324339"/>
                      </a:ext>
                    </a:extLst>
                  </a:tr>
                  <a:tr h="182880">
                    <a:tc>
                      <a:txBody>
                        <a:bodyPr/>
                        <a:lstStyle/>
                        <a:p>
                          <a:pPr algn="ctr"/>
                          <a:r>
                            <a:rPr lang="es-ES" sz="2000">
                              <a:effectLst/>
                            </a:rPr>
                            <a:t>1</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1.200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5.719</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9.795</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3.013</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-0.042</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04700309"/>
                      </a:ext>
                    </a:extLst>
                  </a:tr>
                  <a:tr h="182880">
                    <a:tc>
                      <a:txBody>
                        <a:bodyPr/>
                        <a:lstStyle/>
                        <a:p>
                          <a:pPr algn="ctr"/>
                          <a:r>
                            <a:rPr lang="es-ES" sz="2000">
                              <a:effectLst/>
                            </a:rPr>
                            <a:t>2</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1.400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7.678</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11.000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2.988</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dirty="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27422713"/>
                      </a:ext>
                    </a:extLst>
                  </a:tr>
                  <a:tr h="182880">
                    <a:tc>
                      <a:txBody>
                        <a:bodyPr/>
                        <a:lstStyle/>
                        <a:p>
                          <a:pPr algn="ctr"/>
                          <a:r>
                            <a:rPr lang="es-ES" sz="2000">
                              <a:effectLst/>
                            </a:rPr>
                            <a:t>3</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1.600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9.878</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12.195</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dirty="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0295564"/>
                      </a:ext>
                    </a:extLst>
                  </a:tr>
                  <a:tr h="182880">
                    <a:tc>
                      <a:txBody>
                        <a:bodyPr/>
                        <a:lstStyle/>
                        <a:p>
                          <a:pPr algn="ctr"/>
                          <a:r>
                            <a:rPr lang="es-ES" sz="2000">
                              <a:effectLst/>
                            </a:rPr>
                            <a:t>4</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1.800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12.317</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dirty="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44265128"/>
                      </a:ext>
                    </a:extLst>
                  </a:tr>
                </a:tbl>
              </a:graphicData>
            </a:graphic>
          </p:graphicFrame>
        </mc:Choice>
        <mc:Fallback xmlns="">
          <p:graphicFrame>
            <p:nvGraphicFramePr>
              <p:cNvPr id="4" name="Table 3">
                <a:extLst>
                  <a:ext uri="{FF2B5EF4-FFF2-40B4-BE49-F238E27FC236}">
                    <a16:creationId xmlns:a16="http://schemas.microsoft.com/office/drawing/2014/main" id="{0BC913BE-16A1-48CE-BDB5-F213E1B7C843}"/>
                  </a:ext>
                </a:extLst>
              </p:cNvPr>
              <p:cNvGraphicFramePr>
                <a:graphicFrameLocks noGrp="1"/>
              </p:cNvGraphicFramePr>
              <p:nvPr>
                <p:extLst>
                  <p:ext uri="{D42A27DB-BD31-4B8C-83A1-F6EECF244321}">
                    <p14:modId xmlns:p14="http://schemas.microsoft.com/office/powerpoint/2010/main" val="2196993712"/>
                  </p:ext>
                </p:extLst>
              </p:nvPr>
            </p:nvGraphicFramePr>
            <p:xfrm>
              <a:off x="395537" y="2780928"/>
              <a:ext cx="8050372" cy="1828800"/>
            </p:xfrm>
            <a:graphic>
              <a:graphicData uri="http://schemas.openxmlformats.org/drawingml/2006/table">
                <a:tbl>
                  <a:tblPr firstRow="1" firstCol="1" bandRow="1">
                    <a:tableStyleId>{073A0DAA-6AF3-43AB-8588-CEC1D06C72B9}</a:tableStyleId>
                  </a:tblPr>
                  <a:tblGrid>
                    <a:gridCol w="554774">
                      <a:extLst>
                        <a:ext uri="{9D8B030D-6E8A-4147-A177-3AD203B41FA5}">
                          <a16:colId xmlns:a16="http://schemas.microsoft.com/office/drawing/2014/main" val="2798989794"/>
                        </a:ext>
                      </a:extLst>
                    </a:gridCol>
                    <a:gridCol w="907297">
                      <a:extLst>
                        <a:ext uri="{9D8B030D-6E8A-4147-A177-3AD203B41FA5}">
                          <a16:colId xmlns:a16="http://schemas.microsoft.com/office/drawing/2014/main" val="2201173249"/>
                        </a:ext>
                      </a:extLst>
                    </a:gridCol>
                    <a:gridCol w="1217291">
                      <a:extLst>
                        <a:ext uri="{9D8B030D-6E8A-4147-A177-3AD203B41FA5}">
                          <a16:colId xmlns:a16="http://schemas.microsoft.com/office/drawing/2014/main" val="2511970413"/>
                        </a:ext>
                      </a:extLst>
                    </a:gridCol>
                    <a:gridCol w="1096317">
                      <a:extLst>
                        <a:ext uri="{9D8B030D-6E8A-4147-A177-3AD203B41FA5}">
                          <a16:colId xmlns:a16="http://schemas.microsoft.com/office/drawing/2014/main" val="1399367982"/>
                        </a:ext>
                      </a:extLst>
                    </a:gridCol>
                    <a:gridCol w="1580210">
                      <a:extLst>
                        <a:ext uri="{9D8B030D-6E8A-4147-A177-3AD203B41FA5}">
                          <a16:colId xmlns:a16="http://schemas.microsoft.com/office/drawing/2014/main" val="3328928100"/>
                        </a:ext>
                      </a:extLst>
                    </a:gridCol>
                    <a:gridCol w="1412926">
                      <a:extLst>
                        <a:ext uri="{9D8B030D-6E8A-4147-A177-3AD203B41FA5}">
                          <a16:colId xmlns:a16="http://schemas.microsoft.com/office/drawing/2014/main" val="3662684431"/>
                        </a:ext>
                      </a:extLst>
                    </a:gridCol>
                    <a:gridCol w="1281557">
                      <a:extLst>
                        <a:ext uri="{9D8B030D-6E8A-4147-A177-3AD203B41FA5}">
                          <a16:colId xmlns:a16="http://schemas.microsoft.com/office/drawing/2014/main" val="3491457252"/>
                        </a:ext>
                      </a:extLst>
                    </a:gridCol>
                  </a:tblGrid>
                  <a:tr h="304800">
                    <a:tc>
                      <a:txBody>
                        <a:bodyPr/>
                        <a:lstStyle/>
                        <a:p>
                          <a:pPr algn="ctr"/>
                          <a:r>
                            <a:rPr lang="es-ES" sz="2000" dirty="0">
                              <a:effectLst/>
                            </a:rPr>
                            <a:t>i</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a:p>
                      </a:txBody>
                      <a:tcPr marL="44450" marR="44450" marT="0" marB="0" anchor="b">
                        <a:blipFill>
                          <a:blip r:embed="rId3"/>
                          <a:stretch>
                            <a:fillRect l="-61745" t="-24000" r="-728859" b="-554000"/>
                          </a:stretch>
                        </a:blipFill>
                      </a:tcPr>
                    </a:tc>
                    <a:tc>
                      <a:txBody>
                        <a:bodyPr/>
                        <a:lstStyle/>
                        <a:p>
                          <a:endParaRPr lang="es-ES"/>
                        </a:p>
                      </a:txBody>
                      <a:tcPr marL="44450" marR="44450" marT="0" marB="0" anchor="b">
                        <a:blipFill>
                          <a:blip r:embed="rId3"/>
                          <a:stretch>
                            <a:fillRect l="-120500" t="-24000" r="-443000" b="-554000"/>
                          </a:stretch>
                        </a:blipFill>
                      </a:tcPr>
                    </a:tc>
                    <a:tc>
                      <a:txBody>
                        <a:bodyPr/>
                        <a:lstStyle/>
                        <a:p>
                          <a:endParaRPr lang="es-ES"/>
                        </a:p>
                      </a:txBody>
                      <a:tcPr marL="44450" marR="44450" marT="0" marB="0" anchor="b">
                        <a:blipFill>
                          <a:blip r:embed="rId3"/>
                          <a:stretch>
                            <a:fillRect l="-245000" t="-24000" r="-392222" b="-554000"/>
                          </a:stretch>
                        </a:blipFill>
                      </a:tcPr>
                    </a:tc>
                    <a:tc>
                      <a:txBody>
                        <a:bodyPr/>
                        <a:lstStyle/>
                        <a:p>
                          <a:endParaRPr lang="es-ES"/>
                        </a:p>
                      </a:txBody>
                      <a:tcPr marL="44450" marR="44450" marT="0" marB="0" anchor="b">
                        <a:blipFill>
                          <a:blip r:embed="rId3"/>
                          <a:stretch>
                            <a:fillRect l="-238846" t="-24000" r="-171538" b="-554000"/>
                          </a:stretch>
                        </a:blipFill>
                      </a:tcPr>
                    </a:tc>
                    <a:tc>
                      <a:txBody>
                        <a:bodyPr/>
                        <a:lstStyle/>
                        <a:p>
                          <a:endParaRPr lang="es-ES"/>
                        </a:p>
                      </a:txBody>
                      <a:tcPr marL="44450" marR="44450" marT="0" marB="0" anchor="b">
                        <a:blipFill>
                          <a:blip r:embed="rId3"/>
                          <a:stretch>
                            <a:fillRect l="-379741" t="-24000" r="-92241" b="-554000"/>
                          </a:stretch>
                        </a:blipFill>
                      </a:tcPr>
                    </a:tc>
                    <a:tc>
                      <a:txBody>
                        <a:bodyPr/>
                        <a:lstStyle/>
                        <a:p>
                          <a:endParaRPr lang="es-ES"/>
                        </a:p>
                      </a:txBody>
                      <a:tcPr marL="44450" marR="44450" marT="0" marB="0" anchor="b">
                        <a:blipFill>
                          <a:blip r:embed="rId3"/>
                          <a:stretch>
                            <a:fillRect l="-530000" t="-24000" r="-1905" b="-554000"/>
                          </a:stretch>
                        </a:blipFill>
                      </a:tcPr>
                    </a:tc>
                    <a:extLst>
                      <a:ext uri="{0D108BD9-81ED-4DB2-BD59-A6C34878D82A}">
                        <a16:rowId xmlns:a16="http://schemas.microsoft.com/office/drawing/2014/main" val="62265354"/>
                      </a:ext>
                    </a:extLst>
                  </a:tr>
                  <a:tr h="304800">
                    <a:tc>
                      <a:txBody>
                        <a:bodyPr/>
                        <a:lstStyle/>
                        <a:p>
                          <a:pPr algn="ctr"/>
                          <a:r>
                            <a:rPr lang="es-ES" sz="2000">
                              <a:effectLst/>
                            </a:rPr>
                            <a:t>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1.000</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4.002</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8.585</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3.025</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-0.021</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-0.02604</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927324339"/>
                      </a:ext>
                    </a:extLst>
                  </a:tr>
                  <a:tr h="304800">
                    <a:tc>
                      <a:txBody>
                        <a:bodyPr/>
                        <a:lstStyle/>
                        <a:p>
                          <a:pPr algn="ctr"/>
                          <a:r>
                            <a:rPr lang="es-ES" sz="2000">
                              <a:effectLst/>
                            </a:rPr>
                            <a:t>1</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1.200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5.719</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9.795</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3.013</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-0.042</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04700309"/>
                      </a:ext>
                    </a:extLst>
                  </a:tr>
                  <a:tr h="304800">
                    <a:tc>
                      <a:txBody>
                        <a:bodyPr/>
                        <a:lstStyle/>
                        <a:p>
                          <a:pPr algn="ctr"/>
                          <a:r>
                            <a:rPr lang="es-ES" sz="2000">
                              <a:effectLst/>
                            </a:rPr>
                            <a:t>2</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1.400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7.678</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11.000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dirty="0">
                              <a:effectLst/>
                            </a:rPr>
                            <a:t>2.988</a:t>
                          </a:r>
                          <a:endParaRPr lang="es-ES"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dirty="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27422713"/>
                      </a:ext>
                    </a:extLst>
                  </a:tr>
                  <a:tr h="304800">
                    <a:tc>
                      <a:txBody>
                        <a:bodyPr/>
                        <a:lstStyle/>
                        <a:p>
                          <a:pPr algn="ctr"/>
                          <a:r>
                            <a:rPr lang="es-ES" sz="2000">
                              <a:effectLst/>
                            </a:rPr>
                            <a:t>3</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1.600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9.878</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12.195</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dirty="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0295564"/>
                      </a:ext>
                    </a:extLst>
                  </a:tr>
                  <a:tr h="304800">
                    <a:tc>
                      <a:txBody>
                        <a:bodyPr/>
                        <a:lstStyle/>
                        <a:p>
                          <a:pPr algn="ctr"/>
                          <a:r>
                            <a:rPr lang="es-ES" sz="2000">
                              <a:effectLst/>
                            </a:rPr>
                            <a:t>4</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1.800</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r>
                            <a:rPr lang="es-ES" sz="2000">
                              <a:effectLst/>
                            </a:rPr>
                            <a:t>12.317</a:t>
                          </a:r>
                          <a:endParaRPr lang="es-ES" sz="2000">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a:effectLst/>
                            <a:latin typeface="Arial" panose="020B0604020202020204" pitchFamily="34" charset="0"/>
                            <a:cs typeface="Times New Roman" panose="02020603050405020304" pitchFamily="18" charset="0"/>
                          </a:endParaRPr>
                        </a:p>
                      </a:txBody>
                      <a:tcPr marL="44450" marR="44450" marT="0" marB="0" anchor="b"/>
                    </a:tc>
                    <a:tc>
                      <a:txBody>
                        <a:bodyPr/>
                        <a:lstStyle/>
                        <a:p>
                          <a:endParaRPr lang="es-ES" sz="2000" dirty="0">
                            <a:effectLst/>
                            <a:latin typeface="Arial" panose="020B06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44265128"/>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804CDE7-02AE-48D1-9A7E-A1D47D03F61B}"/>
                  </a:ext>
                </a:extLst>
              </p:cNvPr>
              <p:cNvSpPr txBox="1"/>
              <p:nvPr/>
            </p:nvSpPr>
            <p:spPr>
              <a:xfrm>
                <a:off x="284359" y="4797152"/>
                <a:ext cx="8752139" cy="1323439"/>
              </a:xfrm>
              <a:prstGeom prst="rect">
                <a:avLst/>
              </a:prstGeom>
              <a:noFill/>
            </p:spPr>
            <p:txBody>
              <a:bodyPr wrap="square">
                <a:spAutoFit/>
              </a:bodyPr>
              <a:lstStyle/>
              <a:p>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Analizando la tabla de diferencias, se observa que los valores de las diferencias divididas de orden 2 </a:t>
                </a:r>
                <a14:m>
                  <m:oMath xmlns:m="http://schemas.openxmlformats.org/officeDocument/2006/math">
                    <m:d>
                      <m:dPr>
                        <m:ctrlPr>
                          <a:rPr lang="es-ES" sz="2000" b="0" i="1">
                            <a:effectLst/>
                            <a:latin typeface="Cambria Math" panose="02040503050406030204" pitchFamily="18" charset="0"/>
                          </a:rPr>
                        </m:ctrlPr>
                      </m:d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000" b="0" i="1">
                                <a:effectLst/>
                                <a:latin typeface="Cambria Math" panose="02040503050406030204" pitchFamily="18" charset="0"/>
                              </a:rPr>
                            </m:ctrlPr>
                          </m:dPr>
                          <m:e>
                            <m:sSub>
                              <m:sSubPr>
                                <m:ctrlPr>
                                  <a:rPr lang="es-ES" sz="2000" b="0" i="1">
                                    <a:effectLst/>
                                    <a:latin typeface="Cambria Math" panose="02040503050406030204" pitchFamily="18" charset="0"/>
                                  </a:rPr>
                                </m:ctrlPr>
                              </m:sSub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rPr>
                                </m:ctrlPr>
                              </m:sSub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000" b="0" i="1">
                                    <a:effectLst/>
                                    <a:latin typeface="Cambria Math" panose="02040503050406030204" pitchFamily="18" charset="0"/>
                                  </a:rPr>
                                </m:ctrlPr>
                              </m:sSubPr>
                              <m:e>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0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d>
                  </m:oMath>
                </a14:m>
                <a:r>
                  <a:rPr lang="es-ES" sz="2000" b="0" dirty="0">
                    <a:effectLst/>
                    <a:latin typeface="Arial" panose="020B0604020202020204" pitchFamily="34" charset="0"/>
                    <a:ea typeface="Times New Roman" panose="02020603050405020304" pitchFamily="18" charset="0"/>
                    <a:cs typeface="Times New Roman" panose="02020603050405020304" pitchFamily="18" charset="0"/>
                  </a:rPr>
                  <a:t>  son cercanos a 3, lo que es índice de que un polinomio de grado 2 aproxima de modo adecuado a f(x) en el intervalo [1, 1.8]. </a:t>
                </a:r>
                <a:endParaRPr lang="es-ES" sz="2000" b="0" dirty="0"/>
              </a:p>
            </p:txBody>
          </p:sp>
        </mc:Choice>
        <mc:Fallback xmlns="">
          <p:sp>
            <p:nvSpPr>
              <p:cNvPr id="8" name="TextBox 7">
                <a:extLst>
                  <a:ext uri="{FF2B5EF4-FFF2-40B4-BE49-F238E27FC236}">
                    <a16:creationId xmlns:a16="http://schemas.microsoft.com/office/drawing/2014/main" id="{5804CDE7-02AE-48D1-9A7E-A1D47D03F61B}"/>
                  </a:ext>
                </a:extLst>
              </p:cNvPr>
              <p:cNvSpPr txBox="1">
                <a:spLocks noRot="1" noChangeAspect="1" noMove="1" noResize="1" noEditPoints="1" noAdjustHandles="1" noChangeArrowheads="1" noChangeShapeType="1" noTextEdit="1"/>
              </p:cNvSpPr>
              <p:nvPr/>
            </p:nvSpPr>
            <p:spPr>
              <a:xfrm>
                <a:off x="284359" y="4797152"/>
                <a:ext cx="8752139" cy="1323439"/>
              </a:xfrm>
              <a:prstGeom prst="rect">
                <a:avLst/>
              </a:prstGeom>
              <a:blipFill>
                <a:blip r:embed="rId4"/>
                <a:stretch>
                  <a:fillRect l="-767" t="-2304" b="-7834"/>
                </a:stretch>
              </a:blipFill>
            </p:spPr>
            <p:txBody>
              <a:bodyPr/>
              <a:lstStyle/>
              <a:p>
                <a:r>
                  <a:rPr lang="es-ES">
                    <a:noFill/>
                  </a:rPr>
                  <a:t> </a:t>
                </a:r>
              </a:p>
            </p:txBody>
          </p:sp>
        </mc:Fallback>
      </mc:AlternateContent>
    </p:spTree>
    <p:extLst>
      <p:ext uri="{BB962C8B-B14F-4D97-AF65-F5344CB8AC3E}">
        <p14:creationId xmlns:p14="http://schemas.microsoft.com/office/powerpoint/2010/main" val="386256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F9EB989-448A-4215-82BB-8DDA0949E3AD}"/>
                  </a:ext>
                </a:extLst>
              </p:cNvPr>
              <p:cNvSpPr txBox="1"/>
              <p:nvPr/>
            </p:nvSpPr>
            <p:spPr>
              <a:xfrm>
                <a:off x="99996" y="1011456"/>
                <a:ext cx="8936500" cy="5081840"/>
              </a:xfrm>
              <a:prstGeom prst="rect">
                <a:avLst/>
              </a:prstGeom>
              <a:noFill/>
            </p:spPr>
            <p:txBody>
              <a:bodyPr wrap="square">
                <a:spAutoFit/>
              </a:bodyPr>
              <a:lstStyle/>
              <a:p>
                <a:pPr lvl="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2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200" b="0" i="1" smtClean="0">
                              <a:effectLst/>
                              <a:latin typeface="Cambria Math" panose="02040503050406030204" pitchFamily="18" charset="0"/>
                              <a:cs typeface="Times New Roman" panose="02020603050405020304" pitchFamily="18" charset="0"/>
                            </a:rPr>
                          </m:ctrlPr>
                        </m:d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200" b="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200" b="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latin typeface="Cambria Math" panose="02040503050406030204" pitchFamily="18" charset="0"/>
                                      <a:ea typeface="Times New Roman" panose="02020603050405020304" pitchFamily="18" charset="0"/>
                                      <a:cs typeface="Times New Roman" panose="02020603050405020304" pitchFamily="18" charset="0"/>
                                    </a:rPr>
                                    <m:t>2</m:t>
                                  </m:r>
                                </m:sub>
                              </m:sSub>
                              <m:r>
                                <a:rPr lang="es-ES" sz="2200" b="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latin typeface="Cambria Math" panose="02040503050406030204" pitchFamily="18" charset="0"/>
                                      <a:ea typeface="Times New Roman" panose="02020603050405020304" pitchFamily="18" charset="0"/>
                                      <a:cs typeface="Times New Roman" panose="02020603050405020304" pitchFamily="18" charset="0"/>
                                    </a:rPr>
                                    <m:t>3</m:t>
                                  </m:r>
                                </m:sub>
                              </m:sSub>
                            </m:e>
                          </m:d>
                          <m:d>
                            <m:d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latin typeface="Cambria Math" panose="02040503050406030204" pitchFamily="18" charset="0"/>
                                      <a:ea typeface="Times New Roman" panose="02020603050405020304" pitchFamily="18" charset="0"/>
                                      <a:cs typeface="Times New Roman" panose="02020603050405020304" pitchFamily="18" charset="0"/>
                                    </a:rPr>
                                    <m:t>0</m:t>
                                  </m:r>
                                </m:sub>
                              </m:sSub>
                            </m:e>
                          </m:d>
                          <m:d>
                            <m:d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latin typeface="Cambria Math" panose="02040503050406030204" pitchFamily="18" charset="0"/>
                                      <a:ea typeface="Times New Roman" panose="02020603050405020304" pitchFamily="18" charset="0"/>
                                      <a:cs typeface="Times New Roman" panose="02020603050405020304" pitchFamily="18" charset="0"/>
                                    </a:rPr>
                                    <m:t>1</m:t>
                                  </m:r>
                                </m:sub>
                              </m:sSub>
                            </m:e>
                          </m:d>
                          <m:d>
                            <m:d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latin typeface="Cambria Math" panose="02040503050406030204" pitchFamily="18" charset="0"/>
                                      <a:ea typeface="Times New Roman" panose="02020603050405020304" pitchFamily="18" charset="0"/>
                                      <a:cs typeface="Times New Roman" panose="02020603050405020304" pitchFamily="18" charset="0"/>
                                    </a:rPr>
                                    <m:t>2</m:t>
                                  </m:r>
                                </m:sub>
                              </m:sSub>
                            </m:e>
                          </m:d>
                          <m:r>
                            <m:rPr>
                              <m:nor/>
                            </m:rPr>
                            <a:rPr lang="es-ES" sz="2200" b="0" dirty="0">
                              <a:latin typeface="Arial" panose="020B0604020202020204" pitchFamily="34" charset="0"/>
                              <a:ea typeface="Times New Roman" panose="02020603050405020304" pitchFamily="18" charset="0"/>
                              <a:cs typeface="Times New Roman" panose="02020603050405020304" pitchFamily="18" charset="0"/>
                            </a:rPr>
                            <m:t> </m:t>
                          </m:r>
                        </m:e>
                      </m:d>
                    </m:oMath>
                  </m:oMathPara>
                </a14:m>
                <a:endParaRPr lang="es-ES" sz="2200" b="0" dirty="0">
                  <a:effectLst/>
                  <a:latin typeface="Arial" panose="020B0604020202020204" pitchFamily="34" charset="0"/>
                  <a:ea typeface="Times New Roman" panose="02020603050405020304" pitchFamily="18" charset="0"/>
                  <a:cs typeface="Times New Roman" panose="02020603050405020304" pitchFamily="18" charset="0"/>
                </a:endParaRPr>
              </a:p>
              <a:p>
                <a:pPr lvl="0" algn="just">
                  <a:lnSpc>
                    <a:spcPct val="115000"/>
                  </a:lnSpc>
                  <a:spcBef>
                    <a:spcPts val="600"/>
                  </a:spcBef>
                  <a:spcAft>
                    <a:spcPts val="600"/>
                  </a:spcAft>
                </a:pPr>
                <a:r>
                  <a:rPr lang="es-ES" sz="2200" b="0" dirty="0">
                    <a:effectLst/>
                    <a:latin typeface="Arial" panose="020B0604020202020204" pitchFamily="34" charset="0"/>
                    <a:ea typeface="Times New Roman" panose="02020603050405020304" pitchFamily="18" charset="0"/>
                    <a:cs typeface="Times New Roman" panose="02020603050405020304" pitchFamily="18" charset="0"/>
                  </a:rPr>
                  <a:t>Para formar un polinomio de grado 2 se requieren 3 puntos, y un 4to para estimar el error por la expresión anterior.</a:t>
                </a:r>
              </a:p>
              <a:p>
                <a:pPr marL="84074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oMath>
                  </m:oMathPara>
                </a14:m>
                <a:endParaRPr lang="es-ES" sz="22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84074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4.002</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8.585</m:t>
                      </m:r>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3.025</m:t>
                      </m:r>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−1.2</m:t>
                          </m:r>
                        </m:e>
                      </m:d>
                    </m:oMath>
                  </m:oMathPara>
                </a14:m>
                <a:endParaRPr lang="es-ES" sz="22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840740" algn="just">
                  <a:lnSpc>
                    <a:spcPct val="115000"/>
                  </a:lnSpc>
                  <a:spcBef>
                    <a:spcPts val="600"/>
                  </a:spcBef>
                  <a:spcAft>
                    <a:spcPts val="600"/>
                  </a:spcAft>
                </a:pPr>
                <a14:m>
                  <m:oMathPara xmlns:m="http://schemas.openxmlformats.org/officeDocument/2006/math">
                    <m:oMathParaPr>
                      <m:jc m:val="left"/>
                    </m:oMathParaPr>
                    <m:oMath xmlns:m="http://schemas.openxmlformats.org/officeDocument/2006/math">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a:effectLst/>
                          <a:latin typeface="Cambria Math" panose="02040503050406030204" pitchFamily="18" charset="0"/>
                          <a:ea typeface="Times New Roman" panose="02020603050405020304" pitchFamily="18" charset="0"/>
                          <a:cs typeface="Times New Roman" panose="02020603050405020304" pitchFamily="18" charset="0"/>
                        </a:rPr>
                        <m:t> 0.9953+ 1.93 </m:t>
                      </m:r>
                      <m:r>
                        <m:rPr>
                          <m:sty m:val="p"/>
                        </m:rPr>
                        <a:rPr lang="es-ES" sz="2200" b="0">
                          <a:effectLst/>
                          <a:latin typeface="Cambria Math" panose="02040503050406030204" pitchFamily="18" charset="0"/>
                          <a:ea typeface="Times New Roman" panose="02020603050405020304" pitchFamily="18" charset="0"/>
                          <a:cs typeface="Times New Roman" panose="02020603050405020304" pitchFamily="18" charset="0"/>
                        </a:rPr>
                        <m:t>x</m:t>
                      </m:r>
                      <m:r>
                        <a:rPr lang="es-ES" sz="2200" b="0">
                          <a:effectLst/>
                          <a:latin typeface="Cambria Math" panose="02040503050406030204" pitchFamily="18" charset="0"/>
                          <a:ea typeface="Times New Roman" panose="02020603050405020304" pitchFamily="18" charset="0"/>
                          <a:cs typeface="Times New Roman" panose="02020603050405020304" pitchFamily="18" charset="0"/>
                        </a:rPr>
                        <m:t>+ 3.025</m:t>
                      </m:r>
                      <m:sSup>
                        <m:sSup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s-ES" sz="2200" b="0" dirty="0">
                  <a:effectLst/>
                  <a:latin typeface="Arial" panose="020B0604020202020204" pitchFamily="34" charset="0"/>
                  <a:ea typeface="Times New Roman" panose="02020603050405020304" pitchFamily="18" charset="0"/>
                  <a:cs typeface="Times New Roman" panose="02020603050405020304" pitchFamily="18" charset="0"/>
                </a:endParaRPr>
              </a:p>
              <a:p>
                <a:pPr marL="1290320" indent="5842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𝑓</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3</m:t>
                                  </m:r>
                                </m:sub>
                              </m:sSub>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d>
                    </m:oMath>
                  </m:oMathPara>
                </a14:m>
                <a:endParaRPr lang="es-ES" sz="2200" b="0" dirty="0">
                  <a:effectLst/>
                  <a:latin typeface="Arial" panose="020B0604020202020204" pitchFamily="34" charset="0"/>
                  <a:ea typeface="Times New Roman" panose="02020603050405020304" pitchFamily="18" charset="0"/>
                  <a:cs typeface="Times New Roman" panose="02020603050405020304" pitchFamily="18" charset="0"/>
                </a:endParaRPr>
              </a:p>
              <a:p>
                <a:pPr marL="1290320" indent="58420" algn="just">
                  <a:lnSpc>
                    <a:spcPct val="115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200" b="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s-ES" sz="2200" b="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0.021</m:t>
                          </m:r>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m:t>
                              </m:r>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−1.2</m:t>
                              </m:r>
                            </m:e>
                          </m:d>
                          <m:d>
                            <m:d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−1.4</m:t>
                              </m:r>
                            </m:e>
                          </m:d>
                        </m:e>
                      </m:d>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0.021</m:t>
                      </m:r>
                      <m:d>
                        <m:dPr>
                          <m:begChr m:val="|"/>
                          <m:endChr m:val="|"/>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 − 3.6 </m:t>
                          </m:r>
                          <m:sSup>
                            <m:sSupPr>
                              <m:ctrlP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+ 4.28 </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a:effectLst/>
                              <a:latin typeface="Cambria Math" panose="02040503050406030204" pitchFamily="18" charset="0"/>
                              <a:ea typeface="Times New Roman" panose="02020603050405020304" pitchFamily="18" charset="0"/>
                              <a:cs typeface="Times New Roman" panose="02020603050405020304" pitchFamily="18" charset="0"/>
                            </a:rPr>
                            <m:t> −1.68</m:t>
                          </m:r>
                        </m:e>
                      </m:d>
                    </m:oMath>
                  </m:oMathPara>
                </a14:m>
                <a:endParaRPr lang="es-ES" sz="22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F9EB989-448A-4215-82BB-8DDA0949E3AD}"/>
                  </a:ext>
                </a:extLst>
              </p:cNvPr>
              <p:cNvSpPr txBox="1">
                <a:spLocks noRot="1" noChangeAspect="1" noMove="1" noResize="1" noEditPoints="1" noAdjustHandles="1" noChangeArrowheads="1" noChangeShapeType="1" noTextEdit="1"/>
              </p:cNvSpPr>
              <p:nvPr/>
            </p:nvSpPr>
            <p:spPr>
              <a:xfrm>
                <a:off x="99996" y="1011456"/>
                <a:ext cx="8936500" cy="5081840"/>
              </a:xfrm>
              <a:prstGeom prst="rect">
                <a:avLst/>
              </a:prstGeom>
              <a:blipFill>
                <a:blip r:embed="rId3"/>
                <a:stretch>
                  <a:fillRect l="-887" r="-887"/>
                </a:stretch>
              </a:blipFill>
            </p:spPr>
            <p:txBody>
              <a:bodyPr/>
              <a:lstStyle/>
              <a:p>
                <a:r>
                  <a:rPr lang="es-ES">
                    <a:noFill/>
                  </a:rPr>
                  <a:t> </a:t>
                </a:r>
              </a:p>
            </p:txBody>
          </p:sp>
        </mc:Fallback>
      </mc:AlternateContent>
    </p:spTree>
    <p:extLst>
      <p:ext uri="{BB962C8B-B14F-4D97-AF65-F5344CB8AC3E}">
        <p14:creationId xmlns:p14="http://schemas.microsoft.com/office/powerpoint/2010/main" val="1366171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p:sp>
        <p:nvSpPr>
          <p:cNvPr id="6" name="TextBox 5">
            <a:extLst>
              <a:ext uri="{FF2B5EF4-FFF2-40B4-BE49-F238E27FC236}">
                <a16:creationId xmlns:a16="http://schemas.microsoft.com/office/drawing/2014/main" id="{E714711E-519F-483E-A451-25A53C3DB2C9}"/>
              </a:ext>
            </a:extLst>
          </p:cNvPr>
          <p:cNvSpPr txBox="1"/>
          <p:nvPr/>
        </p:nvSpPr>
        <p:spPr>
          <a:xfrm>
            <a:off x="-108520" y="1340768"/>
            <a:ext cx="8892480" cy="3123932"/>
          </a:xfrm>
          <a:prstGeom prst="rect">
            <a:avLst/>
          </a:prstGeom>
          <a:noFill/>
        </p:spPr>
        <p:txBody>
          <a:bodyPr wrap="square">
            <a:spAutoFit/>
          </a:bodyPr>
          <a:lstStyle/>
          <a:p>
            <a:pPr marL="449580" algn="just">
              <a:spcAft>
                <a:spcPts val="600"/>
              </a:spcAft>
            </a:pPr>
            <a:r>
              <a:rPr lang="es-ES" sz="2400" dirty="0">
                <a:effectLst/>
                <a:latin typeface="Arial" panose="020B0604020202020204" pitchFamily="34" charset="0"/>
                <a:ea typeface="MS Mincho"/>
                <a:cs typeface="Times New Roman" panose="02020603050405020304" pitchFamily="18" charset="0"/>
              </a:rPr>
              <a:t>Interpolación en un conjunto creciente de nodos</a:t>
            </a:r>
          </a:p>
          <a:p>
            <a:pPr marL="612140" algn="just">
              <a:spcAft>
                <a:spcPts val="600"/>
              </a:spcAft>
            </a:pPr>
            <a:r>
              <a:rPr lang="es-ES" sz="2400" b="0" dirty="0">
                <a:effectLst/>
                <a:latin typeface="Arial" panose="020B0604020202020204" pitchFamily="34" charset="0"/>
                <a:ea typeface="MS Mincho"/>
                <a:cs typeface="Times New Roman" panose="02020603050405020304" pitchFamily="18" charset="0"/>
              </a:rPr>
              <a:t>En muchas ocasiones no se conoce el grado adecuado para interpolar.  En estos casos se puede emplear la técnica de interpolar en un conjunto creciente de nodos. Se comienza con un número pequeño de nodos y se van añadiendo nodo tras nodo y observando el comportamiento de las aproximaciones hasta lograr el requerimiento de precisión deseado.</a:t>
            </a:r>
          </a:p>
        </p:txBody>
      </p:sp>
    </p:spTree>
    <p:extLst>
      <p:ext uri="{BB962C8B-B14F-4D97-AF65-F5344CB8AC3E}">
        <p14:creationId xmlns:p14="http://schemas.microsoft.com/office/powerpoint/2010/main" val="4076317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p:sp>
        <p:nvSpPr>
          <p:cNvPr id="6" name="TextBox 5">
            <a:extLst>
              <a:ext uri="{FF2B5EF4-FFF2-40B4-BE49-F238E27FC236}">
                <a16:creationId xmlns:a16="http://schemas.microsoft.com/office/drawing/2014/main" id="{E77377F1-0A8B-4018-8EC9-BEE2712083DE}"/>
              </a:ext>
            </a:extLst>
          </p:cNvPr>
          <p:cNvSpPr txBox="1"/>
          <p:nvPr/>
        </p:nvSpPr>
        <p:spPr>
          <a:xfrm>
            <a:off x="179512" y="1133090"/>
            <a:ext cx="8712968" cy="4888198"/>
          </a:xfrm>
          <a:prstGeom prst="rect">
            <a:avLst/>
          </a:prstGeom>
          <a:noFill/>
        </p:spPr>
        <p:txBody>
          <a:bodyPr wrap="square">
            <a:spAutoFit/>
          </a:bodyPr>
          <a:lstStyle/>
          <a:p>
            <a:pPr algn="just">
              <a:lnSpc>
                <a:spcPct val="115000"/>
              </a:lnSpc>
              <a:spcAft>
                <a:spcPts val="600"/>
              </a:spcAft>
            </a:pPr>
            <a:r>
              <a:rPr lang="x-none" sz="2400" i="1" dirty="0">
                <a:effectLst/>
                <a:latin typeface="Arial" panose="020B0604020202020204" pitchFamily="34" charset="0"/>
                <a:cs typeface="Times New Roman" panose="02020603050405020304" pitchFamily="18" charset="0"/>
              </a:rPr>
              <a:t>Interpolación por tramos</a:t>
            </a:r>
            <a:endParaRPr lang="es-ES" sz="2400" dirty="0">
              <a:effectLst/>
              <a:latin typeface="Arial" panose="020B0604020202020204" pitchFamily="34" charset="0"/>
              <a:cs typeface="Times New Roman" panose="02020603050405020304" pitchFamily="18" charset="0"/>
            </a:endParaRPr>
          </a:p>
          <a:p>
            <a:pPr marL="252095" algn="just">
              <a:lnSpc>
                <a:spcPct val="115000"/>
              </a:lnSpc>
              <a:spcAft>
                <a:spcPts val="600"/>
              </a:spcAft>
            </a:pPr>
            <a:r>
              <a:rPr lang="es-ES_tradnl" sz="2000" b="0" dirty="0">
                <a:effectLst/>
                <a:latin typeface="Arial" panose="020B0604020202020204" pitchFamily="34" charset="0"/>
                <a:ea typeface="Times New Roman" panose="02020603050405020304" pitchFamily="18" charset="0"/>
                <a:cs typeface="Times New Roman" panose="02020603050405020304" pitchFamily="18" charset="0"/>
              </a:rPr>
              <a:t>Existen en la práctica muchas situaciones en que se desea encontrar una curva plana que pase por n+1 puntos dados. A primera vista podría parecer que un polinomio interpolador de grado n sería idóneo. Con un número de puntos no muy elevado se empiezan a presentar dificultades, como lo trabajoso de obtenerlos y evaluarlos, pero peor aún es que al aumentar el grado de interpolación los errores de redondeo se propagan de forma vertiginosa.</a:t>
            </a:r>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a:p>
            <a:pPr marL="252095" algn="just">
              <a:lnSpc>
                <a:spcPct val="115000"/>
              </a:lnSpc>
              <a:spcAft>
                <a:spcPts val="600"/>
              </a:spcAft>
            </a:pPr>
            <a:r>
              <a:rPr lang="es-ES_tradnl" sz="2000" b="0" dirty="0">
                <a:effectLst/>
                <a:latin typeface="Arial" panose="020B0604020202020204" pitchFamily="34" charset="0"/>
                <a:ea typeface="Times New Roman" panose="02020603050405020304" pitchFamily="18" charset="0"/>
                <a:cs typeface="Times New Roman" panose="02020603050405020304" pitchFamily="18" charset="0"/>
              </a:rPr>
              <a:t>En estos casos es preferible abordar el problema de otra manera: en lugar de buscar un solo polinomio que satisfaga las n+1 condiciones </a:t>
            </a:r>
            <a:r>
              <a:rPr lang="es-ES_tradnl" sz="2000" b="0" dirty="0" err="1">
                <a:effectLst/>
                <a:latin typeface="Arial" panose="020B0604020202020204" pitchFamily="34" charset="0"/>
                <a:ea typeface="Times New Roman" panose="02020603050405020304" pitchFamily="18" charset="0"/>
                <a:cs typeface="Times New Roman" panose="02020603050405020304" pitchFamily="18" charset="0"/>
              </a:rPr>
              <a:t>p</a:t>
            </a:r>
            <a:r>
              <a:rPr lang="es-ES_tradnl" sz="2000" b="0" baseline="-25000" dirty="0" err="1">
                <a:effectLst/>
                <a:latin typeface="Arial" panose="020B0604020202020204" pitchFamily="34" charset="0"/>
                <a:ea typeface="Times New Roman" panose="02020603050405020304" pitchFamily="18" charset="0"/>
                <a:cs typeface="Times New Roman" panose="02020603050405020304" pitchFamily="18" charset="0"/>
              </a:rPr>
              <a:t>n</a:t>
            </a:r>
            <a:r>
              <a:rPr lang="es-ES_tradnl" sz="2000" b="0" dirty="0">
                <a:effectLst/>
                <a:latin typeface="Arial" panose="020B0604020202020204" pitchFamily="34" charset="0"/>
                <a:ea typeface="Times New Roman" panose="02020603050405020304" pitchFamily="18" charset="0"/>
                <a:cs typeface="Times New Roman" panose="02020603050405020304" pitchFamily="18" charset="0"/>
              </a:rPr>
              <a:t>(x</a:t>
            </a:r>
            <a:r>
              <a:rPr lang="es-ES_tradnl" sz="20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es-ES_tradnl" sz="2000" b="0" dirty="0">
                <a:effectLst/>
                <a:latin typeface="Arial" panose="020B0604020202020204" pitchFamily="34" charset="0"/>
                <a:ea typeface="Times New Roman" panose="02020603050405020304" pitchFamily="18" charset="0"/>
                <a:cs typeface="Times New Roman" panose="02020603050405020304" pitchFamily="18" charset="0"/>
              </a:rPr>
              <a:t>)=f(x</a:t>
            </a:r>
            <a:r>
              <a:rPr lang="es-ES_tradnl" sz="20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es-ES_tradnl" sz="2000" b="0" dirty="0">
                <a:effectLst/>
                <a:latin typeface="Arial" panose="020B0604020202020204" pitchFamily="34" charset="0"/>
                <a:ea typeface="Times New Roman" panose="02020603050405020304" pitchFamily="18" charset="0"/>
                <a:cs typeface="Times New Roman" panose="02020603050405020304" pitchFamily="18" charset="0"/>
              </a:rPr>
              <a:t>) hallar varios polinomios, cada uno de los cuales pase por un número reducido de puntos. A este modo de proceder se le denomina interpolación por tramos.</a:t>
            </a:r>
            <a:endParaRPr lang="es-ES" sz="2000" b="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69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5" name="Rectangle 4"/>
          <p:cNvSpPr/>
          <p:nvPr/>
        </p:nvSpPr>
        <p:spPr>
          <a:xfrm>
            <a:off x="3347864" y="476672"/>
            <a:ext cx="4248472" cy="461665"/>
          </a:xfrm>
          <a:prstGeom prst="rect">
            <a:avLst/>
          </a:prstGeom>
        </p:spPr>
        <p:txBody>
          <a:bodyPr wrap="square">
            <a:spAutoFit/>
          </a:bodyPr>
          <a:lstStyle/>
          <a:p>
            <a:pPr>
              <a:spcAft>
                <a:spcPts val="0"/>
              </a:spcAft>
            </a:pPr>
            <a:r>
              <a:rPr lang="es-ES" sz="2400" b="1" u="sng" dirty="0">
                <a:effectLst/>
                <a:latin typeface="Arial" panose="020B0604020202020204" pitchFamily="34" charset="0"/>
                <a:ea typeface="Times New Roman" panose="02020603050405020304" pitchFamily="18" charset="0"/>
                <a:cs typeface="Times New Roman" panose="02020603050405020304" pitchFamily="18" charset="0"/>
              </a:rPr>
              <a:t>Forma de Newton </a:t>
            </a:r>
            <a:r>
              <a:rPr lang="es-ES" sz="2400" dirty="0">
                <a:effectLst/>
                <a:latin typeface="+mj-lt"/>
                <a:ea typeface="Times New Roman" panose="02020603050405020304" pitchFamily="18" charset="0"/>
                <a:cs typeface="Times New Roman" panose="02020603050405020304" pitchFamily="18" charset="0"/>
              </a:rPr>
              <a:t>. . .</a:t>
            </a:r>
            <a:endParaRPr lang="es-ES" sz="2400" dirty="0">
              <a:latin typeface="+mj-lt"/>
              <a:ea typeface="Times New Roman" panose="02020603050405020304" pitchFamily="18" charset="0"/>
            </a:endParaRPr>
          </a:p>
        </p:txBody>
      </p:sp>
    </p:spTree>
    <p:extLst>
      <p:ext uri="{BB962C8B-B14F-4D97-AF65-F5344CB8AC3E}">
        <p14:creationId xmlns:p14="http://schemas.microsoft.com/office/powerpoint/2010/main" val="349290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251520" y="1268760"/>
            <a:ext cx="8712968" cy="1893595"/>
          </a:xfrm>
          <a:prstGeom prst="rect">
            <a:avLst/>
          </a:prstGeom>
        </p:spPr>
        <p:txBody>
          <a:bodyPr wrap="square">
            <a:spAutoFit/>
          </a:bodyPr>
          <a:lstStyle/>
          <a:p>
            <a:pPr lvl="0" algn="just">
              <a:lnSpc>
                <a:spcPct val="125000"/>
              </a:lnSpc>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La técnica más frecuentemente empleada para encontrar la función aproximante g(x) es buscarla como una combinación, generalmente lineal, de funciones pertenecientes a una clase de funciones sencillas; como por ejemplo:</a:t>
            </a:r>
            <a:endParaRPr lang="es-MX" sz="2400" b="0" dirty="0">
              <a:effectLst/>
              <a:latin typeface="Arial" panose="020B060402020202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7932675B-F051-4865-B107-3EB189AA8F25}"/>
              </a:ext>
            </a:extLst>
          </p:cNvPr>
          <p:cNvSpPr>
            <a:spLocks noChangeArrowheads="1"/>
          </p:cNvSpPr>
          <p:nvPr/>
        </p:nvSpPr>
        <p:spPr bwMode="auto">
          <a:xfrm>
            <a:off x="539551" y="3797751"/>
            <a:ext cx="130463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7" name="Object 6">
            <a:extLst>
              <a:ext uri="{FF2B5EF4-FFF2-40B4-BE49-F238E27FC236}">
                <a16:creationId xmlns:a16="http://schemas.microsoft.com/office/drawing/2014/main" id="{C03082F6-420A-431A-B304-347E873B7D9D}"/>
              </a:ext>
            </a:extLst>
          </p:cNvPr>
          <p:cNvGraphicFramePr>
            <a:graphicFrameLocks noChangeAspect="1"/>
          </p:cNvGraphicFramePr>
          <p:nvPr>
            <p:extLst>
              <p:ext uri="{D42A27DB-BD31-4B8C-83A1-F6EECF244321}">
                <p14:modId xmlns:p14="http://schemas.microsoft.com/office/powerpoint/2010/main" val="2297123457"/>
              </p:ext>
            </p:extLst>
          </p:nvPr>
        </p:nvGraphicFramePr>
        <p:xfrm>
          <a:off x="251520" y="3284984"/>
          <a:ext cx="5544615" cy="523214"/>
        </p:xfrm>
        <a:graphic>
          <a:graphicData uri="http://schemas.openxmlformats.org/presentationml/2006/ole">
            <mc:AlternateContent xmlns:mc="http://schemas.openxmlformats.org/markup-compatibility/2006">
              <mc:Choice xmlns:v="urn:schemas-microsoft-com:vml" Requires="v">
                <p:oleObj spid="_x0000_s5199" r:id="rId4" imgW="2425700" imgH="228600" progId="Equation.2">
                  <p:embed/>
                </p:oleObj>
              </mc:Choice>
              <mc:Fallback>
                <p:oleObj r:id="rId4" imgW="2425700" imgH="228600" progId="Equation.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3284984"/>
                        <a:ext cx="5544615" cy="523214"/>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331A0809-2975-454B-9845-B8005C53C2E6}"/>
              </a:ext>
            </a:extLst>
          </p:cNvPr>
          <p:cNvSpPr>
            <a:spLocks noChangeArrowheads="1"/>
          </p:cNvSpPr>
          <p:nvPr/>
        </p:nvSpPr>
        <p:spPr bwMode="auto">
          <a:xfrm>
            <a:off x="539551" y="4581127"/>
            <a:ext cx="94265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9" name="Object 8">
            <a:extLst>
              <a:ext uri="{FF2B5EF4-FFF2-40B4-BE49-F238E27FC236}">
                <a16:creationId xmlns:a16="http://schemas.microsoft.com/office/drawing/2014/main" id="{CDB1F9AC-84BF-4D77-A9B4-C0430A2857A8}"/>
              </a:ext>
            </a:extLst>
          </p:cNvPr>
          <p:cNvGraphicFramePr>
            <a:graphicFrameLocks noChangeAspect="1"/>
          </p:cNvGraphicFramePr>
          <p:nvPr>
            <p:extLst>
              <p:ext uri="{D42A27DB-BD31-4B8C-83A1-F6EECF244321}">
                <p14:modId xmlns:p14="http://schemas.microsoft.com/office/powerpoint/2010/main" val="3335500470"/>
              </p:ext>
            </p:extLst>
          </p:nvPr>
        </p:nvGraphicFramePr>
        <p:xfrm>
          <a:off x="190375" y="4148757"/>
          <a:ext cx="8774113" cy="360363"/>
        </p:xfrm>
        <a:graphic>
          <a:graphicData uri="http://schemas.openxmlformats.org/presentationml/2006/ole">
            <mc:AlternateContent xmlns:mc="http://schemas.openxmlformats.org/markup-compatibility/2006">
              <mc:Choice xmlns:v="urn:schemas-microsoft-com:vml" Requires="v">
                <p:oleObj spid="_x0000_s5200" r:id="rId6" imgW="5029200" imgH="203200" progId="Equation.2">
                  <p:embed/>
                </p:oleObj>
              </mc:Choice>
              <mc:Fallback>
                <p:oleObj r:id="rId6" imgW="5029200" imgH="203200" progId="Equation.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75" y="4148757"/>
                        <a:ext cx="8774113" cy="360363"/>
                      </a:xfrm>
                      <a:prstGeom prst="rect">
                        <a:avLst/>
                      </a:prstGeom>
                      <a:noFill/>
                    </p:spPr>
                  </p:pic>
                </p:oleObj>
              </mc:Fallback>
            </mc:AlternateContent>
          </a:graphicData>
        </a:graphic>
      </p:graphicFrame>
      <p:sp>
        <p:nvSpPr>
          <p:cNvPr id="10" name="Rectangle 9">
            <a:extLst>
              <a:ext uri="{FF2B5EF4-FFF2-40B4-BE49-F238E27FC236}">
                <a16:creationId xmlns:a16="http://schemas.microsoft.com/office/drawing/2014/main" id="{09276889-DCEA-4077-8897-3B76ADF81FCA}"/>
              </a:ext>
            </a:extLst>
          </p:cNvPr>
          <p:cNvSpPr>
            <a:spLocks noChangeArrowheads="1"/>
          </p:cNvSpPr>
          <p:nvPr/>
        </p:nvSpPr>
        <p:spPr bwMode="auto">
          <a:xfrm>
            <a:off x="107504" y="23359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Object 10">
            <a:extLst>
              <a:ext uri="{FF2B5EF4-FFF2-40B4-BE49-F238E27FC236}">
                <a16:creationId xmlns:a16="http://schemas.microsoft.com/office/drawing/2014/main" id="{1915B12E-C6DB-4C24-BDA9-B955B2CCB81E}"/>
              </a:ext>
            </a:extLst>
          </p:cNvPr>
          <p:cNvGraphicFramePr>
            <a:graphicFrameLocks noChangeAspect="1"/>
          </p:cNvGraphicFramePr>
          <p:nvPr>
            <p:extLst>
              <p:ext uri="{D42A27DB-BD31-4B8C-83A1-F6EECF244321}">
                <p14:modId xmlns:p14="http://schemas.microsoft.com/office/powerpoint/2010/main" val="1828979427"/>
              </p:ext>
            </p:extLst>
          </p:nvPr>
        </p:nvGraphicFramePr>
        <p:xfrm>
          <a:off x="213989" y="4774197"/>
          <a:ext cx="5584852" cy="527011"/>
        </p:xfrm>
        <a:graphic>
          <a:graphicData uri="http://schemas.openxmlformats.org/presentationml/2006/ole">
            <mc:AlternateContent xmlns:mc="http://schemas.openxmlformats.org/markup-compatibility/2006">
              <mc:Choice xmlns:v="urn:schemas-microsoft-com:vml" Requires="v">
                <p:oleObj spid="_x0000_s5201" r:id="rId8" imgW="2425700" imgH="228600" progId="Equation.2">
                  <p:embed/>
                </p:oleObj>
              </mc:Choice>
              <mc:Fallback>
                <p:oleObj r:id="rId8" imgW="2425700" imgH="228600" progId="Equation.2">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989" y="4774197"/>
                        <a:ext cx="5584852" cy="527011"/>
                      </a:xfrm>
                      <a:prstGeom prst="rect">
                        <a:avLst/>
                      </a:prstGeom>
                      <a:noFill/>
                    </p:spPr>
                  </p:pic>
                </p:oleObj>
              </mc:Fallback>
            </mc:AlternateContent>
          </a:graphicData>
        </a:graphic>
      </p:graphicFrame>
    </p:spTree>
    <p:extLst>
      <p:ext uri="{BB962C8B-B14F-4D97-AF65-F5344CB8AC3E}">
        <p14:creationId xmlns:p14="http://schemas.microsoft.com/office/powerpoint/2010/main" val="131084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14" name="TextBox 13">
            <a:extLst>
              <a:ext uri="{FF2B5EF4-FFF2-40B4-BE49-F238E27FC236}">
                <a16:creationId xmlns:a16="http://schemas.microsoft.com/office/drawing/2014/main" id="{9BAB3C7C-0ECD-4040-A502-C52621F62819}"/>
              </a:ext>
            </a:extLst>
          </p:cNvPr>
          <p:cNvSpPr txBox="1"/>
          <p:nvPr/>
        </p:nvSpPr>
        <p:spPr>
          <a:xfrm>
            <a:off x="395536" y="1124744"/>
            <a:ext cx="8064896" cy="4528163"/>
          </a:xfrm>
          <a:prstGeom prst="rect">
            <a:avLst/>
          </a:prstGeom>
          <a:noFill/>
        </p:spPr>
        <p:txBody>
          <a:bodyPr wrap="square">
            <a:spAutoFit/>
          </a:bodyPr>
          <a:lstStyle/>
          <a:p>
            <a:pPr marL="180340" algn="just">
              <a:lnSpc>
                <a:spcPct val="115000"/>
              </a:lnSpc>
              <a:spcAft>
                <a:spcPts val="600"/>
              </a:spcAft>
            </a:pPr>
            <a:r>
              <a:rPr lang="es-ES" sz="2800" dirty="0">
                <a:effectLst/>
                <a:latin typeface="Arial" panose="020B0604020202020204" pitchFamily="34" charset="0"/>
                <a:ea typeface="MS Mincho"/>
                <a:cs typeface="Times New Roman" panose="02020603050405020304" pitchFamily="18" charset="0"/>
              </a:rPr>
              <a:t>C</a:t>
            </a:r>
            <a:r>
              <a:rPr lang="x-none" sz="2800" dirty="0">
                <a:effectLst/>
                <a:latin typeface="Arial" panose="020B0604020202020204" pitchFamily="34" charset="0"/>
                <a:ea typeface="MS Mincho"/>
                <a:cs typeface="Times New Roman" panose="02020603050405020304" pitchFamily="18" charset="0"/>
              </a:rPr>
              <a:t>riterio</a:t>
            </a:r>
            <a:r>
              <a:rPr lang="es-ES" sz="2800" dirty="0">
                <a:effectLst/>
                <a:latin typeface="Arial" panose="020B0604020202020204" pitchFamily="34" charset="0"/>
                <a:ea typeface="MS Mincho"/>
                <a:cs typeface="Times New Roman" panose="02020603050405020304" pitchFamily="18" charset="0"/>
              </a:rPr>
              <a:t>s de aproximación:</a:t>
            </a:r>
          </a:p>
          <a:p>
            <a:pPr marL="342900" lvl="0" indent="-342900" algn="just">
              <a:lnSpc>
                <a:spcPct val="115000"/>
              </a:lnSpc>
              <a:spcAft>
                <a:spcPts val="600"/>
              </a:spcAft>
              <a:buFont typeface="Symbol" panose="05050102010706020507" pitchFamily="18" charset="2"/>
              <a:buChar char=""/>
              <a:tabLst>
                <a:tab pos="228600" algn="l"/>
                <a:tab pos="408940" algn="l"/>
              </a:tabLst>
            </a:pPr>
            <a:r>
              <a:rPr lang="es-ES" sz="2400" b="0" dirty="0">
                <a:effectLst/>
                <a:latin typeface="Arial" panose="020B0604020202020204" pitchFamily="34" charset="0"/>
                <a:ea typeface="MS Mincho"/>
                <a:cs typeface="Times New Roman" panose="02020603050405020304" pitchFamily="18" charset="0"/>
              </a:rPr>
              <a:t>Interpolación: En este criterio los coeficientes se obtienen al imponer que la función aproximante (y las derivadas hasta cierto orden) sean iguales a la función (y las derivadas hasta el orden citado) en un determinado conjunto de puntos.</a:t>
            </a:r>
          </a:p>
          <a:p>
            <a:pPr marL="342900" lvl="0" indent="-342900" algn="just">
              <a:lnSpc>
                <a:spcPct val="115000"/>
              </a:lnSpc>
              <a:spcAft>
                <a:spcPts val="600"/>
              </a:spcAft>
              <a:buFont typeface="Symbol" panose="05050102010706020507" pitchFamily="18" charset="2"/>
              <a:buChar char=""/>
              <a:tabLst>
                <a:tab pos="228600" algn="l"/>
                <a:tab pos="408940" algn="l"/>
              </a:tabLst>
            </a:pPr>
            <a:r>
              <a:rPr lang="es-ES_tradnl" sz="2400" b="0" dirty="0">
                <a:effectLst/>
                <a:latin typeface="Arial" panose="020B0604020202020204" pitchFamily="34" charset="0"/>
                <a:ea typeface="MS Mincho"/>
                <a:cs typeface="Times New Roman" panose="02020603050405020304" pitchFamily="18" charset="0"/>
              </a:rPr>
              <a:t>Ajuste de curvas: En este criterio se selecciona de determinada clase de funciones la que mejor se “ajusta” a los datos en base a la medida del ajuste empleada.</a:t>
            </a:r>
            <a:endParaRPr lang="es-ES" sz="2400" b="0" dirty="0">
              <a:effectLst/>
              <a:latin typeface="Arial" panose="020B0604020202020204" pitchFamily="34" charset="0"/>
              <a:ea typeface="MS Mincho"/>
              <a:cs typeface="Times New Roman" panose="02020603050405020304" pitchFamily="18" charset="0"/>
            </a:endParaRPr>
          </a:p>
        </p:txBody>
      </p:sp>
      <p:sp>
        <p:nvSpPr>
          <p:cNvPr id="13" name="Rectangle 10">
            <a:extLst>
              <a:ext uri="{FF2B5EF4-FFF2-40B4-BE49-F238E27FC236}">
                <a16:creationId xmlns:a16="http://schemas.microsoft.com/office/drawing/2014/main" id="{049DB577-C752-44E2-9492-014367B4086A}"/>
              </a:ext>
            </a:extLst>
          </p:cNvPr>
          <p:cNvSpPr>
            <a:spLocks noChangeArrowheads="1"/>
          </p:cNvSpPr>
          <p:nvPr/>
        </p:nvSpPr>
        <p:spPr bwMode="auto">
          <a:xfrm>
            <a:off x="2987824" y="2420888"/>
            <a:ext cx="154817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20" name="Rectangle 15">
            <a:extLst>
              <a:ext uri="{FF2B5EF4-FFF2-40B4-BE49-F238E27FC236}">
                <a16:creationId xmlns:a16="http://schemas.microsoft.com/office/drawing/2014/main" id="{B377154D-DE86-4246-9ED5-8E7500970E96}"/>
              </a:ext>
            </a:extLst>
          </p:cNvPr>
          <p:cNvSpPr>
            <a:spLocks noChangeArrowheads="1"/>
          </p:cNvSpPr>
          <p:nvPr/>
        </p:nvSpPr>
        <p:spPr bwMode="auto">
          <a:xfrm>
            <a:off x="3360546" y="3348826"/>
            <a:ext cx="18165994" cy="4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22" name="Rectangle 17">
            <a:extLst>
              <a:ext uri="{FF2B5EF4-FFF2-40B4-BE49-F238E27FC236}">
                <a16:creationId xmlns:a16="http://schemas.microsoft.com/office/drawing/2014/main" id="{DD36A856-A979-40C6-9CD4-4B119684A6DE}"/>
              </a:ext>
            </a:extLst>
          </p:cNvPr>
          <p:cNvSpPr>
            <a:spLocks noChangeArrowheads="1"/>
          </p:cNvSpPr>
          <p:nvPr/>
        </p:nvSpPr>
        <p:spPr bwMode="auto">
          <a:xfrm>
            <a:off x="6551981" y="3363936"/>
            <a:ext cx="141999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24" name="Rectangle 19">
            <a:extLst>
              <a:ext uri="{FF2B5EF4-FFF2-40B4-BE49-F238E27FC236}">
                <a16:creationId xmlns:a16="http://schemas.microsoft.com/office/drawing/2014/main" id="{8AE0E5D4-0AD3-48B0-8453-8A95E76E747B}"/>
              </a:ext>
            </a:extLst>
          </p:cNvPr>
          <p:cNvSpPr>
            <a:spLocks noChangeArrowheads="1"/>
          </p:cNvSpPr>
          <p:nvPr/>
        </p:nvSpPr>
        <p:spPr bwMode="auto">
          <a:xfrm>
            <a:off x="7701380" y="3412460"/>
            <a:ext cx="154811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7545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251520" y="1253581"/>
            <a:ext cx="8280920" cy="5343771"/>
          </a:xfrm>
          <a:prstGeom prst="rect">
            <a:avLst/>
          </a:prstGeom>
        </p:spPr>
        <p:txBody>
          <a:bodyPr wrap="square">
            <a:spAutoFit/>
          </a:bodyPr>
          <a:lstStyle/>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Dada una función definida en un intervalo [a, b] determinado por lo puntos</a:t>
            </a:r>
            <a:r>
              <a:rPr lang="es-ES" sz="2400" b="0" dirty="0">
                <a:effectLst/>
                <a:latin typeface="Arial" panose="020B0604020202020204" pitchFamily="34" charset="0"/>
                <a:ea typeface="MS Mincho"/>
                <a:cs typeface="Times New Roman" panose="02020603050405020304" pitchFamily="18" charset="0"/>
              </a:rPr>
              <a:t> </a:t>
            </a:r>
            <a:r>
              <a:rPr lang="es-ES" sz="2400" b="0" dirty="0">
                <a:latin typeface="Arial" panose="020B0604020202020204" pitchFamily="34" charset="0"/>
                <a:ea typeface="MS Mincho"/>
                <a:cs typeface="Times New Roman" panose="02020603050405020304" pitchFamily="18" charset="0"/>
              </a:rPr>
              <a:t> </a:t>
            </a:r>
            <a:r>
              <a:rPr lang="x-none" sz="2400" b="0" dirty="0">
                <a:effectLst/>
                <a:latin typeface="Arial" panose="020B0604020202020204" pitchFamily="34" charset="0"/>
                <a:ea typeface="MS Mincho"/>
                <a:cs typeface="Times New Roman" panose="02020603050405020304" pitchFamily="18" charset="0"/>
              </a:rPr>
              <a:t>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n  </a:t>
            </a:r>
            <a:endParaRPr lang="es-ES" sz="2400" b="0" baseline="-25000" dirty="0">
              <a:latin typeface="Arial" panose="020B0604020202020204" pitchFamily="34" charset="0"/>
              <a:ea typeface="MS Mincho"/>
              <a:cs typeface="Times New Roman" panose="02020603050405020304" pitchFamily="18" charset="0"/>
            </a:endParaRPr>
          </a:p>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y los valores  f(x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endParaRPr lang="es-ES" sz="2400" i="1"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r>
              <a:rPr lang="x-none" sz="2400" i="1" dirty="0">
                <a:effectLst/>
                <a:latin typeface="Arial" panose="020B0604020202020204" pitchFamily="34" charset="0"/>
                <a:ea typeface="MS Mincho"/>
                <a:cs typeface="Times New Roman" panose="02020603050405020304" pitchFamily="18" charset="0"/>
              </a:rPr>
              <a:t>Definición</a:t>
            </a:r>
            <a:r>
              <a:rPr lang="es-ES" sz="2400" dirty="0">
                <a:effectLst/>
                <a:latin typeface="Arial" panose="020B0604020202020204" pitchFamily="34" charset="0"/>
                <a:ea typeface="MS Mincho"/>
                <a:cs typeface="Times New Roman" panose="02020603050405020304" pitchFamily="18" charset="0"/>
              </a:rPr>
              <a:t> (</a:t>
            </a:r>
            <a:r>
              <a:rPr lang="x-none" sz="2400" dirty="0">
                <a:effectLst/>
                <a:latin typeface="Arial" panose="020B0604020202020204" pitchFamily="34" charset="0"/>
                <a:ea typeface="MS Mincho"/>
                <a:cs typeface="Times New Roman" panose="02020603050405020304" pitchFamily="18" charset="0"/>
              </a:rPr>
              <a:t>polinomio interpolador</a:t>
            </a:r>
            <a:r>
              <a:rPr lang="es-ES" sz="2400" dirty="0">
                <a:effectLst/>
                <a:latin typeface="Arial" panose="020B0604020202020204" pitchFamily="34" charset="0"/>
                <a:ea typeface="MS Mincho"/>
                <a:cs typeface="Times New Roman" panose="02020603050405020304" pitchFamily="18" charset="0"/>
              </a:rPr>
              <a:t>)</a:t>
            </a:r>
          </a:p>
          <a:p>
            <a:pPr marL="45021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Se denomina polinomio interpolador de f(x) en [a, b] a un polinomio p</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(x) que cumpla con las siguientes condiciones:</a:t>
            </a:r>
            <a:endParaRPr lang="es-ES" sz="2400" b="0" dirty="0">
              <a:effectLst/>
              <a:latin typeface="Arial" panose="020B0604020202020204" pitchFamily="34" charset="0"/>
              <a:ea typeface="MS Mincho"/>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Grado(</a:t>
            </a:r>
            <a:r>
              <a:rPr lang="es-ES_tradnl" sz="2400" b="0" dirty="0" err="1">
                <a:effectLst/>
                <a:latin typeface="Arial" panose="020B0604020202020204" pitchFamily="34" charset="0"/>
                <a:ea typeface="Times New Roman" panose="02020603050405020304" pitchFamily="18" charset="0"/>
                <a:cs typeface="Times New Roman" panose="02020603050405020304" pitchFamily="18" charset="0"/>
              </a:rPr>
              <a:t>p</a:t>
            </a:r>
            <a:r>
              <a:rPr lang="es-ES_tradnl" sz="2400" b="0" baseline="-25000" dirty="0" err="1">
                <a:effectLst/>
                <a:latin typeface="Arial" panose="020B0604020202020204" pitchFamily="34" charset="0"/>
                <a:ea typeface="Times New Roman" panose="02020603050405020304" pitchFamily="18" charset="0"/>
                <a:cs typeface="Times New Roman" panose="02020603050405020304" pitchFamily="18" charset="0"/>
              </a:rPr>
              <a:t>n</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(x)) </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p</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n</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 f(x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para  i = 0, 1, 2, …,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p:txBody>
      </p:sp>
      <p:sp>
        <p:nvSpPr>
          <p:cNvPr id="5" name="Rectangle 4"/>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Interpolación polinómica</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121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251520" y="1253581"/>
            <a:ext cx="8280920" cy="5343771"/>
          </a:xfrm>
          <a:prstGeom prst="rect">
            <a:avLst/>
          </a:prstGeom>
        </p:spPr>
        <p:txBody>
          <a:bodyPr wrap="square">
            <a:spAutoFit/>
          </a:bodyPr>
          <a:lstStyle/>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Dada una función definida en un intervalo [a, b] determinado por lo puntos</a:t>
            </a:r>
            <a:r>
              <a:rPr lang="es-ES" sz="2400" b="0" dirty="0">
                <a:effectLst/>
                <a:latin typeface="Arial" panose="020B0604020202020204" pitchFamily="34" charset="0"/>
                <a:ea typeface="MS Mincho"/>
                <a:cs typeface="Times New Roman" panose="02020603050405020304" pitchFamily="18" charset="0"/>
              </a:rPr>
              <a:t> </a:t>
            </a:r>
            <a:r>
              <a:rPr lang="es-ES" sz="2400" b="0" dirty="0">
                <a:latin typeface="Arial" panose="020B0604020202020204" pitchFamily="34" charset="0"/>
                <a:ea typeface="MS Mincho"/>
                <a:cs typeface="Times New Roman" panose="02020603050405020304" pitchFamily="18" charset="0"/>
              </a:rPr>
              <a:t> </a:t>
            </a:r>
            <a:r>
              <a:rPr lang="x-none" sz="2400" b="0" dirty="0">
                <a:effectLst/>
                <a:latin typeface="Arial" panose="020B0604020202020204" pitchFamily="34" charset="0"/>
                <a:ea typeface="MS Mincho"/>
                <a:cs typeface="Times New Roman" panose="02020603050405020304" pitchFamily="18" charset="0"/>
              </a:rPr>
              <a:t>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n  </a:t>
            </a:r>
            <a:endParaRPr lang="es-ES" sz="2400" b="0" baseline="-25000" dirty="0">
              <a:latin typeface="Arial" panose="020B0604020202020204" pitchFamily="34" charset="0"/>
              <a:ea typeface="MS Mincho"/>
              <a:cs typeface="Times New Roman" panose="02020603050405020304" pitchFamily="18" charset="0"/>
            </a:endParaRPr>
          </a:p>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y los valores  f(x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endParaRPr lang="es-ES" sz="2400" i="1"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r>
              <a:rPr lang="x-none" sz="2400" i="1" dirty="0">
                <a:effectLst/>
                <a:latin typeface="Arial" panose="020B0604020202020204" pitchFamily="34" charset="0"/>
                <a:ea typeface="MS Mincho"/>
                <a:cs typeface="Times New Roman" panose="02020603050405020304" pitchFamily="18" charset="0"/>
              </a:rPr>
              <a:t>Definición</a:t>
            </a:r>
            <a:r>
              <a:rPr lang="es-ES" sz="2400" dirty="0">
                <a:effectLst/>
                <a:latin typeface="Arial" panose="020B0604020202020204" pitchFamily="34" charset="0"/>
                <a:ea typeface="MS Mincho"/>
                <a:cs typeface="Times New Roman" panose="02020603050405020304" pitchFamily="18" charset="0"/>
              </a:rPr>
              <a:t> (</a:t>
            </a:r>
            <a:r>
              <a:rPr lang="x-none" sz="2400" dirty="0">
                <a:effectLst/>
                <a:latin typeface="Arial" panose="020B0604020202020204" pitchFamily="34" charset="0"/>
                <a:ea typeface="MS Mincho"/>
                <a:cs typeface="Times New Roman" panose="02020603050405020304" pitchFamily="18" charset="0"/>
              </a:rPr>
              <a:t>polinomio interpolador</a:t>
            </a:r>
            <a:r>
              <a:rPr lang="es-ES" sz="2400" dirty="0">
                <a:effectLst/>
                <a:latin typeface="Arial" panose="020B0604020202020204" pitchFamily="34" charset="0"/>
                <a:ea typeface="MS Mincho"/>
                <a:cs typeface="Times New Roman" panose="02020603050405020304" pitchFamily="18" charset="0"/>
              </a:rPr>
              <a:t>)</a:t>
            </a:r>
          </a:p>
          <a:p>
            <a:pPr marL="45021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Se denomina polinomio interpolador de f(x) en [a, b] a un polinomio p</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(x) que cumpla con las siguientes condiciones:</a:t>
            </a:r>
            <a:endParaRPr lang="es-ES" sz="2400" b="0" dirty="0">
              <a:effectLst/>
              <a:latin typeface="Arial" panose="020B0604020202020204" pitchFamily="34" charset="0"/>
              <a:ea typeface="MS Mincho"/>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Grado(</a:t>
            </a:r>
            <a:r>
              <a:rPr lang="es-ES_tradnl" sz="2400" b="0" dirty="0" err="1">
                <a:effectLst/>
                <a:latin typeface="Arial" panose="020B0604020202020204" pitchFamily="34" charset="0"/>
                <a:ea typeface="Times New Roman" panose="02020603050405020304" pitchFamily="18" charset="0"/>
                <a:cs typeface="Times New Roman" panose="02020603050405020304" pitchFamily="18" charset="0"/>
              </a:rPr>
              <a:t>p</a:t>
            </a:r>
            <a:r>
              <a:rPr lang="es-ES_tradnl" sz="2400" b="0" baseline="-25000" dirty="0" err="1">
                <a:effectLst/>
                <a:latin typeface="Arial" panose="020B0604020202020204" pitchFamily="34" charset="0"/>
                <a:ea typeface="Times New Roman" panose="02020603050405020304" pitchFamily="18" charset="0"/>
                <a:cs typeface="Times New Roman" panose="02020603050405020304" pitchFamily="18" charset="0"/>
              </a:rPr>
              <a:t>n</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(x)) </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p</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n</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 f(x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para  i = 0, 1, 2, …,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p:txBody>
      </p:sp>
      <p:sp>
        <p:nvSpPr>
          <p:cNvPr id="5" name="Rectangle 4"/>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Interpolación polinómica</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263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251520" y="1253581"/>
            <a:ext cx="8280920" cy="5343771"/>
          </a:xfrm>
          <a:prstGeom prst="rect">
            <a:avLst/>
          </a:prstGeom>
        </p:spPr>
        <p:txBody>
          <a:bodyPr wrap="square">
            <a:spAutoFit/>
          </a:bodyPr>
          <a:lstStyle/>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Dada una función definida en un intervalo [a, b] determinado por lo puntos</a:t>
            </a:r>
            <a:r>
              <a:rPr lang="es-ES" sz="2400" b="0" dirty="0">
                <a:effectLst/>
                <a:latin typeface="Arial" panose="020B0604020202020204" pitchFamily="34" charset="0"/>
                <a:ea typeface="MS Mincho"/>
                <a:cs typeface="Times New Roman" panose="02020603050405020304" pitchFamily="18" charset="0"/>
              </a:rPr>
              <a:t> </a:t>
            </a:r>
            <a:r>
              <a:rPr lang="es-ES" sz="2400" b="0" dirty="0">
                <a:latin typeface="Arial" panose="020B0604020202020204" pitchFamily="34" charset="0"/>
                <a:ea typeface="MS Mincho"/>
                <a:cs typeface="Times New Roman" panose="02020603050405020304" pitchFamily="18" charset="0"/>
              </a:rPr>
              <a:t> </a:t>
            </a:r>
            <a:r>
              <a:rPr lang="x-none" sz="2400" b="0" dirty="0">
                <a:effectLst/>
                <a:latin typeface="Arial" panose="020B0604020202020204" pitchFamily="34" charset="0"/>
                <a:ea typeface="MS Mincho"/>
                <a:cs typeface="Times New Roman" panose="02020603050405020304" pitchFamily="18" charset="0"/>
              </a:rPr>
              <a:t>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n  </a:t>
            </a:r>
            <a:endParaRPr lang="es-ES" sz="2400" b="0" baseline="-25000" dirty="0">
              <a:latin typeface="Arial" panose="020B0604020202020204" pitchFamily="34" charset="0"/>
              <a:ea typeface="MS Mincho"/>
              <a:cs typeface="Times New Roman" panose="02020603050405020304" pitchFamily="18" charset="0"/>
            </a:endParaRPr>
          </a:p>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y los valores  f(x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endParaRPr lang="es-ES" sz="2400" i="1"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r>
              <a:rPr lang="x-none" sz="2400" i="1" dirty="0">
                <a:effectLst/>
                <a:latin typeface="Arial" panose="020B0604020202020204" pitchFamily="34" charset="0"/>
                <a:ea typeface="MS Mincho"/>
                <a:cs typeface="Times New Roman" panose="02020603050405020304" pitchFamily="18" charset="0"/>
              </a:rPr>
              <a:t>Definición</a:t>
            </a:r>
            <a:r>
              <a:rPr lang="es-ES" sz="2400" dirty="0">
                <a:effectLst/>
                <a:latin typeface="Arial" panose="020B0604020202020204" pitchFamily="34" charset="0"/>
                <a:ea typeface="MS Mincho"/>
                <a:cs typeface="Times New Roman" panose="02020603050405020304" pitchFamily="18" charset="0"/>
              </a:rPr>
              <a:t> (</a:t>
            </a:r>
            <a:r>
              <a:rPr lang="x-none" sz="2400" dirty="0">
                <a:effectLst/>
                <a:latin typeface="Arial" panose="020B0604020202020204" pitchFamily="34" charset="0"/>
                <a:ea typeface="MS Mincho"/>
                <a:cs typeface="Times New Roman" panose="02020603050405020304" pitchFamily="18" charset="0"/>
              </a:rPr>
              <a:t>polinomio interpolador</a:t>
            </a:r>
            <a:r>
              <a:rPr lang="es-ES" sz="2400" dirty="0">
                <a:effectLst/>
                <a:latin typeface="Arial" panose="020B0604020202020204" pitchFamily="34" charset="0"/>
                <a:ea typeface="MS Mincho"/>
                <a:cs typeface="Times New Roman" panose="02020603050405020304" pitchFamily="18" charset="0"/>
              </a:rPr>
              <a:t>)</a:t>
            </a:r>
          </a:p>
          <a:p>
            <a:pPr marL="45021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Se denomina polinomio interpolador de f(x) en [a, b] a un polinomio p</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(x) que cumpla con las siguientes condiciones:</a:t>
            </a:r>
            <a:endParaRPr lang="es-ES" sz="2400" b="0" dirty="0">
              <a:effectLst/>
              <a:latin typeface="Arial" panose="020B0604020202020204" pitchFamily="34" charset="0"/>
              <a:ea typeface="MS Mincho"/>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Grado(</a:t>
            </a:r>
            <a:r>
              <a:rPr lang="es-ES_tradnl" sz="2400" b="0" dirty="0" err="1">
                <a:effectLst/>
                <a:latin typeface="Arial" panose="020B0604020202020204" pitchFamily="34" charset="0"/>
                <a:ea typeface="Times New Roman" panose="02020603050405020304" pitchFamily="18" charset="0"/>
                <a:cs typeface="Times New Roman" panose="02020603050405020304" pitchFamily="18" charset="0"/>
              </a:rPr>
              <a:t>p</a:t>
            </a:r>
            <a:r>
              <a:rPr lang="es-ES_tradnl" sz="2400" b="0" baseline="-25000" dirty="0" err="1">
                <a:effectLst/>
                <a:latin typeface="Arial" panose="020B0604020202020204" pitchFamily="34" charset="0"/>
                <a:ea typeface="Times New Roman" panose="02020603050405020304" pitchFamily="18" charset="0"/>
                <a:cs typeface="Times New Roman" panose="02020603050405020304" pitchFamily="18" charset="0"/>
              </a:rPr>
              <a:t>n</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(x)) </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p</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n</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 f(x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para  i = 0, 1, 2, …,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p:txBody>
      </p:sp>
      <p:sp>
        <p:nvSpPr>
          <p:cNvPr id="5" name="Rectangle 4"/>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Interpolación polinómica</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61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251520" y="1253581"/>
            <a:ext cx="8280920" cy="5343771"/>
          </a:xfrm>
          <a:prstGeom prst="rect">
            <a:avLst/>
          </a:prstGeom>
        </p:spPr>
        <p:txBody>
          <a:bodyPr wrap="square">
            <a:spAutoFit/>
          </a:bodyPr>
          <a:lstStyle/>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Dada una función definida en un intervalo [a, b] determinado por lo puntos</a:t>
            </a:r>
            <a:r>
              <a:rPr lang="es-ES" sz="2400" b="0" dirty="0">
                <a:effectLst/>
                <a:latin typeface="Arial" panose="020B0604020202020204" pitchFamily="34" charset="0"/>
                <a:ea typeface="MS Mincho"/>
                <a:cs typeface="Times New Roman" panose="02020603050405020304" pitchFamily="18" charset="0"/>
              </a:rPr>
              <a:t> </a:t>
            </a:r>
            <a:r>
              <a:rPr lang="es-ES" sz="2400" b="0" dirty="0">
                <a:latin typeface="Arial" panose="020B0604020202020204" pitchFamily="34" charset="0"/>
                <a:ea typeface="MS Mincho"/>
                <a:cs typeface="Times New Roman" panose="02020603050405020304" pitchFamily="18" charset="0"/>
              </a:rPr>
              <a:t> </a:t>
            </a:r>
            <a:r>
              <a:rPr lang="x-none" sz="2400" b="0" dirty="0">
                <a:effectLst/>
                <a:latin typeface="Arial" panose="020B0604020202020204" pitchFamily="34" charset="0"/>
                <a:ea typeface="MS Mincho"/>
                <a:cs typeface="Times New Roman" panose="02020603050405020304" pitchFamily="18" charset="0"/>
              </a:rPr>
              <a:t>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x</a:t>
            </a:r>
            <a:r>
              <a:rPr lang="x-none" sz="2400" b="0" baseline="-25000" dirty="0">
                <a:effectLst/>
                <a:latin typeface="Arial" panose="020B0604020202020204" pitchFamily="34" charset="0"/>
                <a:ea typeface="MS Mincho"/>
                <a:cs typeface="Times New Roman" panose="02020603050405020304" pitchFamily="18" charset="0"/>
              </a:rPr>
              <a:t>n  </a:t>
            </a:r>
            <a:endParaRPr lang="es-ES" sz="2400" b="0" baseline="-25000" dirty="0">
              <a:latin typeface="Arial" panose="020B0604020202020204" pitchFamily="34" charset="0"/>
              <a:ea typeface="MS Mincho"/>
              <a:cs typeface="Times New Roman" panose="02020603050405020304" pitchFamily="18" charset="0"/>
            </a:endParaRPr>
          </a:p>
          <a:p>
            <a:pPr marL="226695" algn="just">
              <a:lnSpc>
                <a:spcPct val="115000"/>
              </a:lnSpc>
              <a:spcBef>
                <a:spcPts val="600"/>
              </a:spcBef>
              <a:spcAft>
                <a:spcPts val="600"/>
              </a:spcAft>
            </a:pPr>
            <a:r>
              <a:rPr lang="x-none" sz="2400" b="0" dirty="0">
                <a:effectLst/>
                <a:latin typeface="Arial" panose="020B0604020202020204" pitchFamily="34" charset="0"/>
                <a:ea typeface="MS Mincho"/>
                <a:cs typeface="Times New Roman" panose="02020603050405020304" pitchFamily="18" charset="0"/>
              </a:rPr>
              <a:t>y los valores  f(x</a:t>
            </a:r>
            <a:r>
              <a:rPr lang="x-none" sz="2400" b="0" baseline="-25000" dirty="0">
                <a:effectLst/>
                <a:latin typeface="Arial" panose="020B0604020202020204" pitchFamily="34" charset="0"/>
                <a:ea typeface="MS Mincho"/>
                <a:cs typeface="Times New Roman" panose="02020603050405020304" pitchFamily="18" charset="0"/>
              </a:rPr>
              <a:t>0</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1</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2</a:t>
            </a:r>
            <a:r>
              <a:rPr lang="x-none" sz="2400" b="0" dirty="0">
                <a:effectLst/>
                <a:latin typeface="Arial" panose="020B0604020202020204" pitchFamily="34" charset="0"/>
                <a:ea typeface="MS Mincho"/>
                <a:cs typeface="Times New Roman" panose="02020603050405020304" pitchFamily="18" charset="0"/>
              </a:rPr>
              <a:t>),… f(x</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endParaRPr lang="es-ES" sz="2400" i="1" dirty="0">
              <a:effectLst/>
              <a:latin typeface="Arial" panose="020B0604020202020204" pitchFamily="34" charset="0"/>
              <a:ea typeface="MS Mincho"/>
              <a:cs typeface="Times New Roman" panose="02020603050405020304" pitchFamily="18" charset="0"/>
            </a:endParaRPr>
          </a:p>
          <a:p>
            <a:pPr marL="1020445" indent="-791845" algn="just">
              <a:lnSpc>
                <a:spcPct val="115000"/>
              </a:lnSpc>
              <a:spcAft>
                <a:spcPts val="600"/>
              </a:spcAft>
            </a:pPr>
            <a:r>
              <a:rPr lang="x-none" sz="2400" i="1" dirty="0">
                <a:effectLst/>
                <a:latin typeface="Arial" panose="020B0604020202020204" pitchFamily="34" charset="0"/>
                <a:ea typeface="MS Mincho"/>
                <a:cs typeface="Times New Roman" panose="02020603050405020304" pitchFamily="18" charset="0"/>
              </a:rPr>
              <a:t>Definición</a:t>
            </a:r>
            <a:r>
              <a:rPr lang="es-ES" sz="2400" dirty="0">
                <a:effectLst/>
                <a:latin typeface="Arial" panose="020B0604020202020204" pitchFamily="34" charset="0"/>
                <a:ea typeface="MS Mincho"/>
                <a:cs typeface="Times New Roman" panose="02020603050405020304" pitchFamily="18" charset="0"/>
              </a:rPr>
              <a:t> (</a:t>
            </a:r>
            <a:r>
              <a:rPr lang="x-none" sz="2400" dirty="0">
                <a:effectLst/>
                <a:latin typeface="Arial" panose="020B0604020202020204" pitchFamily="34" charset="0"/>
                <a:ea typeface="MS Mincho"/>
                <a:cs typeface="Times New Roman" panose="02020603050405020304" pitchFamily="18" charset="0"/>
              </a:rPr>
              <a:t>polinomio interpolador</a:t>
            </a:r>
            <a:r>
              <a:rPr lang="es-ES" sz="2400" dirty="0">
                <a:effectLst/>
                <a:latin typeface="Arial" panose="020B0604020202020204" pitchFamily="34" charset="0"/>
                <a:ea typeface="MS Mincho"/>
                <a:cs typeface="Times New Roman" panose="02020603050405020304" pitchFamily="18" charset="0"/>
              </a:rPr>
              <a:t>)</a:t>
            </a:r>
          </a:p>
          <a:p>
            <a:pPr marL="45021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Se denomina polinomio interpolador de f(x) en [a, b] a un polinomio p</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(x) que cumpla con las siguientes condiciones:</a:t>
            </a:r>
            <a:endParaRPr lang="es-ES" sz="2400" b="0" dirty="0">
              <a:effectLst/>
              <a:latin typeface="Arial" panose="020B0604020202020204" pitchFamily="34" charset="0"/>
              <a:ea typeface="MS Mincho"/>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Grado(</a:t>
            </a:r>
            <a:r>
              <a:rPr lang="es-ES_tradnl" sz="2400" b="0" dirty="0" err="1">
                <a:effectLst/>
                <a:latin typeface="Arial" panose="020B0604020202020204" pitchFamily="34" charset="0"/>
                <a:ea typeface="Times New Roman" panose="02020603050405020304" pitchFamily="18" charset="0"/>
                <a:cs typeface="Times New Roman" panose="02020603050405020304" pitchFamily="18" charset="0"/>
              </a:rPr>
              <a:t>p</a:t>
            </a:r>
            <a:r>
              <a:rPr lang="es-ES_tradnl" sz="2400" b="0" baseline="-25000" dirty="0" err="1">
                <a:effectLst/>
                <a:latin typeface="Arial" panose="020B0604020202020204" pitchFamily="34" charset="0"/>
                <a:ea typeface="Times New Roman" panose="02020603050405020304" pitchFamily="18" charset="0"/>
                <a:cs typeface="Times New Roman" panose="02020603050405020304" pitchFamily="18" charset="0"/>
              </a:rPr>
              <a:t>n</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(x)) </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600"/>
              </a:spcAft>
              <a:buFont typeface="Wingdings" panose="05000000000000000000" pitchFamily="2" charset="2"/>
              <a:buChar char=""/>
            </a:pP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p</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n</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 f(x</a:t>
            </a:r>
            <a:r>
              <a:rPr lang="pt-BR"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pt-BR" sz="2400" b="0" dirty="0">
                <a:effectLst/>
                <a:latin typeface="Arial" panose="020B0604020202020204" pitchFamily="34" charset="0"/>
                <a:ea typeface="Times New Roman" panose="02020603050405020304" pitchFamily="18" charset="0"/>
                <a:cs typeface="Times New Roman" panose="02020603050405020304" pitchFamily="18" charset="0"/>
              </a:rPr>
              <a:t>)  para  i = 0, 1, 2, …, n</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a:t>
            </a:r>
            <a:endParaRPr lang="es-ES" sz="2400" b="0" dirty="0">
              <a:effectLst/>
              <a:latin typeface="Arial" panose="020B0604020202020204" pitchFamily="34" charset="0"/>
              <a:ea typeface="MS Mincho"/>
              <a:cs typeface="Times New Roman" panose="02020603050405020304" pitchFamily="18" charset="0"/>
            </a:endParaRPr>
          </a:p>
        </p:txBody>
      </p:sp>
      <p:sp>
        <p:nvSpPr>
          <p:cNvPr id="5" name="Rectangle 4"/>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Interpolación polinómica</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749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251520" y="1253581"/>
            <a:ext cx="8280920" cy="1330364"/>
          </a:xfrm>
          <a:prstGeom prst="rect">
            <a:avLst/>
          </a:prstGeom>
        </p:spPr>
        <p:txBody>
          <a:bodyPr wrap="square">
            <a:spAutoFit/>
          </a:bodyPr>
          <a:lstStyle/>
          <a:p>
            <a:pPr marL="228600"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Desde el punto de vista geométrico las gráficas de f(x) y p</a:t>
            </a:r>
            <a:r>
              <a:rPr lang="x-none" sz="2400" b="0" baseline="-25000" dirty="0">
                <a:effectLst/>
                <a:latin typeface="Arial" panose="020B0604020202020204" pitchFamily="34" charset="0"/>
                <a:ea typeface="MS Mincho"/>
                <a:cs typeface="Times New Roman" panose="02020603050405020304" pitchFamily="18" charset="0"/>
              </a:rPr>
              <a:t>n</a:t>
            </a:r>
            <a:r>
              <a:rPr lang="x-none" sz="2400" b="0" dirty="0">
                <a:effectLst/>
                <a:latin typeface="Arial" panose="020B0604020202020204" pitchFamily="34" charset="0"/>
                <a:ea typeface="MS Mincho"/>
                <a:cs typeface="Times New Roman" panose="02020603050405020304" pitchFamily="18" charset="0"/>
              </a:rPr>
              <a:t>(x) se interceptan al menos en los nodos de interpolación</a:t>
            </a:r>
            <a:r>
              <a:rPr lang="es-ES" sz="2400" b="0" dirty="0">
                <a:effectLst/>
                <a:latin typeface="Arial" panose="020B0604020202020204" pitchFamily="34" charset="0"/>
                <a:ea typeface="MS Mincho"/>
                <a:cs typeface="Times New Roman" panose="02020603050405020304" pitchFamily="18" charset="0"/>
              </a:rPr>
              <a:t>: </a:t>
            </a:r>
          </a:p>
        </p:txBody>
      </p:sp>
      <p:sp>
        <p:nvSpPr>
          <p:cNvPr id="5" name="Rectangle 4"/>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Interpolación polinómica</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2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84807CC7-8F80-4E96-8161-5C96DF4643D5}"/>
              </a:ext>
            </a:extLst>
          </p:cNvPr>
          <p:cNvSpPr>
            <a:spLocks noChangeArrowheads="1"/>
          </p:cNvSpPr>
          <p:nvPr/>
        </p:nvSpPr>
        <p:spPr bwMode="auto">
          <a:xfrm>
            <a:off x="929361" y="2708920"/>
            <a:ext cx="16231315" cy="5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4" name="Object 3">
            <a:extLst>
              <a:ext uri="{FF2B5EF4-FFF2-40B4-BE49-F238E27FC236}">
                <a16:creationId xmlns:a16="http://schemas.microsoft.com/office/drawing/2014/main" id="{297E4DDC-34DD-4206-B79D-AA96DAE17324}"/>
              </a:ext>
            </a:extLst>
          </p:cNvPr>
          <p:cNvGraphicFramePr>
            <a:graphicFrameLocks noChangeAspect="1"/>
          </p:cNvGraphicFramePr>
          <p:nvPr>
            <p:extLst>
              <p:ext uri="{D42A27DB-BD31-4B8C-83A1-F6EECF244321}">
                <p14:modId xmlns:p14="http://schemas.microsoft.com/office/powerpoint/2010/main" val="2326336520"/>
              </p:ext>
            </p:extLst>
          </p:nvPr>
        </p:nvGraphicFramePr>
        <p:xfrm>
          <a:off x="929362" y="2708920"/>
          <a:ext cx="6469759" cy="3194148"/>
        </p:xfrm>
        <a:graphic>
          <a:graphicData uri="http://schemas.openxmlformats.org/presentationml/2006/ole">
            <mc:AlternateContent xmlns:mc="http://schemas.openxmlformats.org/markup-compatibility/2006">
              <mc:Choice xmlns:v="urn:schemas-microsoft-com:vml" Requires="v">
                <p:oleObj spid="_x0000_s6166" name="Imagen de mapa de bits" r:id="rId4" imgW="4183743" imgH="2057578" progId="Paint.Picture.1">
                  <p:embed/>
                </p:oleObj>
              </mc:Choice>
              <mc:Fallback>
                <p:oleObj name="Imagen de mapa de bits" r:id="rId4" imgW="4183743" imgH="2057578" progId="Paint.Picture.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362" y="2708920"/>
                        <a:ext cx="6469759" cy="3194148"/>
                      </a:xfrm>
                      <a:prstGeom prst="rect">
                        <a:avLst/>
                      </a:prstGeom>
                      <a:noFill/>
                    </p:spPr>
                  </p:pic>
                </p:oleObj>
              </mc:Fallback>
            </mc:AlternateContent>
          </a:graphicData>
        </a:graphic>
      </p:graphicFrame>
    </p:spTree>
    <p:extLst>
      <p:ext uri="{BB962C8B-B14F-4D97-AF65-F5344CB8AC3E}">
        <p14:creationId xmlns:p14="http://schemas.microsoft.com/office/powerpoint/2010/main" val="20752900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6259</TotalTime>
  <Words>2027</Words>
  <Application>Microsoft Office PowerPoint</Application>
  <PresentationFormat>On-screen Show (4:3)</PresentationFormat>
  <Paragraphs>218</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5" baseType="lpstr">
      <vt:lpstr>Arial</vt:lpstr>
      <vt:lpstr>Calibri</vt:lpstr>
      <vt:lpstr>Cambria Math</vt:lpstr>
      <vt:lpstr>Symbol</vt:lpstr>
      <vt:lpstr>Times New Roman</vt:lpstr>
      <vt:lpstr>Wingdings</vt:lpstr>
      <vt:lpstr>Diseño predeterminado</vt:lpstr>
      <vt:lpstr>Equation.2</vt:lpstr>
      <vt:lpstr>Imagen de mapa de bits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electrica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ACREDITACION</dc:title>
  <dc:creator>R.R.Toca</dc:creator>
  <cp:lastModifiedBy>User</cp:lastModifiedBy>
  <cp:revision>504</cp:revision>
  <dcterms:created xsi:type="dcterms:W3CDTF">2003-11-20T13:45:27Z</dcterms:created>
  <dcterms:modified xsi:type="dcterms:W3CDTF">2025-04-10T23:27:15Z</dcterms:modified>
</cp:coreProperties>
</file>