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35"/>
  </p:notesMasterIdLst>
  <p:sldIdLst>
    <p:sldId id="355" r:id="rId2"/>
    <p:sldId id="456" r:id="rId3"/>
    <p:sldId id="457" r:id="rId4"/>
    <p:sldId id="480" r:id="rId5"/>
    <p:sldId id="479" r:id="rId6"/>
    <p:sldId id="486" r:id="rId7"/>
    <p:sldId id="478" r:id="rId8"/>
    <p:sldId id="487" r:id="rId9"/>
    <p:sldId id="488" r:id="rId10"/>
    <p:sldId id="489" r:id="rId11"/>
    <p:sldId id="490" r:id="rId12"/>
    <p:sldId id="491" r:id="rId13"/>
    <p:sldId id="492" r:id="rId14"/>
    <p:sldId id="493" r:id="rId15"/>
    <p:sldId id="498" r:id="rId16"/>
    <p:sldId id="494" r:id="rId17"/>
    <p:sldId id="495" r:id="rId18"/>
    <p:sldId id="496" r:id="rId19"/>
    <p:sldId id="497" r:id="rId20"/>
    <p:sldId id="499" r:id="rId21"/>
    <p:sldId id="501" r:id="rId22"/>
    <p:sldId id="502" r:id="rId23"/>
    <p:sldId id="503" r:id="rId24"/>
    <p:sldId id="504" r:id="rId25"/>
    <p:sldId id="505" r:id="rId26"/>
    <p:sldId id="506" r:id="rId27"/>
    <p:sldId id="512" r:id="rId28"/>
    <p:sldId id="508" r:id="rId29"/>
    <p:sldId id="509" r:id="rId30"/>
    <p:sldId id="510" r:id="rId31"/>
    <p:sldId id="511" r:id="rId32"/>
    <p:sldId id="513" r:id="rId33"/>
    <p:sldId id="514" r:id="rId34"/>
  </p:sldIdLst>
  <p:sldSz cx="9144000" cy="6858000" type="screen4x3"/>
  <p:notesSz cx="6858000" cy="9144000"/>
  <p:defaultTextStyle>
    <a:defPPr>
      <a:defRPr lang="en-US"/>
    </a:defPPr>
    <a:lvl1pPr algn="l" rtl="0" fontAlgn="base">
      <a:spcBef>
        <a:spcPct val="0"/>
      </a:spcBef>
      <a:spcAft>
        <a:spcPct val="0"/>
      </a:spcAft>
      <a:defRPr sz="1200" b="1" kern="1200">
        <a:solidFill>
          <a:schemeClr val="tx1"/>
        </a:solidFill>
        <a:latin typeface="Arial" charset="0"/>
        <a:ea typeface="+mn-ea"/>
        <a:cs typeface="+mn-cs"/>
      </a:defRPr>
    </a:lvl1pPr>
    <a:lvl2pPr marL="457200" algn="l" rtl="0" fontAlgn="base">
      <a:spcBef>
        <a:spcPct val="0"/>
      </a:spcBef>
      <a:spcAft>
        <a:spcPct val="0"/>
      </a:spcAft>
      <a:defRPr sz="1200" b="1" kern="1200">
        <a:solidFill>
          <a:schemeClr val="tx1"/>
        </a:solidFill>
        <a:latin typeface="Arial" charset="0"/>
        <a:ea typeface="+mn-ea"/>
        <a:cs typeface="+mn-cs"/>
      </a:defRPr>
    </a:lvl2pPr>
    <a:lvl3pPr marL="914400" algn="l" rtl="0" fontAlgn="base">
      <a:spcBef>
        <a:spcPct val="0"/>
      </a:spcBef>
      <a:spcAft>
        <a:spcPct val="0"/>
      </a:spcAft>
      <a:defRPr sz="1200" b="1" kern="1200">
        <a:solidFill>
          <a:schemeClr val="tx1"/>
        </a:solidFill>
        <a:latin typeface="Arial" charset="0"/>
        <a:ea typeface="+mn-ea"/>
        <a:cs typeface="+mn-cs"/>
      </a:defRPr>
    </a:lvl3pPr>
    <a:lvl4pPr marL="1371600" algn="l" rtl="0" fontAlgn="base">
      <a:spcBef>
        <a:spcPct val="0"/>
      </a:spcBef>
      <a:spcAft>
        <a:spcPct val="0"/>
      </a:spcAft>
      <a:defRPr sz="1200" b="1" kern="1200">
        <a:solidFill>
          <a:schemeClr val="tx1"/>
        </a:solidFill>
        <a:latin typeface="Arial" charset="0"/>
        <a:ea typeface="+mn-ea"/>
        <a:cs typeface="+mn-cs"/>
      </a:defRPr>
    </a:lvl4pPr>
    <a:lvl5pPr marL="1828800" algn="l" rtl="0" fontAlgn="base">
      <a:spcBef>
        <a:spcPct val="0"/>
      </a:spcBef>
      <a:spcAft>
        <a:spcPct val="0"/>
      </a:spcAft>
      <a:defRPr sz="1200" b="1" kern="1200">
        <a:solidFill>
          <a:schemeClr val="tx1"/>
        </a:solidFill>
        <a:latin typeface="Arial" charset="0"/>
        <a:ea typeface="+mn-ea"/>
        <a:cs typeface="+mn-cs"/>
      </a:defRPr>
    </a:lvl5pPr>
    <a:lvl6pPr marL="2286000" algn="l" defTabSz="914400" rtl="0" eaLnBrk="1" latinLnBrk="0" hangingPunct="1">
      <a:defRPr sz="1200" b="1" kern="1200">
        <a:solidFill>
          <a:schemeClr val="tx1"/>
        </a:solidFill>
        <a:latin typeface="Arial" charset="0"/>
        <a:ea typeface="+mn-ea"/>
        <a:cs typeface="+mn-cs"/>
      </a:defRPr>
    </a:lvl6pPr>
    <a:lvl7pPr marL="2743200" algn="l" defTabSz="914400" rtl="0" eaLnBrk="1" latinLnBrk="0" hangingPunct="1">
      <a:defRPr sz="1200" b="1" kern="1200">
        <a:solidFill>
          <a:schemeClr val="tx1"/>
        </a:solidFill>
        <a:latin typeface="Arial" charset="0"/>
        <a:ea typeface="+mn-ea"/>
        <a:cs typeface="+mn-cs"/>
      </a:defRPr>
    </a:lvl7pPr>
    <a:lvl8pPr marL="3200400" algn="l" defTabSz="914400" rtl="0" eaLnBrk="1" latinLnBrk="0" hangingPunct="1">
      <a:defRPr sz="1200" b="1" kern="1200">
        <a:solidFill>
          <a:schemeClr val="tx1"/>
        </a:solidFill>
        <a:latin typeface="Arial" charset="0"/>
        <a:ea typeface="+mn-ea"/>
        <a:cs typeface="+mn-cs"/>
      </a:defRPr>
    </a:lvl8pPr>
    <a:lvl9pPr marL="3657600" algn="l" defTabSz="914400" rtl="0" eaLnBrk="1" latinLnBrk="0" hangingPunct="1">
      <a:defRPr sz="12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66"/>
    <a:srgbClr val="CC3300"/>
    <a:srgbClr val="006600"/>
    <a:srgbClr val="00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208"/>
        <p:guide pos="2880"/>
      </p:guideLst>
    </p:cSldViewPr>
  </p:slideViewPr>
  <p:notesTextViewPr>
    <p:cViewPr>
      <p:scale>
        <a:sx n="100" d="100"/>
        <a:sy n="100" d="100"/>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4"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40C65-E6EB-4FE3-A52B-CAF81A64E264}" type="datetimeFigureOut">
              <a:rPr lang="es-ES" smtClean="0"/>
              <a:t>30/03/2025</a:t>
            </a:fld>
            <a:endParaRPr lang="es-E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1684-7D3E-439C-A5B3-2B3DCA8129E4}" type="slidenum">
              <a:rPr lang="es-ES" smtClean="0"/>
              <a:t>‹#›</a:t>
            </a:fld>
            <a:endParaRPr lang="es-ES"/>
          </a:p>
        </p:txBody>
      </p:sp>
    </p:spTree>
    <p:extLst>
      <p:ext uri="{BB962C8B-B14F-4D97-AF65-F5344CB8AC3E}">
        <p14:creationId xmlns:p14="http://schemas.microsoft.com/office/powerpoint/2010/main" val="993967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77E41684-7D3E-439C-A5B3-2B3DCA8129E4}" type="slidenum">
              <a:rPr lang="es-ES" smtClean="0"/>
              <a:t>15</a:t>
            </a:fld>
            <a:endParaRPr lang="es-ES"/>
          </a:p>
        </p:txBody>
      </p:sp>
    </p:spTree>
    <p:extLst>
      <p:ext uri="{BB962C8B-B14F-4D97-AF65-F5344CB8AC3E}">
        <p14:creationId xmlns:p14="http://schemas.microsoft.com/office/powerpoint/2010/main" val="23252958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6F7F0207-B31A-412E-AE97-EE90E996E670}" type="slidenum">
              <a:rPr lang="en-US"/>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9D0F63A-3ACE-400F-8A1D-88495DE0EB3C}" type="slidenum">
              <a:rPr lang="en-US"/>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5876871-6A8E-4725-B143-5CC7B282979B}" type="slidenum">
              <a:rPr lang="en-US"/>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457200" y="1600200"/>
            <a:ext cx="8229600" cy="4525963"/>
          </a:xfrm>
        </p:spPr>
        <p:txBody>
          <a:bodyPr/>
          <a:lstStyle/>
          <a:p>
            <a:pPr lvl="0"/>
            <a:endParaRPr lang="es-ES" noProof="0"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2C7E986F-3C15-4059-B743-5D93D7ED6C45}" type="slidenum">
              <a:rPr lang="en-US"/>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6A65B661-86BB-4D14-AB33-4158C0F26A86}"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CF1A2449-C8C4-41F0-9A7E-87F44C5BC9AB}"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2"/>
          </p:nvPr>
        </p:nvSpPr>
        <p:spPr>
          <a:ln/>
        </p:spPr>
        <p:txBody>
          <a:bodyPr/>
          <a:lstStyle>
            <a:lvl1pPr>
              <a:defRPr/>
            </a:lvl1pPr>
          </a:lstStyle>
          <a:p>
            <a:pPr>
              <a:defRPr/>
            </a:pPr>
            <a:fld id="{40277B2F-86ED-41D0-88EB-3079AC328BED}"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5EEA0CD0-925F-44DF-88A8-3688462CDCDA}"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p:cNvSpPr>
            <a:spLocks noGrp="1" noChangeArrowheads="1"/>
          </p:cNvSpPr>
          <p:nvPr>
            <p:ph type="sldNum" sz="quarter" idx="12"/>
          </p:nvPr>
        </p:nvSpPr>
        <p:spPr>
          <a:ln/>
        </p:spPr>
        <p:txBody>
          <a:bodyPr/>
          <a:lstStyle>
            <a:lvl1pPr>
              <a:defRPr/>
            </a:lvl1pPr>
          </a:lstStyle>
          <a:p>
            <a:pPr>
              <a:defRPr/>
            </a:pPr>
            <a:fld id="{CA8A04DB-B601-4349-A5C6-5709BEB4B155}" type="slidenum">
              <a:rPr lang="en-US"/>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2"/>
          </p:nvPr>
        </p:nvSpPr>
        <p:spPr>
          <a:ln/>
        </p:spPr>
        <p:txBody>
          <a:bodyPr/>
          <a:lstStyle>
            <a:lvl1pPr>
              <a:defRPr/>
            </a:lvl1pPr>
          </a:lstStyle>
          <a:p>
            <a:pPr>
              <a:defRPr/>
            </a:pPr>
            <a:fld id="{7D8662C8-A281-4FD2-9E18-1E518CC2407E}"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2"/>
          </p:nvPr>
        </p:nvSpPr>
        <p:spPr>
          <a:ln/>
        </p:spPr>
        <p:txBody>
          <a:bodyPr/>
          <a:lstStyle>
            <a:lvl1pPr>
              <a:defRPr/>
            </a:lvl1pPr>
          </a:lstStyle>
          <a:p>
            <a:pPr>
              <a:defRPr/>
            </a:pPr>
            <a:fld id="{32ABB60D-1A35-4701-BA6E-36F8099093B3}"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1B78720A-8206-4633-B263-1F96BF01AD23}" type="slidenum">
              <a:rPr lang="en-US"/>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p:cNvSpPr>
            <a:spLocks noGrp="1" noChangeArrowheads="1"/>
          </p:cNvSpPr>
          <p:nvPr>
            <p:ph type="sldNum" sz="quarter" idx="12"/>
          </p:nvPr>
        </p:nvSpPr>
        <p:spPr>
          <a:ln/>
        </p:spPr>
        <p:txBody>
          <a:bodyPr/>
          <a:lstStyle>
            <a:lvl1pPr>
              <a:defRPr/>
            </a:lvl1pPr>
          </a:lstStyle>
          <a:p>
            <a:pPr>
              <a:defRPr/>
            </a:pPr>
            <a:fld id="{FFA1CF6E-3BE4-4B15-BA6C-C4F815F69584}"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cambiar el estilo de título	</a:t>
            </a:r>
          </a:p>
        </p:txBody>
      </p:sp>
      <p:sp>
        <p:nvSpPr>
          <p:cNvPr id="7171"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dirty="0"/>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CAC4A14-E8DA-427A-B5CA-45AB921C60C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5.bin"/><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notesSlide" Target="../notesSlides/notesSlide1.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7.bin"/><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2.png"/><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3" name="2 CuadroTexto"/>
          <p:cNvSpPr txBox="1"/>
          <p:nvPr/>
        </p:nvSpPr>
        <p:spPr>
          <a:xfrm>
            <a:off x="1069505" y="2060848"/>
            <a:ext cx="6046912" cy="2246769"/>
          </a:xfrm>
          <a:prstGeom prst="rect">
            <a:avLst/>
          </a:prstGeom>
          <a:noFill/>
        </p:spPr>
        <p:txBody>
          <a:bodyPr wrap="square" rtlCol="0">
            <a:spAutoFit/>
          </a:bodyPr>
          <a:lstStyle/>
          <a:p>
            <a:pPr algn="ctr"/>
            <a:r>
              <a:rPr lang="es-ES" sz="2800" dirty="0"/>
              <a:t>SOLUCIÓN NUMÉRICA</a:t>
            </a:r>
          </a:p>
          <a:p>
            <a:pPr algn="ctr"/>
            <a:endParaRPr lang="es-ES" sz="2800" dirty="0"/>
          </a:p>
          <a:p>
            <a:pPr algn="ctr"/>
            <a:r>
              <a:rPr lang="es-ES" sz="2800" dirty="0"/>
              <a:t>DE SISTEMAS DE ECUACIONES</a:t>
            </a:r>
          </a:p>
          <a:p>
            <a:pPr algn="ctr"/>
            <a:endParaRPr lang="es-ES" sz="2800" dirty="0"/>
          </a:p>
          <a:p>
            <a:pPr algn="ctr"/>
            <a:r>
              <a:rPr lang="es-ES" sz="2800" dirty="0"/>
              <a:t>LINEALES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380430"/>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Una de las ventajas es la sencillez de estos algoritmos, lo cual significa programas computacionales más simples y seguros. </a:t>
            </a:r>
          </a:p>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Otra de sus ventajas es la no propagación de errores. </a:t>
            </a:r>
            <a:r>
              <a:rPr lang="es-ES" sz="2400" b="0" dirty="0">
                <a:latin typeface="Arial" panose="020B0604020202020204" pitchFamily="34" charset="0"/>
                <a:ea typeface="Times New Roman" panose="02020603050405020304" pitchFamily="18" charset="0"/>
                <a:cs typeface="Times New Roman" panose="02020603050405020304" pitchFamily="18" charset="0"/>
              </a:rPr>
              <a:t>C</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omo en los métodos iterativos se obtiene una sucesión de soluciones aproximadas que converge hacia la solución exacta, la aproximación número n – 1 solo sirve para encontrar una mejor solución en la aproximación número n, por tanto, los errores de la aproximación n – 1 no se propagan a la aproximación n. </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Métodos de iterativos</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83072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124744"/>
                <a:ext cx="8280920" cy="4829977"/>
              </a:xfrm>
              <a:prstGeom prst="rect">
                <a:avLst/>
              </a:prstGeom>
            </p:spPr>
            <p:txBody>
              <a:bodyPr wrap="square">
                <a:spAutoFit/>
              </a:bodyPr>
              <a:lstStyle/>
              <a:p>
                <a:pPr marL="226695"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Dado el sistema de n ecuaciones lineales con n incógnitas</a:t>
                </a:r>
                <a:r>
                  <a:rPr lang="es-ES_tradnl" sz="2400" dirty="0">
                    <a:effectLst/>
                    <a:latin typeface="Arial" panose="020B0604020202020204" pitchFamily="34" charset="0"/>
                    <a:ea typeface="Times New Roman" panose="02020603050405020304" pitchFamily="18" charset="0"/>
                    <a:cs typeface="Times New Roman" panose="02020603050405020304" pitchFamily="18" charset="0"/>
                  </a:rPr>
                  <a:t>:</a:t>
                </a:r>
              </a:p>
              <a:p>
                <a:pPr marL="226695" algn="just">
                  <a:lnSpc>
                    <a:spcPct val="115000"/>
                  </a:lnSpc>
                  <a:spcAft>
                    <a:spcPts val="600"/>
                  </a:spcAft>
                </a:pPr>
                <a:endParaRPr lang="es-ES_tradnl" sz="2400" b="0" dirty="0">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endParaRPr lang="es-ES_tradnl"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endParaRPr lang="es-ES_tradnl" sz="2400" b="0" dirty="0">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endParaRPr lang="es-ES_tradnl"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endParaRPr lang="es-ES_tradnl"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226695"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Si todos los elementos de la diagonal son no nulos </a:t>
                </a:r>
                <a14:m>
                  <m:oMath xmlns:m="http://schemas.openxmlformats.org/officeDocument/2006/math">
                    <m:d>
                      <m:dPr>
                        <m:ctrlPr>
                          <a:rPr lang="es-ES" sz="2400" b="0" i="1">
                            <a:effectLst/>
                            <a:latin typeface="Cambria Math" panose="02040503050406030204" pitchFamily="18" charset="0"/>
                            <a:ea typeface="MS Mincho"/>
                          </a:rPr>
                        </m:ctrlPr>
                      </m:dPr>
                      <m:e>
                        <m:sSub>
                          <m:sSubPr>
                            <m:ctrlPr>
                              <a:rPr lang="es-ES" sz="2400" b="0" i="1">
                                <a:effectLst/>
                                <a:latin typeface="Cambria Math" panose="02040503050406030204" pitchFamily="18" charset="0"/>
                                <a:ea typeface="MS Mincho"/>
                              </a:rPr>
                            </m:ctrlPr>
                          </m:sSubP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S" sz="2400" b="0" i="1">
                                <a:effectLst/>
                                <a:latin typeface="Cambria Math" panose="02040503050406030204" pitchFamily="18" charset="0"/>
                                <a:ea typeface="MS Mincho"/>
                                <a:cs typeface="Times New Roman" panose="02020603050405020304" pitchFamily="18" charset="0"/>
                              </a:rPr>
                              <m:t>𝑖𝑖</m:t>
                            </m:r>
                          </m:sub>
                        </m:sSub>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a:effectLst/>
                            <a:latin typeface="Cambria Math" panose="02040503050406030204" pitchFamily="18" charset="0"/>
                            <a:ea typeface="MS Mincho"/>
                            <a:cs typeface="Times New Roman" panose="02020603050405020304" pitchFamily="18" charset="0"/>
                          </a:rPr>
                          <m:t>0  </m:t>
                        </m:r>
                        <m:r>
                          <a:rPr lang="es-ES" sz="2400" b="0" i="1">
                            <a:effectLst/>
                            <a:latin typeface="Cambria Math" panose="02040503050406030204" pitchFamily="18" charset="0"/>
                            <a:ea typeface="MS Mincho"/>
                            <a:cs typeface="Times New Roman" panose="02020603050405020304" pitchFamily="18" charset="0"/>
                          </a:rPr>
                          <m:t>𝑖</m:t>
                        </m:r>
                        <m:r>
                          <a:rPr lang="es-ES" sz="2400" b="0" i="1">
                            <a:effectLst/>
                            <a:latin typeface="Cambria Math" panose="02040503050406030204" pitchFamily="18" charset="0"/>
                            <a:ea typeface="MS Mincho"/>
                            <a:cs typeface="Times New Roman" panose="02020603050405020304" pitchFamily="18" charset="0"/>
                          </a:rPr>
                          <m:t>=1, 2, ⋯,</m:t>
                        </m:r>
                        <m:r>
                          <a:rPr lang="es-ES" sz="2400" b="0" i="1">
                            <a:effectLst/>
                            <a:latin typeface="Cambria Math" panose="02040503050406030204" pitchFamily="18" charset="0"/>
                            <a:ea typeface="MS Mincho"/>
                            <a:cs typeface="Times New Roman" panose="02020603050405020304" pitchFamily="18" charset="0"/>
                          </a:rPr>
                          <m:t>𝑛</m:t>
                        </m:r>
                      </m:e>
                    </m:d>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en cada ecuación i del sistema puede despejarse la variable </a:t>
                </a:r>
                <a14:m>
                  <m:oMath xmlns:m="http://schemas.openxmlformats.org/officeDocument/2006/math">
                    <m:sSub>
                      <m:sSubPr>
                        <m:ctrlPr>
                          <a:rPr lang="es-ES" sz="2800" b="0" i="1">
                            <a:latin typeface="Cambria Math" panose="02040503050406030204" pitchFamily="18" charset="0"/>
                            <a:ea typeface="MS Mincho"/>
                          </a:rPr>
                        </m:ctrlPr>
                      </m:sSubPr>
                      <m:e>
                        <m:r>
                          <a:rPr lang="es-ES" sz="2800" b="0" i="1" smtClean="0">
                            <a:latin typeface="Cambria Math" panose="02040503050406030204" pitchFamily="18" charset="0"/>
                            <a:ea typeface="MS Mincho"/>
                          </a:rPr>
                          <m:t>𝑥</m:t>
                        </m:r>
                      </m:e>
                      <m:sub>
                        <m:r>
                          <a:rPr lang="es-ES" sz="2800" b="0" i="1">
                            <a:latin typeface="Cambria Math" panose="02040503050406030204" pitchFamily="18" charset="0"/>
                            <a:ea typeface="MS Mincho"/>
                            <a:cs typeface="Times New Roman" panose="02020603050405020304" pitchFamily="18" charset="0"/>
                          </a:rPr>
                          <m:t>𝑖</m:t>
                        </m:r>
                      </m:sub>
                    </m:sSub>
                    <m:r>
                      <a:rPr lang="es-ES" sz="2800" b="0" i="0" smtClean="0">
                        <a:latin typeface="Cambria Math" panose="02040503050406030204" pitchFamily="18" charset="0"/>
                        <a:ea typeface="MS Mincho"/>
                        <a:cs typeface="Times New Roman" panose="02020603050405020304" pitchFamily="18" charset="0"/>
                      </a:rPr>
                      <m:t>.</m:t>
                    </m:r>
                  </m:oMath>
                </a14:m>
                <a:endParaRPr lang="es-ES" sz="28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124744"/>
                <a:ext cx="8280920" cy="4829977"/>
              </a:xfrm>
              <a:prstGeom prst="rect">
                <a:avLst/>
              </a:prstGeom>
              <a:blipFill>
                <a:blip r:embed="rId4"/>
                <a:stretch>
                  <a:fillRect t="-505" r="-1178" b="-176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u="sng" dirty="0">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graphicFrame>
        <p:nvGraphicFramePr>
          <p:cNvPr id="5" name="Object 4">
            <a:extLst>
              <a:ext uri="{FF2B5EF4-FFF2-40B4-BE49-F238E27FC236}">
                <a16:creationId xmlns:a16="http://schemas.microsoft.com/office/drawing/2014/main" id="{3962BA69-8321-4805-9E4F-F5BC43B8C882}"/>
              </a:ext>
            </a:extLst>
          </p:cNvPr>
          <p:cNvGraphicFramePr>
            <a:graphicFrameLocks noChangeAspect="1"/>
          </p:cNvGraphicFramePr>
          <p:nvPr>
            <p:extLst>
              <p:ext uri="{D42A27DB-BD31-4B8C-83A1-F6EECF244321}">
                <p14:modId xmlns:p14="http://schemas.microsoft.com/office/powerpoint/2010/main" val="2263442270"/>
              </p:ext>
            </p:extLst>
          </p:nvPr>
        </p:nvGraphicFramePr>
        <p:xfrm>
          <a:off x="2051943" y="2025005"/>
          <a:ext cx="4536182" cy="2268091"/>
        </p:xfrm>
        <a:graphic>
          <a:graphicData uri="http://schemas.openxmlformats.org/presentationml/2006/ole">
            <mc:AlternateContent xmlns:mc="http://schemas.openxmlformats.org/markup-compatibility/2006">
              <mc:Choice xmlns:v="urn:schemas-microsoft-com:vml" Requires="v">
                <p:oleObj spid="_x0000_s2070" r:id="rId5" imgW="1816100" imgH="927100" progId="Equation.2">
                  <p:embed/>
                </p:oleObj>
              </mc:Choice>
              <mc:Fallback>
                <p:oleObj r:id="rId5" imgW="1816100" imgH="927100" progId="Equation.2">
                  <p:embed/>
                  <p:pic>
                    <p:nvPicPr>
                      <p:cNvPr id="15" name="Object 14">
                        <a:extLst>
                          <a:ext uri="{FF2B5EF4-FFF2-40B4-BE49-F238E27FC236}">
                            <a16:creationId xmlns:a16="http://schemas.microsoft.com/office/drawing/2014/main" id="{A9F2067B-A23F-4ECA-9DB1-DABAFF3574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943" y="2025005"/>
                        <a:ext cx="4536182" cy="2268091"/>
                      </a:xfrm>
                      <a:prstGeom prst="rect">
                        <a:avLst/>
                      </a:prstGeom>
                      <a:noFill/>
                    </p:spPr>
                  </p:pic>
                </p:oleObj>
              </mc:Fallback>
            </mc:AlternateContent>
          </a:graphicData>
        </a:graphic>
      </p:graphicFrame>
    </p:spTree>
    <p:extLst>
      <p:ext uri="{BB962C8B-B14F-4D97-AF65-F5344CB8AC3E}">
        <p14:creationId xmlns:p14="http://schemas.microsoft.com/office/powerpoint/2010/main" val="2707403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80901"/>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El SEL se escribe en la forma: </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6D0A7B3-7B28-43C1-AAA3-F629AAE9FBFF}"/>
                  </a:ext>
                </a:extLst>
              </p:cNvPr>
              <p:cNvSpPr txBox="1"/>
              <p:nvPr/>
            </p:nvSpPr>
            <p:spPr>
              <a:xfrm>
                <a:off x="611560" y="2037693"/>
                <a:ext cx="5886400" cy="2868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ES" sz="2400" i="1" smtClean="0">
                              <a:solidFill>
                                <a:srgbClr val="836967"/>
                              </a:solidFill>
                              <a:latin typeface="Cambria Math" panose="02040503050406030204" pitchFamily="18" charset="0"/>
                            </a:rPr>
                          </m:ctrlPr>
                        </m:dPr>
                        <m:e>
                          <m:eqArr>
                            <m:eqArrPr>
                              <m:ctrlPr>
                                <a:rPr lang="es-ES" sz="2400" i="1">
                                  <a:solidFill>
                                    <a:srgbClr val="836967"/>
                                  </a:solidFill>
                                  <a:latin typeface="Cambria Math" panose="02040503050406030204" pitchFamily="18" charset="0"/>
                                </a:rPr>
                              </m:ctrlPr>
                            </m:eqArrPr>
                            <m:e>
                              <m:r>
                                <a:rPr lang="es-ES" sz="2400">
                                  <a:latin typeface="Cambria Math" panose="02040503050406030204" pitchFamily="18" charset="0"/>
                                </a:rPr>
                                <m:t>&amp;</m:t>
                              </m:r>
                              <m:sSub>
                                <m:sSubPr>
                                  <m:ctrlPr>
                                    <a:rPr lang="es-ES" sz="2400" i="1" smtClean="0">
                                      <a:latin typeface="Cambria Math" panose="02040503050406030204" pitchFamily="18" charset="0"/>
                                    </a:rPr>
                                  </m:ctrlPr>
                                </m:sSubPr>
                                <m:e>
                                  <m:r>
                                    <a:rPr lang="es-ES" sz="2400" b="1" i="1" smtClean="0">
                                      <a:latin typeface="Cambria Math" panose="02040503050406030204" pitchFamily="18" charset="0"/>
                                    </a:rPr>
                                    <m:t>𝒙</m:t>
                                  </m:r>
                                </m:e>
                                <m:sub>
                                  <m:r>
                                    <a:rPr lang="es-ES" sz="2400" b="1" i="1" smtClean="0">
                                      <a:latin typeface="Cambria Math" panose="02040503050406030204" pitchFamily="18" charset="0"/>
                                    </a:rPr>
                                    <m:t>𝟏</m:t>
                                  </m:r>
                                </m:sub>
                              </m:sSub>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11</m:t>
                                      </m:r>
                                    </m:sub>
                                  </m:sSub>
                                </m:den>
                              </m:f>
                              <m:d>
                                <m:dPr>
                                  <m:begChr m:val="["/>
                                  <m:endChr m:val="]"/>
                                  <m:ctrlPr>
                                    <a:rPr lang="es-ES" sz="2400" i="1">
                                      <a:solidFill>
                                        <a:srgbClr val="836967"/>
                                      </a:solidFill>
                                      <a:latin typeface="Cambria Math" panose="02040503050406030204" pitchFamily="18" charset="0"/>
                                    </a:rPr>
                                  </m:ctrlPr>
                                </m:dPr>
                                <m:e>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12</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i="1">
                                          <a:latin typeface="Cambria Math" panose="02040503050406030204" pitchFamily="18" charset="0"/>
                                        </a:rPr>
                                        <m:t>𝟐</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13</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b="1" i="1" smtClean="0">
                                          <a:latin typeface="Cambria Math" panose="02040503050406030204" pitchFamily="18" charset="0"/>
                                        </a:rPr>
                                        <m:t>𝟑</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m:t>
                                      </m:r>
                                      <m:r>
                                        <a:rPr lang="es-ES" sz="2400" i="1">
                                          <a:latin typeface="Cambria Math" panose="02040503050406030204" pitchFamily="18" charset="0"/>
                                        </a:rPr>
                                        <m:t>𝑛</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b="1" i="1" smtClean="0">
                                          <a:latin typeface="Cambria Math" panose="02040503050406030204" pitchFamily="18" charset="0"/>
                                        </a:rPr>
                                        <m:t>𝒏</m:t>
                                      </m:r>
                                    </m:sub>
                                  </m:sSub>
                                </m:e>
                              </m:d>
                              <m:r>
                                <a:rPr lang="es-ES" sz="2400" i="0">
                                  <a:latin typeface="Cambria Math" panose="02040503050406030204" pitchFamily="18" charset="0"/>
                                </a:rPr>
                                <m:t> </m:t>
                              </m:r>
                              <m:r>
                                <a:rPr lang="es-ES" sz="2400" b="1" i="0" smtClean="0">
                                  <a:latin typeface="Cambria Math" panose="02040503050406030204" pitchFamily="18" charset="0"/>
                                </a:rPr>
                                <m:t>+</m:t>
                              </m:r>
                              <m:f>
                                <m:fPr>
                                  <m:ctrlPr>
                                    <a:rPr lang="es-ES" sz="2400" b="1" i="1" smtClean="0">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a:latin typeface="Cambria Math" panose="02040503050406030204" pitchFamily="18" charset="0"/>
                                        </a:rPr>
                                        <m:t>1</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a:latin typeface="Cambria Math" panose="02040503050406030204" pitchFamily="18" charset="0"/>
                                        </a:rPr>
                                        <m:t>11</m:t>
                                      </m:r>
                                    </m:sub>
                                  </m:sSub>
                                </m:den>
                              </m:f>
                            </m:e>
                            <m:e>
                              <m:r>
                                <a:rPr lang="es-ES" sz="2400" i="0">
                                  <a:latin typeface="Cambria Math" panose="02040503050406030204" pitchFamily="18" charset="0"/>
                                </a:rPr>
                                <m:t>&amp;</m:t>
                              </m:r>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b="1" i="1" smtClean="0">
                                      <a:latin typeface="Cambria Math" panose="02040503050406030204" pitchFamily="18" charset="0"/>
                                    </a:rPr>
                                    <m:t>𝟐</m:t>
                                  </m:r>
                                </m:sub>
                              </m:sSub>
                              <m:r>
                                <a:rPr lang="es-ES" sz="240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22</m:t>
                                      </m:r>
                                    </m:sub>
                                  </m:sSub>
                                </m:den>
                              </m:f>
                              <m:d>
                                <m:dPr>
                                  <m:begChr m:val="["/>
                                  <m:endChr m:val="]"/>
                                  <m:ctrlPr>
                                    <a:rPr lang="es-ES" sz="2400" i="1">
                                      <a:solidFill>
                                        <a:srgbClr val="836967"/>
                                      </a:solidFill>
                                      <a:latin typeface="Cambria Math" panose="02040503050406030204" pitchFamily="18" charset="0"/>
                                    </a:rPr>
                                  </m:ctrlPr>
                                </m:dPr>
                                <m:e>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21</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i="1">
                                          <a:latin typeface="Cambria Math" panose="02040503050406030204" pitchFamily="18" charset="0"/>
                                        </a:rPr>
                                        <m:t>𝟏</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23</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b="1" i="1" smtClean="0">
                                          <a:latin typeface="Cambria Math" panose="02040503050406030204" pitchFamily="18" charset="0"/>
                                        </a:rPr>
                                        <m:t>𝟑</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m:t>
                                      </m:r>
                                      <m:r>
                                        <a:rPr lang="es-ES" sz="2400" i="1">
                                          <a:latin typeface="Cambria Math" panose="02040503050406030204" pitchFamily="18" charset="0"/>
                                        </a:rPr>
                                        <m:t>𝑛</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i="1">
                                          <a:latin typeface="Cambria Math" panose="02040503050406030204" pitchFamily="18" charset="0"/>
                                        </a:rPr>
                                        <m:t>𝒏</m:t>
                                      </m:r>
                                    </m:sub>
                                  </m:sSub>
                                </m:e>
                              </m:d>
                              <m:r>
                                <a:rPr lang="es-ES" sz="240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b="1" i="1" smtClean="0">
                                          <a:latin typeface="Cambria Math" panose="02040503050406030204" pitchFamily="18" charset="0"/>
                                        </a:rPr>
                                        <m:t>𝟐</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b="1" i="1" smtClean="0">
                                          <a:latin typeface="Cambria Math" panose="02040503050406030204" pitchFamily="18" charset="0"/>
                                        </a:rPr>
                                        <m:t>𝟐𝟐</m:t>
                                      </m:r>
                                    </m:sub>
                                  </m:sSub>
                                </m:den>
                              </m:f>
                            </m:e>
                            <m:e>
                              <m:r>
                                <a:rPr lang="es-ES" sz="2400" i="0">
                                  <a:latin typeface="Cambria Math" panose="02040503050406030204" pitchFamily="18" charset="0"/>
                                </a:rPr>
                                <m:t>&amp;⋮</m:t>
                              </m:r>
                            </m:e>
                            <m:e>
                              <m:r>
                                <a:rPr lang="es-ES" sz="2400" i="0">
                                  <a:latin typeface="Cambria Math" panose="02040503050406030204" pitchFamily="18" charset="0"/>
                                </a:rPr>
                                <m:t>&amp;</m:t>
                              </m:r>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b="1" i="1" smtClean="0">
                                      <a:latin typeface="Cambria Math" panose="02040503050406030204" pitchFamily="18" charset="0"/>
                                    </a:rPr>
                                    <m:t>𝒏</m:t>
                                  </m:r>
                                </m:sub>
                              </m:sSub>
                              <m:r>
                                <a:rPr lang="es-ES" sz="240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𝑛𝑛</m:t>
                                      </m:r>
                                    </m:sub>
                                  </m:sSub>
                                </m:den>
                              </m:f>
                              <m:d>
                                <m:dPr>
                                  <m:begChr m:val="["/>
                                  <m:endChr m:val="]"/>
                                  <m:ctrlPr>
                                    <a:rPr lang="es-ES" sz="2400" i="1">
                                      <a:solidFill>
                                        <a:srgbClr val="836967"/>
                                      </a:solidFill>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0">
                                          <a:latin typeface="Cambria Math" panose="02040503050406030204" pitchFamily="18" charset="0"/>
                                        </a:rPr>
                                        <m:t>−</m:t>
                                      </m:r>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1</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i="1">
                                          <a:latin typeface="Cambria Math" panose="02040503050406030204" pitchFamily="18" charset="0"/>
                                        </a:rPr>
                                        <m:t>𝟏</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2</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i="1">
                                          <a:latin typeface="Cambria Math" panose="02040503050406030204" pitchFamily="18" charset="0"/>
                                        </a:rPr>
                                        <m:t>𝟐</m:t>
                                      </m:r>
                                    </m:sub>
                                  </m:sSub>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m:t>
                                      </m:r>
                                      <m:r>
                                        <a:rPr lang="es-ES" sz="2400" i="1">
                                          <a:latin typeface="Cambria Math" panose="02040503050406030204" pitchFamily="18" charset="0"/>
                                        </a:rPr>
                                        <m:t>𝑛</m:t>
                                      </m:r>
                                      <m:r>
                                        <a:rPr lang="es-ES" sz="2400" i="0">
                                          <a:latin typeface="Cambria Math" panose="02040503050406030204" pitchFamily="18" charset="0"/>
                                        </a:rPr>
                                        <m:t>−1</m:t>
                                      </m:r>
                                    </m:sub>
                                  </m:sSub>
                                  <m:sSub>
                                    <m:sSubPr>
                                      <m:ctrlPr>
                                        <a:rPr lang="es-ES" sz="2400" i="1">
                                          <a:latin typeface="Cambria Math" panose="02040503050406030204" pitchFamily="18" charset="0"/>
                                        </a:rPr>
                                      </m:ctrlPr>
                                    </m:sSubPr>
                                    <m:e>
                                      <m:r>
                                        <a:rPr lang="es-ES" sz="2400" i="1">
                                          <a:latin typeface="Cambria Math" panose="02040503050406030204" pitchFamily="18" charset="0"/>
                                        </a:rPr>
                                        <m:t>𝒙</m:t>
                                      </m:r>
                                    </m:e>
                                    <m:sub>
                                      <m:r>
                                        <a:rPr lang="es-ES" sz="2400" i="1">
                                          <a:latin typeface="Cambria Math" panose="02040503050406030204" pitchFamily="18" charset="0"/>
                                        </a:rPr>
                                        <m:t>𝒏</m:t>
                                      </m:r>
                                      <m:r>
                                        <a:rPr lang="es-ES" sz="2400" b="1" i="1" smtClean="0">
                                          <a:latin typeface="Cambria Math" panose="02040503050406030204" pitchFamily="18" charset="0"/>
                                        </a:rPr>
                                        <m:t>−</m:t>
                                      </m:r>
                                      <m:r>
                                        <a:rPr lang="es-ES" sz="2400" b="1" i="1" smtClean="0">
                                          <a:latin typeface="Cambria Math" panose="02040503050406030204" pitchFamily="18" charset="0"/>
                                        </a:rPr>
                                        <m:t>𝟏</m:t>
                                      </m:r>
                                    </m:sub>
                                  </m:sSub>
                                </m:e>
                              </m:d>
                              <m:r>
                                <a:rPr lang="es-ES" sz="240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b="1" i="1" smtClean="0">
                                          <a:latin typeface="Cambria Math" panose="02040503050406030204" pitchFamily="18" charset="0"/>
                                        </a:rPr>
                                        <m:t>𝒏</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b="1" i="1" smtClean="0">
                                          <a:latin typeface="Cambria Math" panose="02040503050406030204" pitchFamily="18" charset="0"/>
                                        </a:rPr>
                                        <m:t>𝒏𝒏</m:t>
                                      </m:r>
                                    </m:sub>
                                  </m:sSub>
                                </m:den>
                              </m:f>
                            </m:e>
                          </m:eqArr>
                        </m:e>
                      </m:d>
                    </m:oMath>
                  </m:oMathPara>
                </a14:m>
                <a:endParaRPr lang="es-ES" sz="2400" dirty="0"/>
              </a:p>
            </p:txBody>
          </p:sp>
        </mc:Choice>
        <mc:Fallback>
          <p:sp>
            <p:nvSpPr>
              <p:cNvPr id="8" name="TextBox 7">
                <a:extLst>
                  <a:ext uri="{FF2B5EF4-FFF2-40B4-BE49-F238E27FC236}">
                    <a16:creationId xmlns:a16="http://schemas.microsoft.com/office/drawing/2014/main" id="{36D0A7B3-7B28-43C1-AAA3-F629AAE9FBFF}"/>
                  </a:ext>
                </a:extLst>
              </p:cNvPr>
              <p:cNvSpPr txBox="1">
                <a:spLocks noRot="1" noChangeAspect="1" noMove="1" noResize="1" noEditPoints="1" noAdjustHandles="1" noChangeArrowheads="1" noChangeShapeType="1" noTextEdit="1"/>
              </p:cNvSpPr>
              <p:nvPr/>
            </p:nvSpPr>
            <p:spPr>
              <a:xfrm>
                <a:off x="611560" y="2037693"/>
                <a:ext cx="5886400" cy="2868349"/>
              </a:xfrm>
              <a:prstGeom prst="rect">
                <a:avLst/>
              </a:prstGeom>
              <a:blipFill>
                <a:blip r:embed="rId3"/>
                <a:stretch>
                  <a:fillRect r="-21739"/>
                </a:stretch>
              </a:blipFill>
            </p:spPr>
            <p:txBody>
              <a:bodyPr/>
              <a:lstStyle/>
              <a:p>
                <a:r>
                  <a:rPr lang="es-ES">
                    <a:noFill/>
                  </a:rPr>
                  <a:t> </a:t>
                </a:r>
              </a:p>
            </p:txBody>
          </p:sp>
        </mc:Fallback>
      </mc:AlternateContent>
    </p:spTree>
    <p:extLst>
      <p:ext uri="{BB962C8B-B14F-4D97-AF65-F5344CB8AC3E}">
        <p14:creationId xmlns:p14="http://schemas.microsoft.com/office/powerpoint/2010/main" val="266414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179512" y="1124744"/>
                <a:ext cx="8496944" cy="5030673"/>
              </a:xfrm>
              <a:prstGeom prst="rect">
                <a:avLst/>
              </a:prstGeom>
            </p:spPr>
            <p:txBody>
              <a:bodyPr wrap="square">
                <a:spAutoFit/>
              </a:bodyPr>
              <a:lstStyle/>
              <a:p>
                <a:pPr marL="190500">
                  <a:lnSpc>
                    <a:spcPct val="115000"/>
                  </a:lnSpc>
                  <a:spcAft>
                    <a:spcPts val="600"/>
                  </a:spcAft>
                </a:pPr>
                <a:r>
                  <a:rPr lang="x-none" sz="2400" b="0" kern="0" dirty="0">
                    <a:effectLst/>
                    <a:latin typeface="Arial" panose="020B0604020202020204" pitchFamily="34" charset="0"/>
                    <a:ea typeface="MS Mincho"/>
                    <a:cs typeface="Times New Roman" panose="02020603050405020304" pitchFamily="18" charset="0"/>
                  </a:rPr>
                  <a:t>Introduzcamos las notaciones</a:t>
                </a:r>
                <a:r>
                  <a:rPr lang="es-ES" sz="2400" b="0" kern="0" dirty="0">
                    <a:effectLst/>
                    <a:latin typeface="Arial" panose="020B0604020202020204" pitchFamily="34" charset="0"/>
                    <a:ea typeface="MS Mincho"/>
                    <a:cs typeface="Times New Roman" panose="02020603050405020304" pitchFamily="18" charset="0"/>
                  </a:rPr>
                  <a:t>:</a:t>
                </a:r>
              </a:p>
              <a:p>
                <a:pPr marL="190500" indent="259080">
                  <a:lnSpc>
                    <a:spcPct val="115000"/>
                  </a:lnSpc>
                  <a:spcAft>
                    <a:spcPts val="600"/>
                  </a:spcAft>
                </a:pPr>
                <a:endParaRPr lang="es-ES" sz="2400" b="0" kern="0" dirty="0">
                  <a:latin typeface="Arial" panose="020B0604020202020204" pitchFamily="34" charset="0"/>
                  <a:ea typeface="MS Mincho"/>
                  <a:cs typeface="Times New Roman" panose="02020603050405020304" pitchFamily="18" charset="0"/>
                </a:endParaRPr>
              </a:p>
              <a:p>
                <a:pPr marL="190500" indent="259080">
                  <a:lnSpc>
                    <a:spcPct val="115000"/>
                  </a:lnSpc>
                  <a:spcAft>
                    <a:spcPts val="600"/>
                  </a:spcAft>
                </a:pPr>
                <a:endParaRPr lang="es-ES" sz="2400" b="0" kern="0" dirty="0">
                  <a:effectLst/>
                  <a:latin typeface="Arial" panose="020B0604020202020204" pitchFamily="34" charset="0"/>
                  <a:ea typeface="MS Mincho"/>
                  <a:cs typeface="Times New Roman" panose="02020603050405020304" pitchFamily="18" charset="0"/>
                </a:endParaRPr>
              </a:p>
              <a:p>
                <a:pPr marL="190500" indent="259080">
                  <a:lnSpc>
                    <a:spcPct val="115000"/>
                  </a:lnSpc>
                  <a:spcAft>
                    <a:spcPts val="600"/>
                  </a:spcAft>
                </a:pPr>
                <a:endParaRPr lang="es-ES" sz="2400" b="0" kern="0" dirty="0">
                  <a:latin typeface="Arial" panose="020B0604020202020204" pitchFamily="34" charset="0"/>
                  <a:ea typeface="MS Mincho"/>
                  <a:cs typeface="Times New Roman" panose="02020603050405020304" pitchFamily="18" charset="0"/>
                </a:endParaRPr>
              </a:p>
              <a:p>
                <a:pPr marL="190500" indent="259080">
                  <a:lnSpc>
                    <a:spcPct val="115000"/>
                  </a:lnSpc>
                  <a:spcAft>
                    <a:spcPts val="600"/>
                  </a:spcAft>
                </a:pPr>
                <a:endParaRPr lang="es-ES" sz="2400" b="0" kern="0" dirty="0">
                  <a:effectLst/>
                  <a:latin typeface="Arial" panose="020B0604020202020204" pitchFamily="34" charset="0"/>
                  <a:ea typeface="MS Mincho"/>
                  <a:cs typeface="Times New Roman" panose="02020603050405020304" pitchFamily="18" charset="0"/>
                </a:endParaRPr>
              </a:p>
              <a:p>
                <a:pPr marL="190500" indent="259080">
                  <a:lnSpc>
                    <a:spcPct val="115000"/>
                  </a:lnSpc>
                  <a:spcAft>
                    <a:spcPts val="600"/>
                  </a:spcAft>
                </a:pPr>
                <a:endParaRPr lang="es-ES" sz="2400" b="0" kern="0" dirty="0">
                  <a:latin typeface="Arial" panose="020B0604020202020204" pitchFamily="34" charset="0"/>
                  <a:ea typeface="MS Mincho"/>
                  <a:cs typeface="Times New Roman" panose="02020603050405020304" pitchFamily="18" charset="0"/>
                </a:endParaRPr>
              </a:p>
              <a:p>
                <a:pPr marL="190500">
                  <a:lnSpc>
                    <a:spcPct val="115000"/>
                  </a:lnSpc>
                  <a:spcAft>
                    <a:spcPts val="600"/>
                  </a:spcAft>
                </a:pPr>
                <a:endParaRPr lang="es-ES_tradnl"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190500">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entonces el sistema se puede escribir de la forma x=</a:t>
                </a:r>
                <a:r>
                  <a:rPr lang="es-ES_tradnl" sz="2400" b="0" dirty="0" err="1">
                    <a:effectLst/>
                    <a:latin typeface="Arial" panose="020B0604020202020204" pitchFamily="34" charset="0"/>
                    <a:ea typeface="Times New Roman" panose="02020603050405020304" pitchFamily="18" charset="0"/>
                    <a:cs typeface="Times New Roman" panose="02020603050405020304" pitchFamily="18" charset="0"/>
                  </a:rPr>
                  <a:t>Mx+c</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a:t>
                </a:r>
              </a:p>
              <a:p>
                <a:pPr marL="190500">
                  <a:lnSpc>
                    <a:spcPct val="130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Esta expresión nos sugiere tomar una aproximación inicial x</a:t>
                </a:r>
                <a:r>
                  <a:rPr lang="es-ES_tradnl" sz="2400" b="0" baseline="30000" dirty="0">
                    <a:effectLst/>
                    <a:latin typeface="Arial" panose="020B0604020202020204" pitchFamily="34" charset="0"/>
                    <a:ea typeface="Times New Roman" panose="02020603050405020304" pitchFamily="18" charset="0"/>
                    <a:cs typeface="Times New Roman" panose="02020603050405020304" pitchFamily="18" charset="0"/>
                  </a:rPr>
                  <a:t>(0)</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y utilizar la iteración </a:t>
                </a:r>
                <a14:m>
                  <m:oMath xmlns:m="http://schemas.openxmlformats.org/officeDocument/2006/math">
                    <m:sSup>
                      <m:sSupPr>
                        <m:ctrlPr>
                          <a:rPr lang="es-ES" sz="2400" b="0" i="1">
                            <a:effectLst/>
                            <a:latin typeface="Cambria Math" panose="020405030504060302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𝑀</m:t>
                    </m:r>
                    <m:sSup>
                      <m:sSupPr>
                        <m:ctrlPr>
                          <a:rPr lang="es-ES" sz="2400" b="0" i="1">
                            <a:effectLst/>
                            <a:latin typeface="Cambria Math" panose="020405030504060302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𝑐</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 k=1, 2, …) </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179512" y="1124744"/>
                <a:ext cx="8496944" cy="5030673"/>
              </a:xfrm>
              <a:prstGeom prst="rect">
                <a:avLst/>
              </a:prstGeom>
              <a:blipFill>
                <a:blip r:embed="rId4"/>
                <a:stretch>
                  <a:fillRect t="-485" b="-1939"/>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
        <p:nvSpPr>
          <p:cNvPr id="3" name="Rectangle 2">
            <a:extLst>
              <a:ext uri="{FF2B5EF4-FFF2-40B4-BE49-F238E27FC236}">
                <a16:creationId xmlns:a16="http://schemas.microsoft.com/office/drawing/2014/main" id="{9D443CD1-4EA4-47C1-BAAC-5E3B9C58A821}"/>
              </a:ext>
            </a:extLst>
          </p:cNvPr>
          <p:cNvSpPr>
            <a:spLocks noChangeArrowheads="1"/>
          </p:cNvSpPr>
          <p:nvPr/>
        </p:nvSpPr>
        <p:spPr bwMode="auto">
          <a:xfrm>
            <a:off x="971600" y="1844824"/>
            <a:ext cx="15934301" cy="53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4" name="Object 3">
            <a:extLst>
              <a:ext uri="{FF2B5EF4-FFF2-40B4-BE49-F238E27FC236}">
                <a16:creationId xmlns:a16="http://schemas.microsoft.com/office/drawing/2014/main" id="{429256D1-BE1C-4CD7-A940-29F5E357473D}"/>
              </a:ext>
            </a:extLst>
          </p:cNvPr>
          <p:cNvGraphicFramePr>
            <a:graphicFrameLocks noChangeAspect="1"/>
          </p:cNvGraphicFramePr>
          <p:nvPr>
            <p:extLst>
              <p:ext uri="{D42A27DB-BD31-4B8C-83A1-F6EECF244321}">
                <p14:modId xmlns:p14="http://schemas.microsoft.com/office/powerpoint/2010/main" val="2172949731"/>
              </p:ext>
            </p:extLst>
          </p:nvPr>
        </p:nvGraphicFramePr>
        <p:xfrm>
          <a:off x="971601" y="1628800"/>
          <a:ext cx="6100930" cy="2808312"/>
        </p:xfrm>
        <a:graphic>
          <a:graphicData uri="http://schemas.openxmlformats.org/presentationml/2006/ole">
            <mc:AlternateContent xmlns:mc="http://schemas.openxmlformats.org/markup-compatibility/2006">
              <mc:Choice xmlns:v="urn:schemas-microsoft-com:vml" Requires="v">
                <p:oleObj spid="_x0000_s3094" r:id="rId5" imgW="2997200" imgH="1371600" progId="Equation.2">
                  <p:embed/>
                </p:oleObj>
              </mc:Choice>
              <mc:Fallback>
                <p:oleObj r:id="rId5" imgW="2997200" imgH="1371600" progId="Equation.2">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601" y="1628800"/>
                        <a:ext cx="6100930" cy="2808312"/>
                      </a:xfrm>
                      <a:prstGeom prst="rect">
                        <a:avLst/>
                      </a:prstGeom>
                      <a:noFill/>
                    </p:spPr>
                  </p:pic>
                </p:oleObj>
              </mc:Fallback>
            </mc:AlternateContent>
          </a:graphicData>
        </a:graphic>
      </p:graphicFrame>
    </p:spTree>
    <p:extLst>
      <p:ext uri="{BB962C8B-B14F-4D97-AF65-F5344CB8AC3E}">
        <p14:creationId xmlns:p14="http://schemas.microsoft.com/office/powerpoint/2010/main" val="204145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80901"/>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Escrito en ecuaciones por separado:</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9F3B031-E3A9-480E-8357-19CAA225EF68}"/>
                  </a:ext>
                </a:extLst>
              </p:cNvPr>
              <p:cNvSpPr txBox="1"/>
              <p:nvPr/>
            </p:nvSpPr>
            <p:spPr>
              <a:xfrm>
                <a:off x="251520" y="2044539"/>
                <a:ext cx="6768752" cy="2868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ES" sz="2400" i="1" smtClean="0">
                              <a:solidFill>
                                <a:srgbClr val="836967"/>
                              </a:solidFill>
                              <a:latin typeface="Cambria Math" panose="02040503050406030204" pitchFamily="18" charset="0"/>
                            </a:rPr>
                          </m:ctrlPr>
                        </m:dPr>
                        <m:e>
                          <m:eqArr>
                            <m:eqArrPr>
                              <m:ctrlPr>
                                <a:rPr lang="es-ES" sz="2400" i="1">
                                  <a:solidFill>
                                    <a:srgbClr val="836967"/>
                                  </a:solidFill>
                                  <a:latin typeface="Cambria Math" panose="02040503050406030204" pitchFamily="18" charset="0"/>
                                </a:rPr>
                              </m:ctrlPr>
                            </m:eqArrPr>
                            <m:e>
                              <m:r>
                                <a:rPr lang="es-ES" sz="2400">
                                  <a:latin typeface="Cambria Math" panose="02040503050406030204" pitchFamily="18" charset="0"/>
                                </a:rPr>
                                <m:t>&amp;</m:t>
                              </m:r>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1</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11</m:t>
                                      </m:r>
                                    </m:sub>
                                  </m:sSub>
                                </m:den>
                              </m:f>
                              <m:d>
                                <m:dPr>
                                  <m:begChr m:val="["/>
                                  <m:endChr m:val="]"/>
                                  <m:ctrlPr>
                                    <a:rPr lang="es-ES" sz="2400" i="1">
                                      <a:solidFill>
                                        <a:srgbClr val="836967"/>
                                      </a:solidFill>
                                      <a:latin typeface="Cambria Math" panose="02040503050406030204" pitchFamily="18" charset="0"/>
                                    </a:rPr>
                                  </m:ctrlPr>
                                </m:dPr>
                                <m:e>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12</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13</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3</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m:t>
                                      </m:r>
                                      <m:r>
                                        <a:rPr lang="es-ES" sz="2400" i="1">
                                          <a:latin typeface="Cambria Math" panose="02040503050406030204" pitchFamily="18" charset="0"/>
                                        </a:rPr>
                                        <m:t>𝑛</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e>
                              </m:d>
                              <m:r>
                                <a:rPr lang="es-ES" sz="2400" i="0">
                                  <a:latin typeface="Cambria Math" panose="02040503050406030204" pitchFamily="18" charset="0"/>
                                </a:rPr>
                                <m:t> </m:t>
                              </m:r>
                              <m:r>
                                <a:rPr lang="es-ES" sz="2400" b="1" i="0" smtClean="0">
                                  <a:latin typeface="Cambria Math" panose="02040503050406030204" pitchFamily="18" charset="0"/>
                                </a:rPr>
                                <m:t>+</m:t>
                              </m:r>
                              <m:f>
                                <m:fPr>
                                  <m:ctrlPr>
                                    <a:rPr lang="es-ES" sz="2400" b="1" i="1" smtClean="0">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a:latin typeface="Cambria Math" panose="02040503050406030204" pitchFamily="18" charset="0"/>
                                        </a:rPr>
                                        <m:t>1</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a:latin typeface="Cambria Math" panose="02040503050406030204" pitchFamily="18" charset="0"/>
                                        </a:rPr>
                                        <m:t>11</m:t>
                                      </m:r>
                                    </m:sub>
                                  </m:sSub>
                                </m:den>
                              </m:f>
                              <m:r>
                                <a:rPr lang="es-ES" sz="2400" i="0">
                                  <a:latin typeface="Cambria Math" panose="02040503050406030204" pitchFamily="18" charset="0"/>
                                </a:rPr>
                                <m:t>     </m:t>
                              </m:r>
                            </m:e>
                            <m:e>
                              <m:r>
                                <a:rPr lang="es-ES" sz="2400" i="0">
                                  <a:latin typeface="Cambria Math" panose="02040503050406030204" pitchFamily="18" charset="0"/>
                                </a:rPr>
                                <m:t>&amp;</m:t>
                              </m:r>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22</m:t>
                                      </m:r>
                                    </m:sub>
                                  </m:sSub>
                                </m:den>
                              </m:f>
                              <m:d>
                                <m:dPr>
                                  <m:begChr m:val="["/>
                                  <m:endChr m:val="]"/>
                                  <m:ctrlPr>
                                    <a:rPr lang="es-ES" sz="2400" i="1">
                                      <a:solidFill>
                                        <a:srgbClr val="836967"/>
                                      </a:solidFill>
                                      <a:latin typeface="Cambria Math" panose="02040503050406030204" pitchFamily="18" charset="0"/>
                                    </a:rPr>
                                  </m:ctrlPr>
                                </m:dPr>
                                <m:e>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21</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1</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23</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3</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m:t>
                                      </m:r>
                                      <m:r>
                                        <a:rPr lang="es-ES" sz="2400" i="1">
                                          <a:latin typeface="Cambria Math" panose="02040503050406030204" pitchFamily="18" charset="0"/>
                                        </a:rPr>
                                        <m:t>𝑛</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e>
                              </m:d>
                              <m:r>
                                <a:rPr lang="es-ES" sz="240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b="1" i="1" smtClean="0">
                                          <a:latin typeface="Cambria Math" panose="02040503050406030204" pitchFamily="18" charset="0"/>
                                        </a:rPr>
                                        <m:t>𝟐</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b="1" i="1" smtClean="0">
                                          <a:latin typeface="Cambria Math" panose="02040503050406030204" pitchFamily="18" charset="0"/>
                                        </a:rPr>
                                        <m:t>𝟐𝟐</m:t>
                                      </m:r>
                                    </m:sub>
                                  </m:sSub>
                                </m:den>
                              </m:f>
                            </m:e>
                            <m:e>
                              <m:r>
                                <a:rPr lang="es-ES" sz="2400" i="0">
                                  <a:latin typeface="Cambria Math" panose="02040503050406030204" pitchFamily="18" charset="0"/>
                                </a:rPr>
                                <m:t>&amp;⋮</m:t>
                              </m:r>
                            </m:e>
                            <m:e>
                              <m:r>
                                <a:rPr lang="es-ES" sz="2400" i="0">
                                  <a:latin typeface="Cambria Math" panose="02040503050406030204" pitchFamily="18" charset="0"/>
                                </a:rPr>
                                <m:t>&amp;</m:t>
                              </m:r>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𝑛𝑛</m:t>
                                      </m:r>
                                    </m:sub>
                                  </m:sSub>
                                </m:den>
                              </m:f>
                              <m:d>
                                <m:dPr>
                                  <m:begChr m:val="["/>
                                  <m:endChr m:val="]"/>
                                  <m:ctrlPr>
                                    <a:rPr lang="es-ES" sz="2400" i="1">
                                      <a:solidFill>
                                        <a:srgbClr val="836967"/>
                                      </a:solidFill>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0">
                                          <a:latin typeface="Cambria Math" panose="02040503050406030204" pitchFamily="18" charset="0"/>
                                        </a:rPr>
                                        <m:t>−</m:t>
                                      </m:r>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1</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2</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m:t>
                                      </m:r>
                                      <m:r>
                                        <a:rPr lang="es-ES" sz="2400" i="1">
                                          <a:latin typeface="Cambria Math" panose="02040503050406030204" pitchFamily="18" charset="0"/>
                                        </a:rPr>
                                        <m:t>𝑛</m:t>
                                      </m:r>
                                      <m:r>
                                        <a:rPr lang="es-ES" sz="2400" i="0">
                                          <a:latin typeface="Cambria Math" panose="02040503050406030204" pitchFamily="18" charset="0"/>
                                        </a:rPr>
                                        <m:t>−1</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r>
                                        <a:rPr lang="es-ES" sz="2400" i="0">
                                          <a:latin typeface="Cambria Math" panose="02040503050406030204" pitchFamily="18" charset="0"/>
                                        </a:rPr>
                                        <m:t>−1</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e>
                              </m:d>
                              <m:r>
                                <a:rPr lang="es-ES" sz="240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b="1" i="1" smtClean="0">
                                          <a:latin typeface="Cambria Math" panose="02040503050406030204" pitchFamily="18" charset="0"/>
                                        </a:rPr>
                                        <m:t>𝒏</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b="1" i="1" smtClean="0">
                                          <a:latin typeface="Cambria Math" panose="02040503050406030204" pitchFamily="18" charset="0"/>
                                        </a:rPr>
                                        <m:t>𝒏𝒏</m:t>
                                      </m:r>
                                    </m:sub>
                                  </m:sSub>
                                </m:den>
                              </m:f>
                            </m:e>
                          </m:eqArr>
                        </m:e>
                      </m:d>
                    </m:oMath>
                  </m:oMathPara>
                </a14:m>
                <a:endParaRPr lang="es-ES" sz="2400" dirty="0"/>
              </a:p>
            </p:txBody>
          </p:sp>
        </mc:Choice>
        <mc:Fallback>
          <p:sp>
            <p:nvSpPr>
              <p:cNvPr id="7" name="TextBox 6">
                <a:extLst>
                  <a:ext uri="{FF2B5EF4-FFF2-40B4-BE49-F238E27FC236}">
                    <a16:creationId xmlns:a16="http://schemas.microsoft.com/office/drawing/2014/main" id="{09F3B031-E3A9-480E-8357-19CAA225EF68}"/>
                  </a:ext>
                </a:extLst>
              </p:cNvPr>
              <p:cNvSpPr txBox="1">
                <a:spLocks noRot="1" noChangeAspect="1" noMove="1" noResize="1" noEditPoints="1" noAdjustHandles="1" noChangeArrowheads="1" noChangeShapeType="1" noTextEdit="1"/>
              </p:cNvSpPr>
              <p:nvPr/>
            </p:nvSpPr>
            <p:spPr>
              <a:xfrm>
                <a:off x="251520" y="2044539"/>
                <a:ext cx="6768752" cy="2868349"/>
              </a:xfrm>
              <a:prstGeom prst="rect">
                <a:avLst/>
              </a:prstGeom>
              <a:blipFill>
                <a:blip r:embed="rId3"/>
                <a:stretch>
                  <a:fillRect r="-25653"/>
                </a:stretch>
              </a:blipFill>
            </p:spPr>
            <p:txBody>
              <a:bodyPr/>
              <a:lstStyle/>
              <a:p>
                <a:r>
                  <a:rPr lang="es-ES">
                    <a:noFill/>
                  </a:rPr>
                  <a:t> </a:t>
                </a:r>
              </a:p>
            </p:txBody>
          </p:sp>
        </mc:Fallback>
      </mc:AlternateContent>
    </p:spTree>
    <p:extLst>
      <p:ext uri="{BB962C8B-B14F-4D97-AF65-F5344CB8AC3E}">
        <p14:creationId xmlns:p14="http://schemas.microsoft.com/office/powerpoint/2010/main" val="55114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4"/>
          <a:srcRect/>
          <a:stretch>
            <a:fillRect/>
          </a:stretch>
        </p:blipFill>
        <p:spPr bwMode="auto">
          <a:xfrm>
            <a:off x="1069504" y="252240"/>
            <a:ext cx="838200" cy="728488"/>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FA9312AB-8367-48E7-943F-514B791FCF7E}"/>
              </a:ext>
            </a:extLst>
          </p:cNvPr>
          <p:cNvSpPr txBox="1"/>
          <p:nvPr/>
        </p:nvSpPr>
        <p:spPr>
          <a:xfrm>
            <a:off x="-108520" y="1124744"/>
            <a:ext cx="8757034" cy="3693319"/>
          </a:xfrm>
          <a:prstGeom prst="rect">
            <a:avLst/>
          </a:prstGeom>
          <a:noFill/>
        </p:spPr>
        <p:txBody>
          <a:bodyPr wrap="square">
            <a:spAutoFit/>
          </a:bodyPr>
          <a:lstStyle/>
          <a:p>
            <a:pPr marL="450215" algn="just">
              <a:lnSpc>
                <a:spcPct val="115000"/>
              </a:lnSpc>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Antes de estudiar las condiciones que garantizan la convergencia del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es necesario recordar algunos conceptos y resultados relacionados con vectores y matrices.</a:t>
            </a:r>
          </a:p>
          <a:p>
            <a:pPr marL="450215" algn="just">
              <a:lnSpc>
                <a:spcPct val="115000"/>
              </a:lnSpc>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Definición</a:t>
            </a:r>
            <a:r>
              <a:rPr lang="es-ES" sz="2400" b="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(norma de un vector)</a:t>
            </a:r>
          </a:p>
          <a:p>
            <a:pPr algn="just"/>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Se denomina norma de un vector x de un espacio 	vectorial real E, a un número representado por       que 	cumple las siguientes condiciones:</a:t>
            </a:r>
          </a:p>
          <a:p>
            <a:pPr algn="just"/>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p>
        </p:txBody>
      </p:sp>
      <p:sp>
        <p:nvSpPr>
          <p:cNvPr id="21" name="Rectangle 18">
            <a:extLst>
              <a:ext uri="{FF2B5EF4-FFF2-40B4-BE49-F238E27FC236}">
                <a16:creationId xmlns:a16="http://schemas.microsoft.com/office/drawing/2014/main" id="{F509390F-6D9D-4519-93EE-CE5499396ADC}"/>
              </a:ext>
            </a:extLst>
          </p:cNvPr>
          <p:cNvSpPr>
            <a:spLocks noChangeArrowheads="1"/>
          </p:cNvSpPr>
          <p:nvPr/>
        </p:nvSpPr>
        <p:spPr bwMode="auto">
          <a:xfrm>
            <a:off x="7308304" y="4221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22" name="Object 21">
            <a:extLst>
              <a:ext uri="{FF2B5EF4-FFF2-40B4-BE49-F238E27FC236}">
                <a16:creationId xmlns:a16="http://schemas.microsoft.com/office/drawing/2014/main" id="{21DC1D5B-E707-4CC8-BA7D-D96FC5CEB2AF}"/>
              </a:ext>
            </a:extLst>
          </p:cNvPr>
          <p:cNvGraphicFramePr>
            <a:graphicFrameLocks noChangeAspect="1"/>
          </p:cNvGraphicFramePr>
          <p:nvPr>
            <p:extLst>
              <p:ext uri="{D42A27DB-BD31-4B8C-83A1-F6EECF244321}">
                <p14:modId xmlns:p14="http://schemas.microsoft.com/office/powerpoint/2010/main" val="2599853067"/>
              </p:ext>
            </p:extLst>
          </p:nvPr>
        </p:nvGraphicFramePr>
        <p:xfrm>
          <a:off x="7405815" y="3598519"/>
          <a:ext cx="478553" cy="478553"/>
        </p:xfrm>
        <a:graphic>
          <a:graphicData uri="http://schemas.openxmlformats.org/presentationml/2006/ole">
            <mc:AlternateContent xmlns:mc="http://schemas.openxmlformats.org/markup-compatibility/2006">
              <mc:Choice xmlns:v="urn:schemas-microsoft-com:vml" Requires="v">
                <p:oleObj spid="_x0000_s4147" r:id="rId5" imgW="203112" imgH="228501" progId="Equation.2">
                  <p:embed/>
                </p:oleObj>
              </mc:Choice>
              <mc:Fallback>
                <p:oleObj r:id="rId5" imgW="203112" imgH="228501" progId="Equation.2">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05815" y="3598519"/>
                        <a:ext cx="478553" cy="478553"/>
                      </a:xfrm>
                      <a:prstGeom prst="rect">
                        <a:avLst/>
                      </a:prstGeom>
                      <a:noFill/>
                    </p:spPr>
                  </p:pic>
                </p:oleObj>
              </mc:Fallback>
            </mc:AlternateContent>
          </a:graphicData>
        </a:graphic>
      </p:graphicFrame>
      <p:graphicFrame>
        <p:nvGraphicFramePr>
          <p:cNvPr id="23" name="Object 22">
            <a:extLst>
              <a:ext uri="{FF2B5EF4-FFF2-40B4-BE49-F238E27FC236}">
                <a16:creationId xmlns:a16="http://schemas.microsoft.com/office/drawing/2014/main" id="{6EBACA26-82A2-4FE7-AACA-826037833224}"/>
              </a:ext>
            </a:extLst>
          </p:cNvPr>
          <p:cNvGraphicFramePr>
            <a:graphicFrameLocks noChangeAspect="1"/>
          </p:cNvGraphicFramePr>
          <p:nvPr>
            <p:extLst>
              <p:ext uri="{D42A27DB-BD31-4B8C-83A1-F6EECF244321}">
                <p14:modId xmlns:p14="http://schemas.microsoft.com/office/powerpoint/2010/main" val="88192143"/>
              </p:ext>
            </p:extLst>
          </p:nvPr>
        </p:nvGraphicFramePr>
        <p:xfrm>
          <a:off x="851824" y="4437112"/>
          <a:ext cx="5592384" cy="1907753"/>
        </p:xfrm>
        <a:graphic>
          <a:graphicData uri="http://schemas.openxmlformats.org/presentationml/2006/ole">
            <mc:AlternateContent xmlns:mc="http://schemas.openxmlformats.org/markup-compatibility/2006">
              <mc:Choice xmlns:v="urn:schemas-microsoft-com:vml" Requires="v">
                <p:oleObj spid="_x0000_s4148" name="Imagen de mapa de bits" r:id="rId7" imgW="3528000" imgH="1203840" progId="Paint.Picture.1">
                  <p:embed/>
                </p:oleObj>
              </mc:Choice>
              <mc:Fallback>
                <p:oleObj name="Imagen de mapa de bits" r:id="rId7" imgW="3528000" imgH="1203840" progId="Paint.Picture.1">
                  <p:embed/>
                  <p:pic>
                    <p:nvPicPr>
                      <p:cNvPr id="0" name=""/>
                      <p:cNvPicPr/>
                      <p:nvPr/>
                    </p:nvPicPr>
                    <p:blipFill>
                      <a:blip r:embed="rId8"/>
                      <a:stretch>
                        <a:fillRect/>
                      </a:stretch>
                    </p:blipFill>
                    <p:spPr>
                      <a:xfrm>
                        <a:off x="851824" y="4437112"/>
                        <a:ext cx="5592384" cy="1907753"/>
                      </a:xfrm>
                      <a:prstGeom prst="rect">
                        <a:avLst/>
                      </a:prstGeom>
                    </p:spPr>
                  </p:pic>
                </p:oleObj>
              </mc:Fallback>
            </mc:AlternateContent>
          </a:graphicData>
        </a:graphic>
      </p:graphicFrame>
    </p:spTree>
    <p:extLst>
      <p:ext uri="{BB962C8B-B14F-4D97-AF65-F5344CB8AC3E}">
        <p14:creationId xmlns:p14="http://schemas.microsoft.com/office/powerpoint/2010/main" val="120803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3508204"/>
              </a:xfrm>
              <a:prstGeom prst="rect">
                <a:avLst/>
              </a:prstGeom>
            </p:spPr>
            <p:txBody>
              <a:bodyPr wrap="square">
                <a:spAutoFit/>
              </a:bodyPr>
              <a:lstStyle/>
              <a:p>
                <a:pPr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 todo sucesivo se utilizará para los vectores de R</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n</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la siguiente norma:</a:t>
                </a:r>
              </a:p>
              <a:p>
                <a:pPr algn="just">
                  <a:lnSpc>
                    <a:spcPct val="115000"/>
                  </a:lnSpc>
                  <a:spcBef>
                    <a:spcPts val="1200"/>
                  </a:spcBef>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Definición</a:t>
                </a:r>
                <a:r>
                  <a:rPr lang="es-ES" sz="2400" b="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(norma de un vector de R</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n</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p>
              <a:p>
                <a:pPr algn="just">
                  <a:lnSpc>
                    <a:spcPct val="115000"/>
                  </a:lnSpc>
                  <a:spcBef>
                    <a:spcPts val="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Si </a:t>
                </a:r>
                <a14:m>
                  <m:oMath xmlns:m="http://schemas.openxmlformats.org/officeDocument/2006/math">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rPr>
                        </m:ctrlPr>
                      </m:dPr>
                      <m:e>
                        <m:m>
                          <m:mPr>
                            <m:mcs>
                              <m:mc>
                                <m:mcPr>
                                  <m:count m:val="1"/>
                                  <m:mcJc m:val="center"/>
                                </m:mcPr>
                              </m:mc>
                            </m:mcs>
                            <m:ctrlPr>
                              <a:rPr lang="es-ES" sz="2400" b="0" i="1">
                                <a:effectLst/>
                                <a:latin typeface="Cambria Math" panose="02040503050406030204" pitchFamily="18" charset="0"/>
                              </a:rPr>
                            </m:ctrlPr>
                          </m:mPr>
                          <m:mr>
                            <m:e>
                              <m:sSub>
                                <m:sSubPr>
                                  <m:ctrlPr>
                                    <a:rPr lang="es-ES" sz="2400" b="0" i="1">
                                      <a:effectLst/>
                                      <a:latin typeface="Cambria Math" panose="02040503050406030204" pitchFamily="18" charset="0"/>
                                    </a:rPr>
                                  </m:ctrlPr>
                                </m:sSubP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1</m:t>
                                  </m:r>
                                </m:sub>
                              </m:sSub>
                            </m:e>
                          </m:mr>
                          <m:m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m:t>
                              </m:r>
                            </m:e>
                          </m:mr>
                          <m:mr>
                            <m:e>
                              <m:sSub>
                                <m:sSubPr>
                                  <m:ctrlPr>
                                    <a:rPr lang="es-ES" sz="2400" b="0" i="1">
                                      <a:effectLst/>
                                      <a:latin typeface="Cambria Math" panose="02040503050406030204" pitchFamily="18" charset="0"/>
                                    </a:rPr>
                                  </m:ctrlPr>
                                </m:sSubP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𝑛</m:t>
                                  </m:r>
                                </m:sub>
                              </m:sSub>
                            </m:e>
                          </m:mr>
                        </m:m>
                      </m:e>
                    </m:d>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2400" b="0" i="1">
                            <a:effectLst/>
                            <a:latin typeface="Cambria Math" panose="02040503050406030204" pitchFamily="18" charset="0"/>
                          </a:rPr>
                        </m:ctrlPr>
                      </m:sSupP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𝑅</m:t>
                        </m:r>
                      </m:e>
                      <m:sup>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𝑛</m:t>
                        </m:r>
                      </m:sup>
                    </m:sSup>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se define la norma de x como: </a:t>
                </a:r>
              </a:p>
              <a:p>
                <a:pPr algn="just">
                  <a:lnSpc>
                    <a:spcPct val="115000"/>
                  </a:lnSpc>
                  <a:spcBef>
                    <a:spcPts val="1200"/>
                  </a:spcBef>
                  <a:spcAft>
                    <a:spcPts val="600"/>
                  </a:spcAft>
                </a:pPr>
                <a14:m>
                  <m:oMathPara xmlns:m="http://schemas.openxmlformats.org/officeDocument/2006/math">
                    <m:oMathParaPr>
                      <m:jc m:val="centerGroup"/>
                    </m:oMathParaPr>
                    <m:oMath xmlns:m="http://schemas.openxmlformats.org/officeDocument/2006/math">
                      <m:d>
                        <m:dPr>
                          <m:begChr m:val="‖"/>
                          <m:endChr m:val="‖"/>
                          <m:ctrlPr>
                            <a:rPr lang="es-ES" sz="2400" b="0" i="1">
                              <a:effectLst/>
                              <a:latin typeface="Cambria Math" panose="02040503050406030204" pitchFamily="18" charset="0"/>
                            </a:rPr>
                          </m:ctrlPr>
                        </m:dP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sz="2400" b="0" i="1">
                              <a:effectLst/>
                              <a:latin typeface="Cambria Math" panose="02040503050406030204" pitchFamily="18" charset="0"/>
                            </a:rPr>
                          </m:ctrlPr>
                        </m:funcPr>
                        <m:fName>
                          <m:limLow>
                            <m:limLowPr>
                              <m:ctrlPr>
                                <a:rPr lang="es-ES" sz="2400" b="0" i="1">
                                  <a:effectLst/>
                                  <a:latin typeface="Cambria Math" panose="02040503050406030204" pitchFamily="18" charset="0"/>
                                </a:rPr>
                              </m:ctrlPr>
                            </m:limLowPr>
                            <m:e>
                              <m:r>
                                <m:rPr>
                                  <m:sty m:val="p"/>
                                </m:rPr>
                                <a:rPr lang="es-ES" sz="2400" b="0">
                                  <a:effectLst/>
                                  <a:latin typeface="Cambria Math" panose="02040503050406030204" pitchFamily="18" charset="0"/>
                                  <a:ea typeface="Times New Roman" panose="02020603050405020304" pitchFamily="18" charset="0"/>
                                  <a:cs typeface="Times New Roman" panose="02020603050405020304" pitchFamily="18" charset="0"/>
                                </a:rPr>
                                <m:t>max</m:t>
                              </m:r>
                            </m:e>
                            <m:lim>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1≤</m:t>
                              </m:r>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𝑛</m:t>
                              </m:r>
                            </m:lim>
                          </m:limLow>
                        </m:fName>
                        <m:e>
                          <m:d>
                            <m:dPr>
                              <m:ctrlPr>
                                <a:rPr lang="es-ES" sz="2400" b="0" i="1">
                                  <a:effectLst/>
                                  <a:latin typeface="Cambria Math" panose="02040503050406030204" pitchFamily="18" charset="0"/>
                                </a:rPr>
                              </m:ctrlPr>
                            </m:dPr>
                            <m:e>
                              <m:d>
                                <m:dPr>
                                  <m:begChr m:val="|"/>
                                  <m:endChr m:val="|"/>
                                  <m:ctrlPr>
                                    <a:rPr lang="es-ES" sz="2400" b="0" i="1">
                                      <a:effectLst/>
                                      <a:latin typeface="Cambria Math" panose="02040503050406030204" pitchFamily="18" charset="0"/>
                                    </a:rPr>
                                  </m:ctrlPr>
                                </m:dPr>
                                <m:e>
                                  <m:sSub>
                                    <m:sSubPr>
                                      <m:ctrlPr>
                                        <a:rPr lang="es-ES" sz="2400" b="0" i="1">
                                          <a:effectLst/>
                                          <a:latin typeface="Cambria Math" panose="02040503050406030204" pitchFamily="18" charset="0"/>
                                        </a:rPr>
                                      </m:ctrlPr>
                                    </m:sSubPr>
                                    <m:e>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𝑥</m:t>
                                      </m:r>
                                    </m:e>
                                    <m:sub>
                                      <m: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e>
                          </m:d>
                        </m:e>
                      </m:func>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3508204"/>
              </a:xfrm>
              <a:prstGeom prst="rect">
                <a:avLst/>
              </a:prstGeom>
              <a:blipFill>
                <a:blip r:embed="rId3"/>
                <a:stretch>
                  <a:fillRect l="-1105" t="-694" r="-117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30163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4843634"/>
              </a:xfrm>
              <a:prstGeom prst="rect">
                <a:avLst/>
              </a:prstGeom>
            </p:spPr>
            <p:txBody>
              <a:bodyPr wrap="square">
                <a:spAutoFit/>
              </a:bodyPr>
              <a:lstStyle/>
              <a:p>
                <a:pPr algn="just">
                  <a:lnSpc>
                    <a:spcPct val="130000"/>
                  </a:lnSpc>
                </a:pPr>
                <a:r>
                  <a:rPr lang="es-ES" sz="2400" b="0" dirty="0">
                    <a:latin typeface="Arial" panose="020B0604020202020204" pitchFamily="34" charset="0"/>
                    <a:ea typeface="Times New Roman" panose="02020603050405020304" pitchFamily="18" charset="0"/>
                    <a:cs typeface="Arial" panose="020B0604020202020204" pitchFamily="34" charset="0"/>
                  </a:rPr>
                  <a:t>P</a:t>
                </a:r>
                <a:r>
                  <a:rPr lang="es-ES" sz="2400" b="0" dirty="0">
                    <a:effectLst/>
                    <a:latin typeface="Arial" panose="020B0604020202020204" pitchFamily="34" charset="0"/>
                    <a:ea typeface="Times New Roman" panose="02020603050405020304" pitchFamily="18" charset="0"/>
                    <a:cs typeface="Arial" panose="020B0604020202020204" pitchFamily="34" charset="0"/>
                  </a:rPr>
                  <a:t>ara el espacio vectorial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de las matrices cuadradas de orden n, cualquier norma que se utilice deberá cumplir las siguientes 6 propiedades (axiomas de norma matricial): </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mj-lt"/>
                  <a:buAutoNum type="arabicParenR"/>
                </a:pPr>
                <a:r>
                  <a:rPr lang="es-ES" sz="2400" b="0" dirty="0">
                    <a:effectLst/>
                    <a:latin typeface="Arial" panose="020B0604020202020204" pitchFamily="34" charset="0"/>
                    <a:ea typeface="Times New Roman" panose="02020603050405020304" pitchFamily="18" charset="0"/>
                    <a:cs typeface="Arial" panose="020B0604020202020204" pitchFamily="34" charset="0"/>
                  </a:rPr>
                  <a:t>Para toda matriz A de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mj-lt"/>
                  <a:buAutoNum type="arabicParenR"/>
                </a:pPr>
                <a:r>
                  <a:rPr lang="es-ES" sz="2400" b="0" dirty="0">
                    <a:effectLst/>
                    <a:latin typeface="Arial" panose="020B0604020202020204" pitchFamily="34" charset="0"/>
                    <a:ea typeface="Times New Roman" panose="02020603050405020304" pitchFamily="18" charset="0"/>
                    <a:cs typeface="Arial" panose="020B0604020202020204" pitchFamily="34" charset="0"/>
                  </a:rPr>
                  <a:t>Para todo A de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y todo k real,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𝑘𝐴</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oMath>
                </a14:m>
                <a:r>
                  <a:rPr lang="es-ES" sz="2400" b="0" dirty="0">
                    <a:effectLst/>
                    <a:latin typeface="Arial" panose="020B0604020202020204" pitchFamily="34" charset="0"/>
                    <a:ea typeface="Times New Roman" panose="02020603050405020304" pitchFamily="18" charset="0"/>
                    <a:cs typeface="Arial" panose="020B0604020202020204" pitchFamily="34" charset="0"/>
                  </a:rPr>
                  <a:t> </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mj-lt"/>
                  <a:buAutoNum type="arabicParenR"/>
                </a:pPr>
                <a:r>
                  <a:rPr lang="es-ES" sz="2400" b="0" dirty="0">
                    <a:effectLst/>
                    <a:latin typeface="Arial" panose="020B0604020202020204" pitchFamily="34" charset="0"/>
                    <a:ea typeface="Times New Roman" panose="02020603050405020304" pitchFamily="18" charset="0"/>
                    <a:cs typeface="Arial" panose="020B0604020202020204" pitchFamily="34" charset="0"/>
                  </a:rPr>
                  <a:t>Para todos A y B de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d>
                  </m:oMath>
                </a14:m>
                <a:r>
                  <a:rPr lang="es-ES" sz="2400" b="0" dirty="0">
                    <a:effectLst/>
                    <a:latin typeface="Arial" panose="020B0604020202020204" pitchFamily="34" charset="0"/>
                    <a:ea typeface="Times New Roman" panose="02020603050405020304" pitchFamily="18" charset="0"/>
                    <a:cs typeface="Arial" panose="020B0604020202020204" pitchFamily="34" charset="0"/>
                  </a:rPr>
                  <a:t> </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mj-lt"/>
                  <a:buAutoNum type="arabicParenR"/>
                </a:pPr>
                <a:r>
                  <a:rPr lang="es-ES" sz="2400" b="0" dirty="0">
                    <a:effectLst/>
                    <a:latin typeface="Arial" panose="020B0604020202020204" pitchFamily="34" charset="0"/>
                    <a:ea typeface="Times New Roman" panose="02020603050405020304" pitchFamily="18" charset="0"/>
                    <a:cs typeface="Arial" panose="020B0604020202020204" pitchFamily="34" charset="0"/>
                  </a:rPr>
                  <a:t>Si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=0</m:t>
                    </m:r>
                  </m:oMath>
                </a14:m>
                <a:r>
                  <a:rPr lang="es-ES" sz="2400" b="0" dirty="0">
                    <a:effectLst/>
                    <a:latin typeface="Arial" panose="020B0604020202020204" pitchFamily="34" charset="0"/>
                    <a:ea typeface="Times New Roman" panose="02020603050405020304" pitchFamily="18" charset="0"/>
                    <a:cs typeface="Arial" panose="020B0604020202020204" pitchFamily="34" charset="0"/>
                  </a:rPr>
                  <a:t> , entonces A es la matriz nula de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mj-lt"/>
                  <a:buAutoNum type="arabicParenR"/>
                </a:pPr>
                <a:r>
                  <a:rPr lang="es-ES" sz="2400" b="0" dirty="0">
                    <a:effectLst/>
                    <a:latin typeface="Arial" panose="020B0604020202020204" pitchFamily="34" charset="0"/>
                    <a:ea typeface="Times New Roman" panose="02020603050405020304" pitchFamily="18" charset="0"/>
                    <a:cs typeface="Arial" panose="020B0604020202020204" pitchFamily="34" charset="0"/>
                  </a:rPr>
                  <a:t>Para todos A y B de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𝐴𝐵</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𝐵</m:t>
                        </m:r>
                      </m:e>
                    </m:d>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lnSpc>
                    <a:spcPct val="130000"/>
                  </a:lnSpc>
                  <a:buFont typeface="+mj-lt"/>
                  <a:buAutoNum type="arabicParenR"/>
                </a:pPr>
                <a:r>
                  <a:rPr lang="es-ES" sz="2400" b="0" dirty="0">
                    <a:effectLst/>
                    <a:latin typeface="Arial" panose="020B0604020202020204" pitchFamily="34" charset="0"/>
                    <a:ea typeface="Times New Roman" panose="02020603050405020304" pitchFamily="18" charset="0"/>
                    <a:cs typeface="Arial" panose="020B0604020202020204" pitchFamily="34" charset="0"/>
                  </a:rPr>
                  <a:t>Si </a:t>
                </a:r>
                <a14:m>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d>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𝑣</m:t>
                        </m:r>
                      </m:sub>
                    </m:sSub>
                  </m:oMath>
                </a14:m>
                <a:r>
                  <a:rPr lang="es-ES" sz="2400" b="0" dirty="0">
                    <a:effectLst/>
                    <a:latin typeface="Arial" panose="020B0604020202020204" pitchFamily="34" charset="0"/>
                    <a:ea typeface="Times New Roman" panose="02020603050405020304" pitchFamily="18" charset="0"/>
                    <a:cs typeface="Arial" panose="020B0604020202020204" pitchFamily="34" charset="0"/>
                  </a:rPr>
                  <a:t> es la norma de un vector de R</a:t>
                </a:r>
                <a:r>
                  <a:rPr lang="es-ES" sz="2400" b="0" baseline="30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entonces, para toda A de M</a:t>
                </a:r>
                <a:r>
                  <a:rPr lang="es-ES" sz="2400" b="0" baseline="-25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y todo x de R</a:t>
                </a:r>
                <a:r>
                  <a:rPr lang="es-ES" sz="2400" b="0" baseline="30000" dirty="0">
                    <a:effectLst/>
                    <a:latin typeface="Arial" panose="020B0604020202020204" pitchFamily="34" charset="0"/>
                    <a:ea typeface="Times New Roman" panose="02020603050405020304" pitchFamily="18" charset="0"/>
                    <a:cs typeface="Arial" panose="020B0604020202020204" pitchFamily="34" charset="0"/>
                  </a:rPr>
                  <a:t>n</a:t>
                </a:r>
                <a:r>
                  <a:rPr lang="es-ES" sz="2400" b="0" dirty="0">
                    <a:effectLst/>
                    <a:latin typeface="Arial" panose="020B0604020202020204" pitchFamily="34" charset="0"/>
                    <a:ea typeface="Times New Roman" panose="02020603050405020304" pitchFamily="18" charset="0"/>
                    <a:cs typeface="Arial" panose="020B0604020202020204" pitchFamily="34" charset="0"/>
                  </a:rPr>
                  <a:t>,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𝐴𝑥</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𝐴𝑥</m:t>
                            </m:r>
                          </m:e>
                        </m:d>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𝑣</m:t>
                        </m:r>
                      </m:sub>
                    </m:s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d>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𝑣</m:t>
                        </m:r>
                      </m:sub>
                    </m:sSub>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4843634"/>
              </a:xfrm>
              <a:prstGeom prst="rect">
                <a:avLst/>
              </a:prstGeom>
              <a:blipFill>
                <a:blip r:embed="rId3"/>
                <a:stretch>
                  <a:fillRect l="-1105" r="-1178" b="-2013"/>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562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3336298"/>
              </a:xfrm>
              <a:prstGeom prst="rect">
                <a:avLst/>
              </a:prstGeom>
            </p:spPr>
            <p:txBody>
              <a:bodyPr wrap="square">
                <a:spAutoFit/>
              </a:bodyPr>
              <a:lstStyle/>
              <a:p>
                <a:pPr marL="629920" algn="just">
                  <a:lnSpc>
                    <a:spcPct val="130000"/>
                  </a:lnSpc>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Definición</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(norma de una matriz de orden n)</a:t>
                </a:r>
              </a:p>
              <a:p>
                <a:pPr marL="899160" algn="just">
                  <a:lnSpc>
                    <a:spcPct val="130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Si A es una matriz cuadrada de orden n, A =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aij</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se define la norma de A como: </a:t>
                </a:r>
              </a:p>
              <a:p>
                <a:pPr marL="899160" algn="just">
                  <a:lnSpc>
                    <a:spcPct val="130000"/>
                  </a:lnSpc>
                  <a:spcAft>
                    <a:spcPts val="600"/>
                  </a:spcAft>
                </a:pP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𝐴</m:t>
                        </m:r>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max</m:t>
                            </m:r>
                          </m:e>
                          <m:lim>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lim>
                        </m:limLow>
                      </m:fName>
                      <m:e>
                        <m:nary>
                          <m:naryPr>
                            <m:chr m:val="∑"/>
                            <m:limLoc m:val="undOv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e>
                            </m:d>
                          </m:e>
                        </m:nary>
                      </m:e>
                    </m:func>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p>
              <a:p>
                <a:pPr marL="899160" algn="just">
                  <a:lnSpc>
                    <a:spcPct val="130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es decir, el mayor valor de entre las sumas de los valores absolutos de los elementos de una fila.</a:t>
                </a: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3336298"/>
              </a:xfrm>
              <a:prstGeom prst="rect">
                <a:avLst/>
              </a:prstGeom>
              <a:blipFill>
                <a:blip r:embed="rId3"/>
                <a:stretch>
                  <a:fillRect r="-1178" b="-3473"/>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12871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3607911"/>
          </a:xfrm>
          <a:prstGeom prst="rect">
            <a:avLst/>
          </a:prstGeom>
        </p:spPr>
        <p:txBody>
          <a:bodyPr wrap="square">
            <a:spAutoFit/>
          </a:bodyPr>
          <a:lstStyle/>
          <a:p>
            <a:pPr indent="450215" algn="just">
              <a:lnSpc>
                <a:spcPct val="115000"/>
              </a:lnSpc>
              <a:spcBef>
                <a:spcPts val="600"/>
              </a:spcBef>
              <a:spcAft>
                <a:spcPts val="600"/>
              </a:spcAft>
            </a:pPr>
            <a:r>
              <a:rPr lang="es-ES" sz="2400" b="0" dirty="0">
                <a:effectLst/>
                <a:latin typeface="Arial" panose="020B0604020202020204" pitchFamily="34" charset="0"/>
                <a:cs typeface="Times New Roman" panose="02020603050405020304" pitchFamily="18" charset="0"/>
              </a:rPr>
              <a:t>Convergencia del método de </a:t>
            </a:r>
            <a:r>
              <a:rPr lang="es-ES" sz="2400" b="0" dirty="0" err="1">
                <a:effectLst/>
                <a:latin typeface="Arial" panose="020B0604020202020204" pitchFamily="34" charset="0"/>
                <a:cs typeface="Times New Roman" panose="02020603050405020304" pitchFamily="18" charset="0"/>
              </a:rPr>
              <a:t>Jacobi</a:t>
            </a:r>
            <a:endParaRPr lang="es-ES" sz="2400" b="0" dirty="0">
              <a:effectLst/>
              <a:latin typeface="Arial" panose="020B0604020202020204" pitchFamily="34" charset="0"/>
              <a:cs typeface="Times New Roman" panose="02020603050405020304" pitchFamily="18" charset="0"/>
            </a:endParaRPr>
          </a:p>
          <a:p>
            <a:pPr marL="62992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 lo que sigue se establecerán algunas condiciones de uso práctico que garanticen la obtención de la solución.</a:t>
            </a:r>
          </a:p>
          <a:p>
            <a:pPr marL="62992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Para estudiar la convergencia del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(y, más adelante, el de Seidel) es necesario definir la forma en que se medirá el error en la k-sima aproximación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(k)</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respecto al vector solución x.</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94649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3" name="Rectangle 2"/>
          <p:cNvSpPr/>
          <p:nvPr/>
        </p:nvSpPr>
        <p:spPr>
          <a:xfrm>
            <a:off x="683568" y="1344097"/>
            <a:ext cx="7776864" cy="3885103"/>
          </a:xfrm>
          <a:prstGeom prst="rect">
            <a:avLst/>
          </a:prstGeom>
        </p:spPr>
        <p:txBody>
          <a:bodyPr wrap="square">
            <a:spAutoFit/>
          </a:bodyPr>
          <a:lstStyle/>
          <a:p>
            <a:pPr algn="just">
              <a:lnSpc>
                <a:spcPct val="130000"/>
              </a:lnSpc>
              <a:spcBef>
                <a:spcPts val="600"/>
              </a:spcBef>
              <a:spcAft>
                <a:spcPts val="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 importancia de los sistemas lineales no viene dada solamente porque ellos aparezcan directamente en la modelación matemática de infinidad de problemas del mundo real; además de esto, la solución de muchos problemas matemáticos conduce a resolver sistemas lineales; así sucede con el ajuste de curvas, en varias técnicas de interpolación, en la solución de ecuaciones diferenciales parciales y en muchos otros campos.</a:t>
            </a:r>
            <a:r>
              <a:rPr lang="es-MX" sz="2400" b="0" dirty="0">
                <a:effectLst/>
                <a:latin typeface="Arial" panose="020B0604020202020204" pitchFamily="34" charset="0"/>
                <a:ea typeface="Calibri" panose="020F0502020204030204" pitchFamily="34" charset="0"/>
              </a:rPr>
              <a:t> </a:t>
            </a:r>
            <a:endParaRPr lang="es-ES" sz="2400" b="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94669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0" y="1268760"/>
                <a:ext cx="8604448" cy="4742837"/>
              </a:xfrm>
              <a:prstGeom prst="rect">
                <a:avLst/>
              </a:prstGeom>
            </p:spPr>
            <p:txBody>
              <a:bodyPr wrap="square">
                <a:spAutoFit/>
              </a:bodyPr>
              <a:lstStyle/>
              <a:p>
                <a:pPr marL="180340" indent="449580" algn="just">
                  <a:lnSpc>
                    <a:spcPct val="115000"/>
                  </a:lnSpc>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Definición</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89916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Si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(k)</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denota la k-sima aproximación de un proceso iterativo a la solución x de un sistema lineal, entonces el error absoluto de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(k)</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se denota por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(k)</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y se define como: </a:t>
                </a:r>
              </a:p>
              <a:p>
                <a:pPr marL="899160" algn="just">
                  <a:lnSpc>
                    <a:spcPct val="115000"/>
                  </a:lnSpc>
                  <a:spcAft>
                    <a:spcPts val="600"/>
                  </a:spcAft>
                </a:pPr>
                <a14:m>
                  <m:oMathPara xmlns:m="http://schemas.openxmlformats.org/officeDocument/2006/math">
                    <m:oMathParaPr>
                      <m:jc m:val="centerGroup"/>
                    </m:oMathParaPr>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e>
                      </m:d>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629920" algn="just">
                  <a:lnSpc>
                    <a:spcPct val="115000"/>
                  </a:lnSpc>
                  <a:spcBef>
                    <a:spcPts val="12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Nótese que, según los axiomas de las normas matriciales, el error absoluto es cero cuanto los vectores x y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(k)</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coinciden en todas sus componentes, es decir, cuando su diferencia es el vector nulo.</a:t>
                </a:r>
              </a:p>
            </p:txBody>
          </p:sp>
        </mc:Choice>
        <mc:Fallback>
          <p:sp>
            <p:nvSpPr>
              <p:cNvPr id="2" name="Rectangle 1"/>
              <p:cNvSpPr>
                <a:spLocks noRot="1" noChangeAspect="1" noMove="1" noResize="1" noEditPoints="1" noAdjustHandles="1" noChangeArrowheads="1" noChangeShapeType="1" noTextEdit="1"/>
              </p:cNvSpPr>
              <p:nvPr/>
            </p:nvSpPr>
            <p:spPr>
              <a:xfrm>
                <a:off x="0" y="1268760"/>
                <a:ext cx="8604448" cy="4742837"/>
              </a:xfrm>
              <a:prstGeom prst="rect">
                <a:avLst/>
              </a:prstGeom>
              <a:blipFill>
                <a:blip r:embed="rId3"/>
                <a:stretch>
                  <a:fillRect t="-514" r="-1063" b="-2057"/>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190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4827988"/>
              </a:xfrm>
              <a:prstGeom prst="rect">
                <a:avLst/>
              </a:prstGeom>
            </p:spPr>
            <p:txBody>
              <a:bodyPr wrap="square">
                <a:spAutoFit/>
              </a:bodyPr>
              <a:lstStyle/>
              <a:p>
                <a:pPr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 norma de M juega un papel muy importante en la convergencia del algoritmo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p>
              <a:p>
                <a:pPr algn="just">
                  <a:lnSpc>
                    <a:spcPct val="115000"/>
                  </a:lnSpc>
                  <a:spcBef>
                    <a:spcPts val="600"/>
                  </a:spcBef>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Definición</a:t>
                </a:r>
                <a:r>
                  <a:rPr lang="es-ES" sz="2400" b="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(factor de convergencia del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p>
              <a:p>
                <a:pPr marL="5400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Sea el sistema lineal x = Mx + c. Se llama factor de convergencia del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para este sistema a la norma de M y se denotará como α, es decir: </a:t>
                </a: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𝛼</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𝑀</m:t>
                        </m:r>
                      </m:e>
                    </m:d>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p>
              <a:p>
                <a:pPr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Entonces se tiene: </a:t>
                </a: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e>
                            </m:d>
                          </m:sup>
                        </m:sSup>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𝛼</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sup>
                        </m:sSup>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 2, ⋯</m:t>
                    </m:r>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De este hecho se deriva una consecuencia muy importante relacionada con la convergencia del algoritmo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latin typeface="Arial" panose="020B0604020202020204" pitchFamily="34" charset="0"/>
                    <a:ea typeface="Times New Roman" panose="02020603050405020304" pitchFamily="18" charset="0"/>
                    <a:cs typeface="Times New Roman" panose="02020603050405020304" pitchFamily="18" charset="0"/>
                  </a:rPr>
                  <a:t>.</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4827988"/>
              </a:xfrm>
              <a:prstGeom prst="rect">
                <a:avLst/>
              </a:prstGeom>
              <a:blipFill>
                <a:blip r:embed="rId3"/>
                <a:stretch>
                  <a:fillRect l="-1105" t="-505" r="-1178" b="-2020"/>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1767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4397358"/>
              </a:xfrm>
              <a:prstGeom prst="rect">
                <a:avLst/>
              </a:prstGeom>
            </p:spPr>
            <p:txBody>
              <a:bodyPr wrap="square">
                <a:spAutoFit/>
              </a:bodyPr>
              <a:lstStyle/>
              <a:p>
                <a:pPr algn="just">
                  <a:lnSpc>
                    <a:spcPct val="115000"/>
                  </a:lnSpc>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Teorema</a:t>
                </a:r>
                <a:r>
                  <a:rPr lang="es-ES" sz="2400" b="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(condición suficiente de convergencia)</a:t>
                </a:r>
              </a:p>
              <a:p>
                <a:pPr marL="2520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Una condición suficiente para que 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converja hacia la solución del sistema x = Mx + c, independientemente de la aproximación inicial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(0)</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es que el factor de convergencia α, sea menor que 1.</a:t>
                </a:r>
              </a:p>
              <a:p>
                <a:pPr algn="just">
                  <a:lnSpc>
                    <a:spcPct val="115000"/>
                  </a:lnSpc>
                  <a:spcBef>
                    <a:spcPts val="12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 rapidez de convergencia del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depende del valor del parámetro α de convergencia. </a:t>
                </a:r>
              </a:p>
              <a:p>
                <a:pPr>
                  <a:spcBef>
                    <a:spcPts val="1200"/>
                  </a:spcBef>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 efecto en términos de error absoluto máximo, se tiene que </a:t>
                </a: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s-ES" sz="2400" b="0" i="1">
                            <a:effectLst/>
                            <a:latin typeface="Cambria Math" panose="02040503050406030204" pitchFamily="18" charset="0"/>
                          </a:rPr>
                        </m:ctrlPr>
                      </m:dPr>
                      <m:e>
                        <m:sSup>
                          <m:sSupPr>
                            <m:ctrlPr>
                              <a:rPr lang="es-ES" sz="2400" b="0" i="1">
                                <a:effectLst/>
                                <a:latin typeface="Cambria Math" panose="020405030504060302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s-ES" sz="2400" b="0" i="1">
                                    <a:effectLst/>
                                    <a:latin typeface="Cambria Math" panose="020405030504060302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e>
                            </m:d>
                          </m:sup>
                        </m:sSup>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𝛼</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ES" sz="2400" b="0" i="1">
                            <a:effectLst/>
                            <a:latin typeface="Cambria Math" panose="02040503050406030204" pitchFamily="18" charset="0"/>
                          </a:rPr>
                        </m:ctrlPr>
                      </m:dPr>
                      <m:e>
                        <m:sSup>
                          <m:sSupPr>
                            <m:ctrlPr>
                              <a:rPr lang="es-ES" sz="2400" b="0" i="1">
                                <a:effectLst/>
                                <a:latin typeface="Cambria Math" panose="020405030504060302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s-ES" sz="2400" b="0" i="1">
                                    <a:effectLst/>
                                    <a:latin typeface="Cambria Math" panose="020405030504060302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sup>
                        </m:sSup>
                      </m:e>
                    </m:d>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4397358"/>
              </a:xfrm>
              <a:prstGeom prst="rect">
                <a:avLst/>
              </a:prstGeom>
              <a:blipFill>
                <a:blip r:embed="rId3"/>
                <a:stretch>
                  <a:fillRect l="-1105" t="-555" r="-1178" b="-1664"/>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85409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251520" y="1141752"/>
                <a:ext cx="8568952" cy="5167568"/>
              </a:xfrm>
              <a:prstGeom prst="rect">
                <a:avLst/>
              </a:prstGeom>
            </p:spPr>
            <p:txBody>
              <a:bodyPr wrap="square">
                <a:spAutoFit/>
              </a:bodyPr>
              <a:lstStyle/>
              <a:p>
                <a:pPr algn="just">
                  <a:lnSpc>
                    <a:spcPct val="115000"/>
                  </a:lnSpc>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Teorema</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(condición suficiente de convergencia)</a:t>
                </a:r>
              </a:p>
              <a:p>
                <a:pPr marL="2268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Sea el sistema lineal de n ecuaciones con n incógnitas </a:t>
                </a:r>
              </a:p>
              <a:p>
                <a:pPr marL="226800" algn="just">
                  <a:lnSpc>
                    <a:spcPct val="115000"/>
                  </a:lnSpc>
                  <a:spcAft>
                    <a:spcPts val="600"/>
                  </a:spcAft>
                </a:pP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Ax</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b. </a:t>
                </a:r>
              </a:p>
              <a:p>
                <a:pPr marL="2268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Una condición suficiente para que 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aplicado a dicho sistema, sea convergente, es que A tenga la diagonal predominante, esto es, que para cada fila i = 1, 2, 3, ..., n, el elemento de la diagonal sea, en valor absoluto, mayor que la suma de los valores absolutos de los otros elementos. Es decir que:</a:t>
                </a:r>
              </a:p>
              <a:p>
                <a:pPr marL="2268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𝑖𝑖</m:t>
                            </m:r>
                          </m:sub>
                        </m:sSub>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&gt;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Sub>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𝑖𝑛</m:t>
                            </m:r>
                          </m:sub>
                        </m:sSub>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ES" sz="24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226800" algn="just">
                  <a:lnSpc>
                    <a:spcPct val="115000"/>
                  </a:lnSpc>
                  <a:spcAft>
                    <a:spcPts val="600"/>
                  </a:spcAft>
                </a:pP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 2, ⋯,</m:t>
                        </m:r>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e>
                    </m:d>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t>
                </a:r>
              </a:p>
            </p:txBody>
          </p:sp>
        </mc:Choice>
        <mc:Fallback>
          <p:sp>
            <p:nvSpPr>
              <p:cNvPr id="2" name="Rectangle 1"/>
              <p:cNvSpPr>
                <a:spLocks noRot="1" noChangeAspect="1" noMove="1" noResize="1" noEditPoints="1" noAdjustHandles="1" noChangeArrowheads="1" noChangeShapeType="1" noTextEdit="1"/>
              </p:cNvSpPr>
              <p:nvPr/>
            </p:nvSpPr>
            <p:spPr>
              <a:xfrm>
                <a:off x="251520" y="1141752"/>
                <a:ext cx="8568952" cy="5167568"/>
              </a:xfrm>
              <a:prstGeom prst="rect">
                <a:avLst/>
              </a:prstGeom>
              <a:blipFill>
                <a:blip r:embed="rId3"/>
                <a:stretch>
                  <a:fillRect l="-1067" t="-472" r="-1138" b="-1769"/>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637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3457613"/>
              </a:xfrm>
              <a:prstGeom prst="rect">
                <a:avLst/>
              </a:prstGeom>
            </p:spPr>
            <p:txBody>
              <a:bodyPr wrap="square">
                <a:spAutoFit/>
              </a:bodyPr>
              <a:lstStyle/>
              <a:p>
                <a:pPr algn="just">
                  <a:lnSpc>
                    <a:spcPct val="115000"/>
                  </a:lnSpc>
                  <a:spcAft>
                    <a:spcPts val="600"/>
                  </a:spcAft>
                </a:pPr>
                <a:r>
                  <a:rPr lang="es-ES" sz="2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Condición de terminación 1:</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226800" algn="just">
                  <a:lnSpc>
                    <a:spcPct val="115000"/>
                  </a:lnSpc>
                  <a:spcAft>
                    <a:spcPts val="600"/>
                  </a:spcAft>
                </a:pP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 se desea obtener la solución de un sistema lineal con un error absoluto menor o igual que ε, y el factor de convergencia del método de </a:t>
                </a:r>
                <a:r>
                  <a:rPr lang="es-ES" sz="2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Jacobi</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es α &lt; 1, entonces el proceso iterativo de </a:t>
                </a:r>
                <a:r>
                  <a:rPr lang="es-ES" sz="2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Jacobi</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se llevará a cabo hasta la aproximación x(k) para la cual:</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899160" indent="449580" algn="just">
                  <a:lnSpc>
                    <a:spcPct val="115000"/>
                  </a:lnSpc>
                  <a:spcAft>
                    <a:spcPts val="600"/>
                  </a:spcAft>
                </a:pPr>
                <a14:m>
                  <m:oMath xmlns:m="http://schemas.openxmlformats.org/officeDocument/2006/math">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up>
                    </m:s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𝛼</m:t>
                        </m:r>
                      </m:num>
                      <m:den>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𝛼</m:t>
                        </m:r>
                      </m:den>
                    </m:f>
                    <m:d>
                      <m:dPr>
                        <m:begChr m:val="‖"/>
                        <m:endChr m:val="‖"/>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dPr>
                      <m:e>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up>
                        </m:s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−1)</m:t>
                            </m:r>
                          </m:sup>
                        </m:sSup>
                      </m:e>
                    </m:d>
                    <m: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ε</m:t>
                    </m:r>
                    <m: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oMath>
                </a14:m>
                <a:r>
                  <a:rPr lang="es-ES" sz="2800" b="0" dirty="0">
                    <a:effectLst/>
                    <a:latin typeface="Arial" panose="020B0604020202020204" pitchFamily="34" charset="0"/>
                    <a:ea typeface="Times New Roman" panose="02020603050405020304" pitchFamily="18" charset="0"/>
                    <a:cs typeface="Arial" panose="020B0604020202020204" pitchFamily="34" charset="0"/>
                  </a:rPr>
                  <a:t> </a:t>
                </a:r>
                <a:endParaRPr lang="es-ES" sz="28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3457613"/>
              </a:xfrm>
              <a:prstGeom prst="rect">
                <a:avLst/>
              </a:prstGeom>
              <a:blipFill>
                <a:blip r:embed="rId3"/>
                <a:stretch>
                  <a:fillRect l="-1105" t="-705" r="-117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313848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3609321"/>
              </a:xfrm>
              <a:prstGeom prst="rect">
                <a:avLst/>
              </a:prstGeom>
            </p:spPr>
            <p:txBody>
              <a:bodyPr wrap="square">
                <a:spAutoFit/>
              </a:bodyPr>
              <a:lstStyle/>
              <a:p>
                <a:pPr algn="just">
                  <a:lnSpc>
                    <a:spcPct val="115000"/>
                  </a:lnSpc>
                  <a:spcAft>
                    <a:spcPts val="600"/>
                  </a:spcAft>
                </a:pPr>
                <a:r>
                  <a:rPr lang="es-ES" sz="2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Condición de terminación 2:</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226800" algn="just">
                  <a:lnSpc>
                    <a:spcPct val="115000"/>
                  </a:lnSpc>
                  <a:spcAft>
                    <a:spcPts val="600"/>
                  </a:spcAft>
                </a:pP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 se desea obtener la solución de un sistema lineal con un error absoluto menor que ε, y el factor de convergencia del método de </a:t>
                </a:r>
                <a:r>
                  <a:rPr lang="es-ES" sz="2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Jacobi</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es α &lt; 0.5, entonces el proceso iterativo de </a:t>
                </a:r>
                <a:r>
                  <a:rPr lang="es-ES" sz="2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Jacobi</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se llevará a cabo hasta la aproximación x</a:t>
                </a:r>
                <a:r>
                  <a:rPr lang="es-ES" sz="2400" b="0" baseline="30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para la cual:</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1115695" indent="233045" algn="just">
                  <a:spcAft>
                    <a:spcPts val="600"/>
                  </a:spcAft>
                </a:pPr>
                <a14:m>
                  <m:oMathPara xmlns:m="http://schemas.openxmlformats.org/officeDocument/2006/math">
                    <m:oMathParaPr>
                      <m:jc m:val="centerGroup"/>
                    </m:oMathParaPr>
                    <m:oMath xmlns:m="http://schemas.openxmlformats.org/officeDocument/2006/math">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up>
                      </m:s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f>
                        <m:f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fPr>
                        <m:num>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𝛼</m:t>
                          </m:r>
                        </m:num>
                        <m:den>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1−</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𝛼</m:t>
                          </m:r>
                        </m:den>
                      </m:f>
                      <m:d>
                        <m:dPr>
                          <m:begChr m:val="‖"/>
                          <m:endChr m:val="‖"/>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dPr>
                        <m:e>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up>
                          </m:s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−1)</m:t>
                              </m:r>
                            </m:sup>
                          </m:sSup>
                        </m:e>
                      </m:d>
                      <m: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ε</m:t>
                      </m:r>
                    </m:oMath>
                  </m:oMathPara>
                </a14:m>
                <a:endParaRPr lang="es-ES" sz="28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3609321"/>
              </a:xfrm>
              <a:prstGeom prst="rect">
                <a:avLst/>
              </a:prstGeom>
              <a:blipFill>
                <a:blip r:embed="rId3"/>
                <a:stretch>
                  <a:fillRect l="-1105" t="-676" r="-117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a:t>
            </a:r>
            <a:r>
              <a:rPr lang="es-ES" sz="2400" u="sng"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038137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196752"/>
            <a:ext cx="8568952" cy="4678204"/>
          </a:xfrm>
          <a:prstGeom prst="rect">
            <a:avLst/>
          </a:prstGeom>
        </p:spPr>
        <p:txBody>
          <a:bodyPr wrap="square">
            <a:spAutoFit/>
          </a:bodyPr>
          <a:lstStyle/>
          <a:p>
            <a:pPr algn="just"/>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 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al calcular la variable x</a:t>
            </a:r>
            <a:r>
              <a:rPr lang="es-ES" sz="2400" b="0" baseline="-25000" dirty="0">
                <a:effectLst/>
                <a:latin typeface="Arial" panose="020B0604020202020204" pitchFamily="34" charset="0"/>
                <a:ea typeface="Times New Roman" panose="02020603050405020304" pitchFamily="18" charset="0"/>
                <a:cs typeface="Times New Roman" panose="02020603050405020304" pitchFamily="18" charset="0"/>
              </a:rPr>
              <a:t>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se utilizan los valores de las demás variables que se obtuvieron en la iteración anterior, sin embargo, en ese momento ya se han calculado los nuevos valores de x</a:t>
            </a:r>
            <a:r>
              <a:rPr lang="es-ES" sz="2400" b="0" baseline="-25000" dirty="0">
                <a:effectLst/>
                <a:latin typeface="Arial" panose="020B0604020202020204" pitchFamily="34" charset="0"/>
                <a:ea typeface="Times New Roman" panose="02020603050405020304" pitchFamily="18" charset="0"/>
                <a:cs typeface="Times New Roman" panose="02020603050405020304" pitchFamily="18" charset="0"/>
              </a:rPr>
              <a:t>1</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x</a:t>
            </a:r>
            <a:r>
              <a:rPr lang="es-ES" sz="2400" b="0" baseline="-25000" dirty="0">
                <a:effectLst/>
                <a:latin typeface="Arial" panose="020B0604020202020204" pitchFamily="34" charset="0"/>
                <a:ea typeface="Times New Roman" panose="02020603050405020304" pitchFamily="18" charset="0"/>
                <a:cs typeface="Times New Roman" panose="02020603050405020304" pitchFamily="18" charset="0"/>
              </a:rPr>
              <a:t>2</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x</a:t>
            </a:r>
            <a:r>
              <a:rPr lang="es-ES" sz="2400" b="0" baseline="-25000" dirty="0">
                <a:effectLst/>
                <a:latin typeface="Arial" panose="020B0604020202020204" pitchFamily="34" charset="0"/>
                <a:ea typeface="Times New Roman" panose="02020603050405020304" pitchFamily="18" charset="0"/>
                <a:cs typeface="Times New Roman" panose="02020603050405020304" pitchFamily="18" charset="0"/>
              </a:rPr>
              <a:t>i–1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que son, por lo general, mejores aproximaciones que los obtenidos en la iteración anterior. </a:t>
            </a:r>
          </a:p>
          <a:p>
            <a:pPr algn="just">
              <a:spcBef>
                <a:spcPts val="1200"/>
              </a:spcBef>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En el método de Seidel, una vez que se obtiene el nuevo valor de una variable, éste se utiliza para actualizar los valores de las variables que siguen; de esta forma, no se necesita guardar los valores de la iteración anterior, lo cual simplifica el algoritmo y ahorra memoria y, por otra parte, la velocidad de la convergencia mejora sustancialmente.</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15642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80901"/>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Escrito en ecuaciones por separado:</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09F3B031-E3A9-480E-8357-19CAA225EF68}"/>
                  </a:ext>
                </a:extLst>
              </p:cNvPr>
              <p:cNvSpPr txBox="1"/>
              <p:nvPr/>
            </p:nvSpPr>
            <p:spPr>
              <a:xfrm>
                <a:off x="251520" y="2044539"/>
                <a:ext cx="6768752" cy="2868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s-ES" sz="2400" i="1" smtClean="0">
                              <a:solidFill>
                                <a:srgbClr val="836967"/>
                              </a:solidFill>
                              <a:latin typeface="Cambria Math" panose="02040503050406030204" pitchFamily="18" charset="0"/>
                            </a:rPr>
                          </m:ctrlPr>
                        </m:dPr>
                        <m:e>
                          <m:eqArr>
                            <m:eqArrPr>
                              <m:ctrlPr>
                                <a:rPr lang="es-ES" sz="2400" i="1">
                                  <a:solidFill>
                                    <a:srgbClr val="836967"/>
                                  </a:solidFill>
                                  <a:latin typeface="Cambria Math" panose="02040503050406030204" pitchFamily="18" charset="0"/>
                                </a:rPr>
                              </m:ctrlPr>
                            </m:eqArrPr>
                            <m:e>
                              <m:r>
                                <a:rPr lang="es-ES" sz="2400">
                                  <a:latin typeface="Cambria Math" panose="02040503050406030204" pitchFamily="18" charset="0"/>
                                </a:rPr>
                                <m:t>&amp;</m:t>
                              </m:r>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1</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11</m:t>
                                      </m:r>
                                    </m:sub>
                                  </m:sSub>
                                </m:den>
                              </m:f>
                              <m:d>
                                <m:dPr>
                                  <m:begChr m:val="["/>
                                  <m:endChr m:val="]"/>
                                  <m:ctrlPr>
                                    <a:rPr lang="es-ES" sz="2400" i="1">
                                      <a:solidFill>
                                        <a:srgbClr val="836967"/>
                                      </a:solidFill>
                                      <a:latin typeface="Cambria Math" panose="02040503050406030204" pitchFamily="18" charset="0"/>
                                    </a:rPr>
                                  </m:ctrlPr>
                                </m:dPr>
                                <m:e>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12</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13</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3</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1</m:t>
                                      </m:r>
                                      <m:r>
                                        <a:rPr lang="es-ES" sz="2400" i="1">
                                          <a:latin typeface="Cambria Math" panose="02040503050406030204" pitchFamily="18" charset="0"/>
                                        </a:rPr>
                                        <m:t>𝑛</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e>
                              </m:d>
                              <m:r>
                                <a:rPr lang="es-ES" sz="2400" i="0">
                                  <a:latin typeface="Cambria Math" panose="02040503050406030204" pitchFamily="18" charset="0"/>
                                </a:rPr>
                                <m:t> </m:t>
                              </m:r>
                              <m:r>
                                <a:rPr lang="es-ES" sz="2400" b="1" i="0" smtClean="0">
                                  <a:latin typeface="Cambria Math" panose="02040503050406030204" pitchFamily="18" charset="0"/>
                                </a:rPr>
                                <m:t>+</m:t>
                              </m:r>
                              <m:f>
                                <m:fPr>
                                  <m:ctrlPr>
                                    <a:rPr lang="es-ES" sz="2400" b="1" i="1" smtClean="0">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a:latin typeface="Cambria Math" panose="02040503050406030204" pitchFamily="18" charset="0"/>
                                        </a:rPr>
                                        <m:t>1</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a:latin typeface="Cambria Math" panose="02040503050406030204" pitchFamily="18" charset="0"/>
                                        </a:rPr>
                                        <m:t>11</m:t>
                                      </m:r>
                                    </m:sub>
                                  </m:sSub>
                                </m:den>
                              </m:f>
                              <m:r>
                                <a:rPr lang="es-ES" sz="2400" i="0">
                                  <a:latin typeface="Cambria Math" panose="02040503050406030204" pitchFamily="18" charset="0"/>
                                </a:rPr>
                                <m:t>     </m:t>
                              </m:r>
                            </m:e>
                            <m:e>
                              <m:r>
                                <a:rPr lang="es-ES" sz="2400" i="0">
                                  <a:latin typeface="Cambria Math" panose="02040503050406030204" pitchFamily="18" charset="0"/>
                                </a:rPr>
                                <m:t>&amp;</m:t>
                              </m:r>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22</m:t>
                                      </m:r>
                                    </m:sub>
                                  </m:sSub>
                                </m:den>
                              </m:f>
                              <m:d>
                                <m:dPr>
                                  <m:begChr m:val="["/>
                                  <m:endChr m:val="]"/>
                                  <m:ctrlPr>
                                    <a:rPr lang="es-ES" sz="2400" i="1">
                                      <a:solidFill>
                                        <a:srgbClr val="836967"/>
                                      </a:solidFill>
                                      <a:latin typeface="Cambria Math" panose="02040503050406030204" pitchFamily="18" charset="0"/>
                                    </a:rPr>
                                  </m:ctrlPr>
                                </m:dPr>
                                <m:e>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21</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1</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23</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3</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0">
                                          <a:latin typeface="Cambria Math" panose="02040503050406030204" pitchFamily="18" charset="0"/>
                                        </a:rPr>
                                        <m:t>2</m:t>
                                      </m:r>
                                      <m:r>
                                        <a:rPr lang="es-ES" sz="2400" i="1">
                                          <a:latin typeface="Cambria Math" panose="02040503050406030204" pitchFamily="18" charset="0"/>
                                        </a:rPr>
                                        <m:t>𝑛</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r>
                                            <a:rPr lang="es-ES" sz="2400" i="0">
                                              <a:latin typeface="Cambria Math" panose="02040503050406030204" pitchFamily="18" charset="0"/>
                                            </a:rPr>
                                            <m:t>−1</m:t>
                                          </m:r>
                                        </m:e>
                                      </m:d>
                                    </m:sup>
                                  </m:sSubSup>
                                </m:e>
                              </m:d>
                              <m:r>
                                <a:rPr lang="es-ES" sz="240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b="1" i="1" smtClean="0">
                                          <a:latin typeface="Cambria Math" panose="02040503050406030204" pitchFamily="18" charset="0"/>
                                        </a:rPr>
                                        <m:t>𝟐</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b="1" i="1" smtClean="0">
                                          <a:latin typeface="Cambria Math" panose="02040503050406030204" pitchFamily="18" charset="0"/>
                                        </a:rPr>
                                        <m:t>𝟐𝟐</m:t>
                                      </m:r>
                                    </m:sub>
                                  </m:sSub>
                                </m:den>
                              </m:f>
                            </m:e>
                            <m:e>
                              <m:r>
                                <a:rPr lang="es-ES" sz="2400" i="0">
                                  <a:latin typeface="Cambria Math" panose="02040503050406030204" pitchFamily="18" charset="0"/>
                                </a:rPr>
                                <m:t>&amp;⋮</m:t>
                              </m:r>
                            </m:e>
                            <m:e>
                              <m:r>
                                <a:rPr lang="es-ES" sz="2400" i="0">
                                  <a:latin typeface="Cambria Math" panose="02040503050406030204" pitchFamily="18" charset="0"/>
                                </a:rPr>
                                <m:t>&amp;</m:t>
                              </m:r>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f>
                                <m:fPr>
                                  <m:ctrlPr>
                                    <a:rPr lang="es-ES" sz="2400" i="1">
                                      <a:solidFill>
                                        <a:srgbClr val="836967"/>
                                      </a:solidFill>
                                      <a:latin typeface="Cambria Math" panose="02040503050406030204" pitchFamily="18" charset="0"/>
                                    </a:rPr>
                                  </m:ctrlPr>
                                </m:fPr>
                                <m:num>
                                  <m:r>
                                    <a:rPr lang="es-ES" sz="2400" i="0">
                                      <a:latin typeface="Cambria Math" panose="02040503050406030204" pitchFamily="18" charset="0"/>
                                    </a:rPr>
                                    <m:t>1</m:t>
                                  </m:r>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𝑛𝑛</m:t>
                                      </m:r>
                                    </m:sub>
                                  </m:sSub>
                                </m:den>
                              </m:f>
                              <m:d>
                                <m:dPr>
                                  <m:begChr m:val="["/>
                                  <m:endChr m:val="]"/>
                                  <m:ctrlPr>
                                    <a:rPr lang="es-ES" sz="2400" i="1">
                                      <a:solidFill>
                                        <a:srgbClr val="836967"/>
                                      </a:solidFill>
                                      <a:latin typeface="Cambria Math" panose="02040503050406030204" pitchFamily="18" charset="0"/>
                                    </a:rPr>
                                  </m:ctrlPr>
                                </m:dPr>
                                <m:e>
                                  <m:sSub>
                                    <m:sSubPr>
                                      <m:ctrlPr>
                                        <a:rPr lang="es-ES" sz="2400" i="1">
                                          <a:solidFill>
                                            <a:srgbClr val="836967"/>
                                          </a:solidFill>
                                          <a:latin typeface="Cambria Math" panose="02040503050406030204" pitchFamily="18" charset="0"/>
                                        </a:rPr>
                                      </m:ctrlPr>
                                    </m:sSubPr>
                                    <m:e>
                                      <m:r>
                                        <a:rPr lang="es-ES" sz="2400" i="0">
                                          <a:latin typeface="Cambria Math" panose="02040503050406030204" pitchFamily="18" charset="0"/>
                                        </a:rPr>
                                        <m:t>−</m:t>
                                      </m:r>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1</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2</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0">
                                          <a:latin typeface="Cambria Math" panose="02040503050406030204" pitchFamily="18" charset="0"/>
                                        </a:rPr>
                                        <m:t>2</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r>
                                    <a:rPr lang="es-ES" sz="2400" i="0">
                                      <a:latin typeface="Cambria Math" panose="02040503050406030204" pitchFamily="18" charset="0"/>
                                    </a:rPr>
                                    <m:t>−⋯−</m:t>
                                  </m:r>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i="1">
                                          <a:latin typeface="Cambria Math" panose="02040503050406030204" pitchFamily="18" charset="0"/>
                                        </a:rPr>
                                        <m:t>𝑛</m:t>
                                      </m:r>
                                      <m:r>
                                        <a:rPr lang="es-ES" sz="2400" i="0">
                                          <a:latin typeface="Cambria Math" panose="02040503050406030204" pitchFamily="18" charset="0"/>
                                        </a:rPr>
                                        <m:t>,</m:t>
                                      </m:r>
                                      <m:r>
                                        <a:rPr lang="es-ES" sz="2400" i="1">
                                          <a:latin typeface="Cambria Math" panose="02040503050406030204" pitchFamily="18" charset="0"/>
                                        </a:rPr>
                                        <m:t>𝑛</m:t>
                                      </m:r>
                                      <m:r>
                                        <a:rPr lang="es-ES" sz="2400" i="0">
                                          <a:latin typeface="Cambria Math" panose="02040503050406030204" pitchFamily="18" charset="0"/>
                                        </a:rPr>
                                        <m:t>−1</m:t>
                                      </m:r>
                                    </m:sub>
                                  </m:sSub>
                                  <m:sSubSup>
                                    <m:sSubSupPr>
                                      <m:ctrlPr>
                                        <a:rPr lang="es-ES" sz="2400" i="1">
                                          <a:solidFill>
                                            <a:srgbClr val="836967"/>
                                          </a:solidFill>
                                          <a:latin typeface="Cambria Math" panose="02040503050406030204" pitchFamily="18" charset="0"/>
                                        </a:rPr>
                                      </m:ctrlPr>
                                    </m:sSubSupPr>
                                    <m:e>
                                      <m:r>
                                        <a:rPr lang="es-ES" sz="2400" i="1">
                                          <a:latin typeface="Cambria Math" panose="02040503050406030204" pitchFamily="18" charset="0"/>
                                        </a:rPr>
                                        <m:t>𝑥</m:t>
                                      </m:r>
                                    </m:e>
                                    <m:sub>
                                      <m:r>
                                        <a:rPr lang="es-ES" sz="2400" i="1">
                                          <a:latin typeface="Cambria Math" panose="02040503050406030204" pitchFamily="18" charset="0"/>
                                        </a:rPr>
                                        <m:t>𝑛</m:t>
                                      </m:r>
                                      <m:r>
                                        <a:rPr lang="es-ES" sz="2400" i="0">
                                          <a:latin typeface="Cambria Math" panose="02040503050406030204" pitchFamily="18" charset="0"/>
                                        </a:rPr>
                                        <m:t>−1</m:t>
                                      </m:r>
                                    </m:sub>
                                    <m:sup>
                                      <m:d>
                                        <m:dPr>
                                          <m:ctrlPr>
                                            <a:rPr lang="es-ES" sz="2400" i="1">
                                              <a:solidFill>
                                                <a:srgbClr val="836967"/>
                                              </a:solidFill>
                                              <a:latin typeface="Cambria Math" panose="02040503050406030204" pitchFamily="18" charset="0"/>
                                            </a:rPr>
                                          </m:ctrlPr>
                                        </m:dPr>
                                        <m:e>
                                          <m:r>
                                            <a:rPr lang="es-ES" sz="2400" i="1">
                                              <a:latin typeface="Cambria Math" panose="02040503050406030204" pitchFamily="18" charset="0"/>
                                            </a:rPr>
                                            <m:t>𝑘</m:t>
                                          </m:r>
                                        </m:e>
                                      </m:d>
                                    </m:sup>
                                  </m:sSubSup>
                                </m:e>
                              </m:d>
                              <m:r>
                                <a:rPr lang="es-ES" sz="2400">
                                  <a:latin typeface="Cambria Math" panose="02040503050406030204" pitchFamily="18" charset="0"/>
                                </a:rPr>
                                <m:t>+</m:t>
                              </m:r>
                              <m:f>
                                <m:fPr>
                                  <m:ctrlPr>
                                    <a:rPr lang="es-ES" sz="2400" i="1">
                                      <a:latin typeface="Cambria Math" panose="02040503050406030204" pitchFamily="18" charset="0"/>
                                    </a:rPr>
                                  </m:ctrlPr>
                                </m:fPr>
                                <m:num>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𝑏</m:t>
                                      </m:r>
                                    </m:e>
                                    <m:sub>
                                      <m:r>
                                        <a:rPr lang="es-ES" sz="2400" b="1" i="1" smtClean="0">
                                          <a:latin typeface="Cambria Math" panose="02040503050406030204" pitchFamily="18" charset="0"/>
                                        </a:rPr>
                                        <m:t>𝒏</m:t>
                                      </m:r>
                                    </m:sub>
                                  </m:sSub>
                                </m:num>
                                <m:den>
                                  <m:sSub>
                                    <m:sSubPr>
                                      <m:ctrlPr>
                                        <a:rPr lang="es-ES" sz="2400" i="1">
                                          <a:solidFill>
                                            <a:srgbClr val="836967"/>
                                          </a:solidFill>
                                          <a:latin typeface="Cambria Math" panose="02040503050406030204" pitchFamily="18" charset="0"/>
                                        </a:rPr>
                                      </m:ctrlPr>
                                    </m:sSubPr>
                                    <m:e>
                                      <m:r>
                                        <a:rPr lang="es-ES" sz="2400" i="1">
                                          <a:latin typeface="Cambria Math" panose="02040503050406030204" pitchFamily="18" charset="0"/>
                                        </a:rPr>
                                        <m:t>𝑎</m:t>
                                      </m:r>
                                    </m:e>
                                    <m:sub>
                                      <m:r>
                                        <a:rPr lang="es-ES" sz="2400" b="1" i="1" smtClean="0">
                                          <a:latin typeface="Cambria Math" panose="02040503050406030204" pitchFamily="18" charset="0"/>
                                        </a:rPr>
                                        <m:t>𝒏𝒏</m:t>
                                      </m:r>
                                    </m:sub>
                                  </m:sSub>
                                </m:den>
                              </m:f>
                            </m:e>
                          </m:eqArr>
                        </m:e>
                      </m:d>
                    </m:oMath>
                  </m:oMathPara>
                </a14:m>
                <a:endParaRPr lang="es-ES" sz="2400" dirty="0"/>
              </a:p>
            </p:txBody>
          </p:sp>
        </mc:Choice>
        <mc:Fallback>
          <p:sp>
            <p:nvSpPr>
              <p:cNvPr id="7" name="TextBox 6">
                <a:extLst>
                  <a:ext uri="{FF2B5EF4-FFF2-40B4-BE49-F238E27FC236}">
                    <a16:creationId xmlns:a16="http://schemas.microsoft.com/office/drawing/2014/main" id="{09F3B031-E3A9-480E-8357-19CAA225EF68}"/>
                  </a:ext>
                </a:extLst>
              </p:cNvPr>
              <p:cNvSpPr txBox="1">
                <a:spLocks noRot="1" noChangeAspect="1" noMove="1" noResize="1" noEditPoints="1" noAdjustHandles="1" noChangeArrowheads="1" noChangeShapeType="1" noTextEdit="1"/>
              </p:cNvSpPr>
              <p:nvPr/>
            </p:nvSpPr>
            <p:spPr>
              <a:xfrm>
                <a:off x="251520" y="2044539"/>
                <a:ext cx="6768752" cy="2868349"/>
              </a:xfrm>
              <a:prstGeom prst="rect">
                <a:avLst/>
              </a:prstGeom>
              <a:blipFill>
                <a:blip r:embed="rId3"/>
                <a:stretch>
                  <a:fillRect r="-19442"/>
                </a:stretch>
              </a:blipFill>
            </p:spPr>
            <p:txBody>
              <a:bodyPr/>
              <a:lstStyle/>
              <a:p>
                <a:r>
                  <a:rPr lang="es-ES">
                    <a:noFill/>
                  </a:rPr>
                  <a:t> </a:t>
                </a:r>
              </a:p>
            </p:txBody>
          </p:sp>
        </mc:Fallback>
      </mc:AlternateContent>
    </p:spTree>
    <p:extLst>
      <p:ext uri="{BB962C8B-B14F-4D97-AF65-F5344CB8AC3E}">
        <p14:creationId xmlns:p14="http://schemas.microsoft.com/office/powerpoint/2010/main" val="1819525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181180"/>
                <a:ext cx="8280920" cy="4768100"/>
              </a:xfrm>
              <a:prstGeom prst="rect">
                <a:avLst/>
              </a:prstGeom>
            </p:spPr>
            <p:txBody>
              <a:bodyPr wrap="square">
                <a:spAutoFit/>
              </a:bodyPr>
              <a:lstStyle/>
              <a:p>
                <a:pPr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El parámetro β que a continuación se define, juega en el método de Seidel :</a:t>
                </a:r>
              </a:p>
              <a:p>
                <a:pPr algn="just">
                  <a:lnSpc>
                    <a:spcPct val="115000"/>
                  </a:lnSpc>
                  <a:spcBef>
                    <a:spcPts val="600"/>
                  </a:spcBef>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Definición</a:t>
                </a:r>
                <a:r>
                  <a:rPr lang="es-ES" sz="2400" b="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(factor de convergencia del método de Seidel)</a:t>
                </a:r>
              </a:p>
              <a:p>
                <a:pPr marL="226800" indent="3810"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Sea el sistema lineal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Ax</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b. Se llama factor de convergencia del método de Seidel para este sistema al número β definido como:</a:t>
                </a:r>
              </a:p>
              <a:p>
                <a:pPr marL="226800" indent="3810"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𝛽</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uncPr>
                      <m:fName>
                        <m:limLow>
                          <m:limLow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limLowPr>
                          <m:e>
                            <m:r>
                              <m:rPr>
                                <m:sty m:val="p"/>
                              </m:rPr>
                              <a:rPr lang="es-ES" sz="2400" b="0" smtClean="0">
                                <a:effectLst/>
                                <a:latin typeface="Cambria Math" panose="02040503050406030204" pitchFamily="18" charset="0"/>
                                <a:ea typeface="Times New Roman" panose="02020603050405020304" pitchFamily="18" charset="0"/>
                                <a:cs typeface="Times New Roman" panose="02020603050405020304" pitchFamily="18" charset="0"/>
                              </a:rPr>
                              <m:t>max</m:t>
                            </m:r>
                          </m:e>
                          <m:lim>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lim>
                        </m:limLow>
                      </m:fName>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num>
                          <m:den>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den>
                        </m:f>
                      </m:e>
                    </m:func>
                  </m:oMath>
                </a14:m>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donde  </a:t>
                </a:r>
                <a14:m>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𝑝</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p>
                      <m:e>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num>
                              <m:den>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𝑖𝑖</m:t>
                                    </m:r>
                                  </m:sub>
                                </m:sSub>
                              </m:den>
                            </m:f>
                          </m:e>
                        </m:d>
                      </m:e>
                    </m:nary>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ES" sz="24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226800" indent="3810" algn="just">
                  <a:lnSpc>
                    <a:spcPct val="115000"/>
                  </a:lnSpc>
                  <a:spcBef>
                    <a:spcPts val="600"/>
                  </a:spcBef>
                  <a:spcAft>
                    <a:spcPts val="600"/>
                  </a:spcAft>
                </a:pPr>
                <a:r>
                  <a:rPr lang="es-ES" sz="2400" b="0" dirty="0">
                    <a:effectLst/>
                    <a:ea typeface="Times New Roman" panose="02020603050405020304" pitchFamily="18" charset="0"/>
                    <a:cs typeface="Times New Roman" panose="02020603050405020304" pitchFamily="18" charset="0"/>
                  </a:rPr>
                  <a:t> </a:t>
                </a:r>
                <a14:m>
                  <m:oMath xmlns:m="http://schemas.openxmlformats.org/officeDocument/2006/math">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𝑞</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𝑗</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sup>
                      <m:e>
                        <m:d>
                          <m:dPr>
                            <m:begChr m:val="|"/>
                            <m:endChr m:val="|"/>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f>
                              <m:f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𝑖𝑗</m:t>
                                    </m:r>
                                  </m:sub>
                                </m:sSub>
                              </m:num>
                              <m:den>
                                <m:sSub>
                                  <m:sSub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𝑖𝑖</m:t>
                                    </m:r>
                                  </m:sub>
                                </m:sSub>
                              </m:den>
                            </m:f>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 2,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𝑛</m:t>
                        </m:r>
                      </m:e>
                    </m:nary>
                  </m:oMath>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181180"/>
                <a:ext cx="8280920" cy="4768100"/>
              </a:xfrm>
              <a:prstGeom prst="rect">
                <a:avLst/>
              </a:prstGeom>
              <a:blipFill>
                <a:blip r:embed="rId3"/>
                <a:stretch>
                  <a:fillRect l="-1105" t="-512" r="-117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195736" y="513135"/>
            <a:ext cx="6408712" cy="461665"/>
          </a:xfrm>
          <a:prstGeom prst="rect">
            <a:avLst/>
          </a:prstGeom>
        </p:spPr>
        <p:txBody>
          <a:bodyPr wrap="square">
            <a:spAutoFit/>
          </a:bodyPr>
          <a:lstStyle/>
          <a:p>
            <a:pPr>
              <a:spcAft>
                <a:spcPts val="0"/>
              </a:spcAft>
            </a:pPr>
            <a:r>
              <a:rPr lang="es-ES" sz="2400" i="1" u="sng" dirty="0">
                <a:effectLst/>
                <a:latin typeface="Arial" panose="020B0604020202020204" pitchFamily="34" charset="0"/>
                <a:ea typeface="Times New Roman" panose="02020603050405020304" pitchFamily="18" charset="0"/>
                <a:cs typeface="Times New Roman" panose="02020603050405020304" pitchFamily="18" charset="0"/>
              </a:rPr>
              <a:t>Convergencia del 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1F0EC12-1937-4260-9985-9351C95F2EF7}"/>
                  </a:ext>
                </a:extLst>
              </p:cNvPr>
              <p:cNvSpPr txBox="1"/>
              <p:nvPr/>
            </p:nvSpPr>
            <p:spPr>
              <a:xfrm>
                <a:off x="2286000" y="3192429"/>
                <a:ext cx="4572000" cy="4731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200" b="1"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1200" b="1" i="1" smtClean="0">
                              <a:effectLst/>
                              <a:latin typeface="Cambria Math" panose="02040503050406030204" pitchFamily="18" charset="0"/>
                              <a:cs typeface="Times New Roman" panose="02020603050405020304" pitchFamily="18" charset="0"/>
                            </a:rPr>
                          </m:ctrlPr>
                        </m:fPr>
                        <m:num>
                          <m:sSub>
                            <m:sSubPr>
                              <m:ctrlPr>
                                <a:rPr lang="es-E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1200" i="1">
                                  <a:latin typeface="Cambria Math" panose="02040503050406030204" pitchFamily="18" charset="0"/>
                                  <a:ea typeface="Times New Roman" panose="02020603050405020304" pitchFamily="18" charset="0"/>
                                  <a:cs typeface="Times New Roman" panose="02020603050405020304" pitchFamily="18" charset="0"/>
                                </a:rPr>
                                <m:t>𝑏</m:t>
                              </m:r>
                            </m:e>
                            <m:sub>
                              <m:r>
                                <a:rPr lang="es-ES" sz="1200" i="1">
                                  <a:latin typeface="Cambria Math" panose="02040503050406030204" pitchFamily="18" charset="0"/>
                                  <a:ea typeface="Times New Roman" panose="02020603050405020304" pitchFamily="18" charset="0"/>
                                  <a:cs typeface="Times New Roman" panose="02020603050405020304" pitchFamily="18" charset="0"/>
                                </a:rPr>
                                <m:t>1</m:t>
                              </m:r>
                            </m:sub>
                          </m:sSub>
                        </m:num>
                        <m:den>
                          <m:sSub>
                            <m:sSubPr>
                              <m:ctrlPr>
                                <a:rPr lang="es-ES" sz="1200" i="1">
                                  <a:latin typeface="Cambria Math" panose="02040503050406030204" pitchFamily="18" charset="0"/>
                                  <a:ea typeface="Times New Roman" panose="02020603050405020304" pitchFamily="18" charset="0"/>
                                  <a:cs typeface="Times New Roman" panose="02020603050405020304" pitchFamily="18" charset="0"/>
                                </a:rPr>
                              </m:ctrlPr>
                            </m:sSubPr>
                            <m:e>
                              <m:r>
                                <a:rPr lang="es-ES" sz="1200" i="1">
                                  <a:latin typeface="Cambria Math" panose="02040503050406030204" pitchFamily="18" charset="0"/>
                                  <a:ea typeface="Times New Roman" panose="02020603050405020304" pitchFamily="18" charset="0"/>
                                  <a:cs typeface="Times New Roman" panose="02020603050405020304" pitchFamily="18" charset="0"/>
                                </a:rPr>
                                <m:t>𝑎</m:t>
                              </m:r>
                            </m:e>
                            <m:sub>
                              <m:r>
                                <a:rPr lang="es-ES" sz="1200" i="1">
                                  <a:latin typeface="Cambria Math" panose="02040503050406030204" pitchFamily="18" charset="0"/>
                                  <a:ea typeface="Times New Roman" panose="02020603050405020304" pitchFamily="18" charset="0"/>
                                  <a:cs typeface="Times New Roman" panose="02020603050405020304" pitchFamily="18" charset="0"/>
                                </a:rPr>
                                <m:t>11</m:t>
                              </m:r>
                            </m:sub>
                          </m:sSub>
                        </m:den>
                      </m:f>
                    </m:oMath>
                  </m:oMathPara>
                </a14:m>
                <a:endParaRPr lang="es-ES" dirty="0"/>
              </a:p>
            </p:txBody>
          </p:sp>
        </mc:Choice>
        <mc:Fallback>
          <p:sp>
            <p:nvSpPr>
              <p:cNvPr id="7" name="TextBox 6">
                <a:extLst>
                  <a:ext uri="{FF2B5EF4-FFF2-40B4-BE49-F238E27FC236}">
                    <a16:creationId xmlns:a16="http://schemas.microsoft.com/office/drawing/2014/main" id="{51F0EC12-1937-4260-9985-9351C95F2EF7}"/>
                  </a:ext>
                </a:extLst>
              </p:cNvPr>
              <p:cNvSpPr txBox="1">
                <a:spLocks noRot="1" noChangeAspect="1" noMove="1" noResize="1" noEditPoints="1" noAdjustHandles="1" noChangeArrowheads="1" noChangeShapeType="1" noTextEdit="1"/>
              </p:cNvSpPr>
              <p:nvPr/>
            </p:nvSpPr>
            <p:spPr>
              <a:xfrm>
                <a:off x="2286000" y="3192429"/>
                <a:ext cx="4572000" cy="473143"/>
              </a:xfrm>
              <a:prstGeom prst="rect">
                <a:avLst/>
              </a:prstGeom>
              <a:blipFill>
                <a:blip r:embed="rId4"/>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1506553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3589957"/>
              </a:xfrm>
              <a:prstGeom prst="rect">
                <a:avLst/>
              </a:prstGeom>
            </p:spPr>
            <p:txBody>
              <a:bodyPr wrap="square">
                <a:spAutoFit/>
              </a:bodyPr>
              <a:lstStyle/>
              <a:p>
                <a:pPr algn="just">
                  <a:lnSpc>
                    <a:spcPct val="115000"/>
                  </a:lnSpc>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Teorema</a:t>
                </a:r>
                <a:r>
                  <a:rPr lang="es-ES" sz="2400" b="0" i="1" dirty="0">
                    <a:effectLst/>
                    <a:latin typeface="Arial" panose="020B0604020202020204" pitchFamily="34" charset="0"/>
                    <a:ea typeface="Times New Roman" panose="02020603050405020304" pitchFamily="18" charset="0"/>
                    <a:cs typeface="Times New Roman" panose="02020603050405020304" pitchFamily="18" charset="0"/>
                  </a:rPr>
                  <a:t>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(condición suficiente de convergencia)</a:t>
                </a:r>
              </a:p>
              <a:p>
                <a:pPr marL="2268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Una condición suficiente para que el método de Seidel converja hacia la solución del sistema x = Mx + c, independientemente de la aproximación inicial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(0)</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es que el factor de convergencia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sym typeface="Symbol" panose="05050102010706020507" pitchFamily="18" charset="2"/>
                  </a:rPr>
                  <a:t></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sea menor que 1.</a:t>
                </a:r>
              </a:p>
              <a:p>
                <a:pPr marL="226800" indent="90170" algn="just">
                  <a:lnSpc>
                    <a:spcPct val="115000"/>
                  </a:lnSpc>
                  <a:spcBef>
                    <a:spcPts val="12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Además, se tiene que: </a:t>
                </a:r>
                <a14:m>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e>
                            </m:d>
                          </m:sup>
                        </m:sSup>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𝛽</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𝐸</m:t>
                    </m:r>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d>
                              <m:dPr>
                                <m:ctrlPr>
                                  <a:rPr lang="es-ES" sz="2400" b="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m:t>
                                </m:r>
                              </m:e>
                            </m:d>
                          </m:sup>
                        </m:sSup>
                      </m:e>
                    </m:d>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ES" sz="2400" b="0" i="1" dirty="0">
                  <a:effectLst/>
                  <a:latin typeface="Cambria Math" panose="02040503050406030204" pitchFamily="18" charset="0"/>
                  <a:ea typeface="Times New Roman" panose="02020603050405020304" pitchFamily="18" charset="0"/>
                  <a:cs typeface="Times New Roman" panose="02020603050405020304" pitchFamily="18" charset="0"/>
                </a:endParaRPr>
              </a:p>
              <a:p>
                <a:pPr marL="629920" indent="90170" algn="just">
                  <a:lnSpc>
                    <a:spcPct val="115000"/>
                  </a:lnSpc>
                  <a:spcAft>
                    <a:spcPts val="600"/>
                  </a:spcAft>
                </a:pPr>
                <a14:m>
                  <m:oMathPara xmlns:m="http://schemas.openxmlformats.org/officeDocument/2006/math">
                    <m:oMathParaPr>
                      <m:jc m:val="centerGroup"/>
                    </m:oMathParaPr>
                    <m:oMath xmlns:m="http://schemas.openxmlformats.org/officeDocument/2006/math">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400" b="0" i="1" smtClean="0">
                          <a:effectLst/>
                          <a:latin typeface="Cambria Math" panose="02040503050406030204" pitchFamily="18" charset="0"/>
                          <a:ea typeface="Times New Roman" panose="02020603050405020304" pitchFamily="18" charset="0"/>
                          <a:cs typeface="Times New Roman" panose="02020603050405020304" pitchFamily="18" charset="0"/>
                        </a:rPr>
                        <m:t>=1, 2, ⋯</m:t>
                      </m:r>
                    </m:oMath>
                  </m:oMathPara>
                </a14:m>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3589957"/>
              </a:xfrm>
              <a:prstGeom prst="rect">
                <a:avLst/>
              </a:prstGeom>
              <a:blipFill>
                <a:blip r:embed="rId3"/>
                <a:stretch>
                  <a:fillRect l="-1105" t="-679" r="-117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1484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539552" y="1484784"/>
            <a:ext cx="8064896" cy="3740255"/>
          </a:xfrm>
          <a:prstGeom prst="rect">
            <a:avLst/>
          </a:prstGeom>
        </p:spPr>
        <p:txBody>
          <a:bodyPr wrap="square">
            <a:spAutoFit/>
          </a:bodyPr>
          <a:lstStyle/>
          <a:p>
            <a:pPr lvl="0" algn="just">
              <a:lnSpc>
                <a:spcPct val="125000"/>
              </a:lnSpc>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Relacionados con los sistemas lineales existen varios problemas numéricos importantes. El primero es la solución de grandes sistemas, formados por cientos y hasta decenas de miles de ecuaciones. Cuando el tamaño del problema crece en ese grado es fundamental analizar la eficiencia del método empleado, de otro modo la cantidad de operaciones aritméticas puede crecer en demasía.</a:t>
            </a:r>
            <a:endParaRPr lang="es-MX" sz="2400" b="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13108442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457374"/>
          </a:xfrm>
          <a:prstGeom prst="rect">
            <a:avLst/>
          </a:prstGeom>
        </p:spPr>
        <p:txBody>
          <a:bodyPr wrap="square">
            <a:spAutoFit/>
          </a:bodyPr>
          <a:lstStyle/>
          <a:p>
            <a:pPr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Al igual que con 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el teorema que sigue es una consecuencia inmediata del anterior. Su importancia radica en que permite analizar la convergencia del método de Seidel para un sistema lineal cuando este aún se encuentra en la forma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Ax</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b. </a:t>
            </a:r>
          </a:p>
          <a:p>
            <a:pPr algn="just">
              <a:lnSpc>
                <a:spcPct val="115000"/>
              </a:lnSpc>
              <a:spcBef>
                <a:spcPts val="600"/>
              </a:spcBef>
              <a:spcAft>
                <a:spcPts val="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Teorema </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226800"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Una condición suficiente para que el método de Seidel converja hacia la solución del sistema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Ax</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b independientemente de la aproximación inicial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(0)</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es que el sistema tenga diagonal predominante. </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975254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23528" y="1268760"/>
                <a:ext cx="8280920" cy="3736920"/>
              </a:xfrm>
              <a:prstGeom prst="rect">
                <a:avLst/>
              </a:prstGeom>
            </p:spPr>
            <p:txBody>
              <a:bodyPr wrap="square">
                <a:spAutoFit/>
              </a:bodyPr>
              <a:lstStyle/>
              <a:p>
                <a:pPr algn="just">
                  <a:lnSpc>
                    <a:spcPct val="115000"/>
                  </a:lnSpc>
                  <a:spcBef>
                    <a:spcPts val="600"/>
                  </a:spcBef>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Condición de terminación 1</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226800"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Si se desea obtener la solución de un sistema lineal con un error absoluto menor que ε, y el factor de convergencia del método de Seidel es β &lt; 1, entonces el proceso iterativo de Seidel se llevará a cabo hasta la aproximación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(k)</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para la cual:</a:t>
                </a:r>
              </a:p>
              <a:p>
                <a:pPr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28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s-ES" sz="2800" b="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𝛽</m:t>
                        </m:r>
                      </m:num>
                      <m:den>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1−</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𝛽</m:t>
                        </m:r>
                      </m:den>
                    </m:f>
                    <m:d>
                      <m:dPr>
                        <m:begChr m:val="‖"/>
                        <m:endChr m:val="‖"/>
                        <m:ctrlPr>
                          <a:rPr lang="es-ES" sz="2800" b="0" i="1">
                            <a:effectLst/>
                            <a:latin typeface="Cambria Math" panose="02040503050406030204" pitchFamily="18" charset="0"/>
                            <a:ea typeface="Times New Roman" panose="02020603050405020304" pitchFamily="18" charset="0"/>
                            <a:cs typeface="Times New Roman" panose="02020603050405020304" pitchFamily="18" charset="0"/>
                          </a:rPr>
                        </m:ctrlPr>
                      </m:dPr>
                      <m:e>
                        <m:sSup>
                          <m:sSupPr>
                            <m:ctrlPr>
                              <a:rPr lang="es-ES" sz="28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s-ES" sz="2800" b="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𝑘</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−1)</m:t>
                            </m:r>
                          </m:sup>
                        </m:sSup>
                      </m:e>
                    </m:d>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r>
                      <a:rPr lang="es-ES" sz="2800" b="0" i="1" smtClean="0">
                        <a:effectLst/>
                        <a:latin typeface="Cambria Math" panose="02040503050406030204" pitchFamily="18" charset="0"/>
                        <a:ea typeface="Times New Roman" panose="02020603050405020304" pitchFamily="18" charset="0"/>
                        <a:cs typeface="Times New Roman" panose="02020603050405020304" pitchFamily="18" charset="0"/>
                      </a:rPr>
                      <m:t>𝜖</m:t>
                    </m:r>
                  </m:oMath>
                </a14:m>
                <a:endParaRPr lang="es-ES" sz="28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23528" y="1268760"/>
                <a:ext cx="8280920" cy="3736920"/>
              </a:xfrm>
              <a:prstGeom prst="rect">
                <a:avLst/>
              </a:prstGeom>
              <a:blipFill>
                <a:blip r:embed="rId3"/>
                <a:stretch>
                  <a:fillRect l="-1105" t="-653" r="-1178"/>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90159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mc:AlternateContent xmlns:mc="http://schemas.openxmlformats.org/markup-compatibility/2006">
        <mc:Choice xmlns:a14="http://schemas.microsoft.com/office/drawing/2010/main" Requires="a14">
          <p:sp>
            <p:nvSpPr>
              <p:cNvPr id="2" name="Rectangle 1"/>
              <p:cNvSpPr/>
              <p:nvPr/>
            </p:nvSpPr>
            <p:spPr>
              <a:xfrm>
                <a:off x="-36512" y="1268760"/>
                <a:ext cx="8640960" cy="3836243"/>
              </a:xfrm>
              <a:prstGeom prst="rect">
                <a:avLst/>
              </a:prstGeom>
            </p:spPr>
            <p:txBody>
              <a:bodyPr wrap="square">
                <a:spAutoFit/>
              </a:bodyPr>
              <a:lstStyle/>
              <a:p>
                <a:pPr marL="666115" indent="53975" algn="just">
                  <a:lnSpc>
                    <a:spcPct val="130000"/>
                  </a:lnSpc>
                  <a:spcAft>
                    <a:spcPts val="600"/>
                  </a:spcAft>
                </a:pPr>
                <a:r>
                  <a:rPr lang="es-ES" sz="2400" i="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Condición de terminación 2:</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899160" algn="just">
                  <a:lnSpc>
                    <a:spcPct val="130000"/>
                  </a:lnSpc>
                  <a:spcAft>
                    <a:spcPts val="600"/>
                  </a:spcAft>
                </a:pP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 se desea obtener la solución de un sistema lineal con un error absoluto menor que ε, y el factor de convergencia del método de </a:t>
                </a:r>
                <a:r>
                  <a:rPr lang="es-ES" sz="2400" b="0" dirty="0" err="1">
                    <a:solidFill>
                      <a:srgbClr val="000000"/>
                    </a:solidFill>
                    <a:effectLst/>
                    <a:latin typeface="Arial" panose="020B0604020202020204" pitchFamily="34" charset="0"/>
                    <a:ea typeface="Times New Roman" panose="02020603050405020304" pitchFamily="18" charset="0"/>
                    <a:cs typeface="Arial" panose="020B0604020202020204" pitchFamily="34" charset="0"/>
                  </a:rPr>
                  <a:t>Jacobi</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es </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β</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&lt; 0.5, entonces el proceso iterativo de Seidel se llevará a cabo hasta la aproximación x</a:t>
                </a:r>
                <a:r>
                  <a:rPr lang="es-ES" sz="2400" b="0" baseline="30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s-ES" sz="2400" b="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para la cual:</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a:p>
                <a:pPr marL="1115695" indent="233045" algn="just">
                  <a:lnSpc>
                    <a:spcPct val="130000"/>
                  </a:lnSpc>
                  <a:spcAft>
                    <a:spcPts val="600"/>
                  </a:spcAft>
                </a:pPr>
                <a14:m>
                  <m:oMathPara xmlns:m="http://schemas.openxmlformats.org/officeDocument/2006/math">
                    <m:oMathParaPr>
                      <m:jc m:val="centerGroup"/>
                    </m:oMathParaPr>
                    <m:oMath xmlns:m="http://schemas.openxmlformats.org/officeDocument/2006/math">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up>
                      </m:s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d>
                        <m:dPr>
                          <m:begChr m:val="‖"/>
                          <m:endChr m:val="‖"/>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dPr>
                        <m:e>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up>
                          </m:s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s-ES" sz="2800" b="0" i="1">
                                  <a:effectLst/>
                                  <a:latin typeface="Cambria Math" panose="02040503050406030204" pitchFamily="18" charset="0"/>
                                  <a:ea typeface="Times New Roman" panose="02020603050405020304" pitchFamily="18" charset="0"/>
                                  <a:cs typeface="Arial" panose="020B0604020202020204" pitchFamily="34" charset="0"/>
                                </a:rPr>
                              </m:ctrlPr>
                            </m:sSupPr>
                            <m:e>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𝑥</m:t>
                              </m:r>
                            </m:e>
                            <m:sup>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𝑘</m:t>
                              </m:r>
                              <m:r>
                                <a:rPr lang="es-ES" sz="2800" b="0" i="1" smtClean="0">
                                  <a:effectLst/>
                                  <a:latin typeface="Cambria Math" panose="02040503050406030204" pitchFamily="18" charset="0"/>
                                  <a:ea typeface="Times New Roman" panose="02020603050405020304" pitchFamily="18" charset="0"/>
                                  <a:cs typeface="Arial" panose="020B0604020202020204" pitchFamily="34" charset="0"/>
                                </a:rPr>
                                <m:t>−1)</m:t>
                              </m:r>
                            </m:sup>
                          </m:sSup>
                        </m:e>
                      </m:d>
                      <m: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m:rPr>
                          <m:sty m:val="p"/>
                        </m:rPr>
                        <a:rPr lang="es-ES" sz="2800" b="0"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ε</m:t>
                      </m:r>
                    </m:oMath>
                  </m:oMathPara>
                </a14:m>
                <a:endParaRPr lang="es-ES" sz="2800" b="0" dirty="0">
                  <a:effectLst/>
                  <a:latin typeface="Arial" panose="020B0604020202020204" pitchFamily="34" charset="0"/>
                  <a:ea typeface="Times New Roman" panose="02020603050405020304" pitchFamily="18" charset="0"/>
                  <a:cs typeface="Times New Roman" panose="02020603050405020304" pitchFamily="18" charset="0"/>
                </a:endParaRPr>
              </a:p>
            </p:txBody>
          </p:sp>
        </mc:Choice>
        <mc:Fallback>
          <p:sp>
            <p:nvSpPr>
              <p:cNvPr id="2" name="Rectangle 1"/>
              <p:cNvSpPr>
                <a:spLocks noRot="1" noChangeAspect="1" noMove="1" noResize="1" noEditPoints="1" noAdjustHandles="1" noChangeArrowheads="1" noChangeShapeType="1" noTextEdit="1"/>
              </p:cNvSpPr>
              <p:nvPr/>
            </p:nvSpPr>
            <p:spPr>
              <a:xfrm>
                <a:off x="-36512" y="1268760"/>
                <a:ext cx="8640960" cy="3836243"/>
              </a:xfrm>
              <a:prstGeom prst="rect">
                <a:avLst/>
              </a:prstGeom>
              <a:blipFill>
                <a:blip r:embed="rId3"/>
                <a:stretch>
                  <a:fillRect r="-1129"/>
                </a:stretch>
              </a:blipFill>
            </p:spPr>
            <p:txBody>
              <a:bodyPr/>
              <a:lstStyle/>
              <a:p>
                <a:r>
                  <a:rPr lang="es-ES">
                    <a:noFill/>
                  </a:rPr>
                  <a:t> </a:t>
                </a:r>
              </a:p>
            </p:txBody>
          </p:sp>
        </mc:Fallback>
      </mc:AlternateContent>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844286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6512" y="1268760"/>
            <a:ext cx="8640960" cy="2758447"/>
          </a:xfrm>
          <a:prstGeom prst="rect">
            <a:avLst/>
          </a:prstGeom>
        </p:spPr>
        <p:txBody>
          <a:bodyPr wrap="square">
            <a:spAutoFit/>
          </a:bodyPr>
          <a:lstStyle/>
          <a:p>
            <a:pPr marL="450215" algn="just">
              <a:lnSpc>
                <a:spcPct val="115000"/>
              </a:lnSpc>
              <a:spcBef>
                <a:spcPts val="600"/>
              </a:spcBef>
              <a:spcAft>
                <a:spcPts val="600"/>
              </a:spcAft>
            </a:pPr>
            <a:r>
              <a:rPr lang="es-ES" sz="2400" i="1" dirty="0">
                <a:effectLst/>
                <a:latin typeface="Arial" panose="020B0604020202020204" pitchFamily="34" charset="0"/>
                <a:ea typeface="Times New Roman" panose="02020603050405020304" pitchFamily="18" charset="0"/>
                <a:cs typeface="Times New Roman" panose="02020603050405020304" pitchFamily="18" charset="0"/>
              </a:rPr>
              <a:t>Observación</a:t>
            </a:r>
            <a:endParaRPr lang="es-ES" sz="2400" dirty="0">
              <a:effectLst/>
              <a:latin typeface="Arial" panose="020B0604020202020204" pitchFamily="34" charset="0"/>
              <a:ea typeface="Times New Roman" panose="02020603050405020304" pitchFamily="18" charset="0"/>
              <a:cs typeface="Times New Roman" panose="02020603050405020304" pitchFamily="18" charset="0"/>
            </a:endParaRPr>
          </a:p>
          <a:p>
            <a:pPr marL="629920"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Es de resaltar que cuando la matriz A tiene diagonal predominante, de modo que α &lt; 1, la convergencia del método de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Jacobi</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nunca es más rápida que la de Seidel. Lo anterior es consecuencia del hecho, que si α &lt; 1 entonces β ≤ α. </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 de Seidel</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08263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1069504" y="252240"/>
            <a:ext cx="838200" cy="728488"/>
          </a:xfrm>
          <a:prstGeom prst="rect">
            <a:avLst/>
          </a:prstGeom>
          <a:noFill/>
          <a:ln w="9525">
            <a:noFill/>
            <a:miter lim="800000"/>
            <a:headEnd/>
            <a:tailEnd/>
          </a:ln>
          <a:effectLst/>
        </p:spPr>
      </p:pic>
      <p:sp>
        <p:nvSpPr>
          <p:cNvPr id="14" name="TextBox 13">
            <a:extLst>
              <a:ext uri="{FF2B5EF4-FFF2-40B4-BE49-F238E27FC236}">
                <a16:creationId xmlns:a16="http://schemas.microsoft.com/office/drawing/2014/main" id="{9BAB3C7C-0ECD-4040-A502-C52621F62819}"/>
              </a:ext>
            </a:extLst>
          </p:cNvPr>
          <p:cNvSpPr txBox="1"/>
          <p:nvPr/>
        </p:nvSpPr>
        <p:spPr>
          <a:xfrm>
            <a:off x="395536" y="1124744"/>
            <a:ext cx="8064896" cy="1484252"/>
          </a:xfrm>
          <a:prstGeom prst="rect">
            <a:avLst/>
          </a:prstGeom>
          <a:noFill/>
        </p:spPr>
        <p:txBody>
          <a:bodyPr wrap="square">
            <a:spAutoFit/>
          </a:bodyPr>
          <a:lstStyle/>
          <a:p>
            <a:pPr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Dado el sistema de n </a:t>
            </a:r>
          </a:p>
          <a:p>
            <a:pPr algn="just">
              <a:lnSpc>
                <a:spcPct val="115000"/>
              </a:lnSpc>
              <a:spcAft>
                <a:spcPts val="600"/>
              </a:spcAft>
            </a:pPr>
            <a:r>
              <a:rPr lang="es-ES_tradnl" sz="2400" b="0" dirty="0">
                <a:latin typeface="Arial" panose="020B0604020202020204" pitchFamily="34" charset="0"/>
                <a:ea typeface="Times New Roman" panose="02020603050405020304" pitchFamily="18" charset="0"/>
                <a:cs typeface="Times New Roman" panose="02020603050405020304" pitchFamily="18" charset="0"/>
              </a:rPr>
              <a:t>e</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cuaciones   lineales </a:t>
            </a:r>
          </a:p>
          <a:p>
            <a:pPr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con n incógnitas:</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13" name="Rectangle 10">
            <a:extLst>
              <a:ext uri="{FF2B5EF4-FFF2-40B4-BE49-F238E27FC236}">
                <a16:creationId xmlns:a16="http://schemas.microsoft.com/office/drawing/2014/main" id="{049DB577-C752-44E2-9492-014367B4086A}"/>
              </a:ext>
            </a:extLst>
          </p:cNvPr>
          <p:cNvSpPr>
            <a:spLocks noChangeArrowheads="1"/>
          </p:cNvSpPr>
          <p:nvPr/>
        </p:nvSpPr>
        <p:spPr bwMode="auto">
          <a:xfrm>
            <a:off x="2987824" y="2420887"/>
            <a:ext cx="1548172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5" name="Object 14">
            <a:extLst>
              <a:ext uri="{FF2B5EF4-FFF2-40B4-BE49-F238E27FC236}">
                <a16:creationId xmlns:a16="http://schemas.microsoft.com/office/drawing/2014/main" id="{A9F2067B-A23F-4ECA-9DB1-DABAFF35747D}"/>
              </a:ext>
            </a:extLst>
          </p:cNvPr>
          <p:cNvGraphicFramePr>
            <a:graphicFrameLocks noChangeAspect="1"/>
          </p:cNvGraphicFramePr>
          <p:nvPr>
            <p:extLst>
              <p:ext uri="{D42A27DB-BD31-4B8C-83A1-F6EECF244321}">
                <p14:modId xmlns:p14="http://schemas.microsoft.com/office/powerpoint/2010/main" val="1373650665"/>
              </p:ext>
            </p:extLst>
          </p:nvPr>
        </p:nvGraphicFramePr>
        <p:xfrm>
          <a:off x="3779912" y="800708"/>
          <a:ext cx="4248472" cy="2124236"/>
        </p:xfrm>
        <a:graphic>
          <a:graphicData uri="http://schemas.openxmlformats.org/presentationml/2006/ole">
            <mc:AlternateContent xmlns:mc="http://schemas.openxmlformats.org/markup-compatibility/2006">
              <mc:Choice xmlns:v="urn:schemas-microsoft-com:vml" Requires="v">
                <p:oleObj spid="_x0000_s1156" r:id="rId4" imgW="1816100" imgH="927100" progId="Equation.2">
                  <p:embed/>
                </p:oleObj>
              </mc:Choice>
              <mc:Fallback>
                <p:oleObj r:id="rId4" imgW="1816100" imgH="927100" progId="Equation.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912" y="800708"/>
                        <a:ext cx="4248472" cy="2124236"/>
                      </a:xfrm>
                      <a:prstGeom prst="rect">
                        <a:avLst/>
                      </a:prstGeom>
                      <a:noFill/>
                    </p:spPr>
                  </p:pic>
                </p:oleObj>
              </mc:Fallback>
            </mc:AlternateContent>
          </a:graphicData>
        </a:graphic>
      </p:graphicFrame>
      <p:sp>
        <p:nvSpPr>
          <p:cNvPr id="18" name="TextBox 17">
            <a:extLst>
              <a:ext uri="{FF2B5EF4-FFF2-40B4-BE49-F238E27FC236}">
                <a16:creationId xmlns:a16="http://schemas.microsoft.com/office/drawing/2014/main" id="{1D3F801A-59FF-456F-856C-FDA3F87E771C}"/>
              </a:ext>
            </a:extLst>
          </p:cNvPr>
          <p:cNvSpPr txBox="1"/>
          <p:nvPr/>
        </p:nvSpPr>
        <p:spPr>
          <a:xfrm>
            <a:off x="417161" y="3343372"/>
            <a:ext cx="9232490" cy="1985928"/>
          </a:xfrm>
          <a:prstGeom prst="rect">
            <a:avLst/>
          </a:prstGeom>
          <a:noFill/>
        </p:spPr>
        <p:txBody>
          <a:bodyPr wrap="square">
            <a:spAutoFit/>
          </a:bodyPr>
          <a:lstStyle/>
          <a:p>
            <a:pPr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Este puede ser </a:t>
            </a:r>
          </a:p>
          <a:p>
            <a:pPr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expresado   </a:t>
            </a:r>
            <a:r>
              <a:rPr lang="es-ES_tradnl" sz="2400" b="0" dirty="0">
                <a:latin typeface="Arial" panose="020B0604020202020204" pitchFamily="34" charset="0"/>
                <a:ea typeface="Times New Roman" panose="02020603050405020304" pitchFamily="18" charset="0"/>
                <a:cs typeface="Times New Roman" panose="02020603050405020304" pitchFamily="18" charset="0"/>
              </a:rPr>
              <a:t>e</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n  </a:t>
            </a:r>
          </a:p>
          <a:p>
            <a:pPr algn="just">
              <a:lnSpc>
                <a:spcPct val="115000"/>
              </a:lnSpc>
              <a:spcAft>
                <a:spcPts val="600"/>
              </a:spcAft>
            </a:pP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forma  matricial </a:t>
            </a:r>
          </a:p>
          <a:p>
            <a:pPr algn="just">
              <a:lnSpc>
                <a:spcPct val="115000"/>
              </a:lnSpc>
              <a:spcAft>
                <a:spcPts val="600"/>
              </a:spcAft>
            </a:pPr>
            <a:r>
              <a:rPr lang="es-ES_tradnl" sz="2400" b="0" dirty="0">
                <a:latin typeface="Arial" panose="020B0604020202020204" pitchFamily="34" charset="0"/>
                <a:ea typeface="Times New Roman" panose="02020603050405020304" pitchFamily="18" charset="0"/>
                <a:cs typeface="Times New Roman" panose="02020603050405020304" pitchFamily="18" charset="0"/>
              </a:rPr>
              <a:t>como</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b="0" dirty="0" err="1">
                <a:effectLst/>
                <a:latin typeface="Arial" panose="020B0604020202020204" pitchFamily="34" charset="0"/>
                <a:ea typeface="Times New Roman" panose="02020603050405020304" pitchFamily="18" charset="0"/>
                <a:cs typeface="Times New Roman" panose="02020603050405020304" pitchFamily="18" charset="0"/>
              </a:rPr>
              <a:t>Ax</a:t>
            </a:r>
            <a:r>
              <a:rPr lang="es-ES_tradnl" sz="2400" b="0" dirty="0">
                <a:effectLst/>
                <a:latin typeface="Arial" panose="020B0604020202020204" pitchFamily="34" charset="0"/>
                <a:ea typeface="Times New Roman" panose="02020603050405020304" pitchFamily="18" charset="0"/>
                <a:cs typeface="Times New Roman" panose="02020603050405020304" pitchFamily="18" charset="0"/>
              </a:rPr>
              <a:t>=</a:t>
            </a:r>
            <a:r>
              <a:rPr lang="es-ES_tradnl" sz="2400" b="0" dirty="0">
                <a:latin typeface="Arial" panose="020B0604020202020204" pitchFamily="34" charset="0"/>
                <a:ea typeface="Times New Roman" panose="02020603050405020304" pitchFamily="18" charset="0"/>
                <a:cs typeface="Times New Roman" panose="02020603050405020304" pitchFamily="18" charset="0"/>
              </a:rPr>
              <a:t>b:</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20" name="Rectangle 15">
            <a:extLst>
              <a:ext uri="{FF2B5EF4-FFF2-40B4-BE49-F238E27FC236}">
                <a16:creationId xmlns:a16="http://schemas.microsoft.com/office/drawing/2014/main" id="{B377154D-DE86-4246-9ED5-8E7500970E96}"/>
              </a:ext>
            </a:extLst>
          </p:cNvPr>
          <p:cNvSpPr>
            <a:spLocks noChangeArrowheads="1"/>
          </p:cNvSpPr>
          <p:nvPr/>
        </p:nvSpPr>
        <p:spPr bwMode="auto">
          <a:xfrm>
            <a:off x="3360546" y="3348826"/>
            <a:ext cx="18165994" cy="45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1" name="Object 20">
            <a:extLst>
              <a:ext uri="{FF2B5EF4-FFF2-40B4-BE49-F238E27FC236}">
                <a16:creationId xmlns:a16="http://schemas.microsoft.com/office/drawing/2014/main" id="{E0A3B1EE-2AA3-491A-973C-1971A73D156C}"/>
              </a:ext>
            </a:extLst>
          </p:cNvPr>
          <p:cNvGraphicFramePr>
            <a:graphicFrameLocks noChangeAspect="1"/>
          </p:cNvGraphicFramePr>
          <p:nvPr>
            <p:extLst>
              <p:ext uri="{D42A27DB-BD31-4B8C-83A1-F6EECF244321}">
                <p14:modId xmlns:p14="http://schemas.microsoft.com/office/powerpoint/2010/main" val="2698303326"/>
              </p:ext>
            </p:extLst>
          </p:nvPr>
        </p:nvGraphicFramePr>
        <p:xfrm>
          <a:off x="2843808" y="3224914"/>
          <a:ext cx="3458135" cy="1985928"/>
        </p:xfrm>
        <a:graphic>
          <a:graphicData uri="http://schemas.openxmlformats.org/presentationml/2006/ole">
            <mc:AlternateContent xmlns:mc="http://schemas.openxmlformats.org/markup-compatibility/2006">
              <mc:Choice xmlns:v="urn:schemas-microsoft-com:vml" Requires="v">
                <p:oleObj spid="_x0000_s1157" r:id="rId6" imgW="1562100" imgH="927100" progId="Equation.2">
                  <p:embed/>
                </p:oleObj>
              </mc:Choice>
              <mc:Fallback>
                <p:oleObj r:id="rId6" imgW="1562100" imgH="927100" progId="Equation.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808" y="3224914"/>
                        <a:ext cx="3458135" cy="1985928"/>
                      </a:xfrm>
                      <a:prstGeom prst="rect">
                        <a:avLst/>
                      </a:prstGeom>
                      <a:noFill/>
                    </p:spPr>
                  </p:pic>
                </p:oleObj>
              </mc:Fallback>
            </mc:AlternateContent>
          </a:graphicData>
        </a:graphic>
      </p:graphicFrame>
      <p:sp>
        <p:nvSpPr>
          <p:cNvPr id="22" name="Rectangle 17">
            <a:extLst>
              <a:ext uri="{FF2B5EF4-FFF2-40B4-BE49-F238E27FC236}">
                <a16:creationId xmlns:a16="http://schemas.microsoft.com/office/drawing/2014/main" id="{DD36A856-A979-40C6-9CD4-4B119684A6DE}"/>
              </a:ext>
            </a:extLst>
          </p:cNvPr>
          <p:cNvSpPr>
            <a:spLocks noChangeArrowheads="1"/>
          </p:cNvSpPr>
          <p:nvPr/>
        </p:nvSpPr>
        <p:spPr bwMode="auto">
          <a:xfrm>
            <a:off x="6551981" y="3363936"/>
            <a:ext cx="141999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3" name="Object 22">
            <a:extLst>
              <a:ext uri="{FF2B5EF4-FFF2-40B4-BE49-F238E27FC236}">
                <a16:creationId xmlns:a16="http://schemas.microsoft.com/office/drawing/2014/main" id="{F00B3D93-BE74-46BF-9E14-0787AD144F30}"/>
              </a:ext>
            </a:extLst>
          </p:cNvPr>
          <p:cNvGraphicFramePr>
            <a:graphicFrameLocks noChangeAspect="1"/>
          </p:cNvGraphicFramePr>
          <p:nvPr>
            <p:extLst>
              <p:ext uri="{D42A27DB-BD31-4B8C-83A1-F6EECF244321}">
                <p14:modId xmlns:p14="http://schemas.microsoft.com/office/powerpoint/2010/main" val="258823620"/>
              </p:ext>
            </p:extLst>
          </p:nvPr>
        </p:nvGraphicFramePr>
        <p:xfrm>
          <a:off x="6446967" y="3363936"/>
          <a:ext cx="1077361" cy="1846905"/>
        </p:xfrm>
        <a:graphic>
          <a:graphicData uri="http://schemas.openxmlformats.org/presentationml/2006/ole">
            <mc:AlternateContent xmlns:mc="http://schemas.openxmlformats.org/markup-compatibility/2006">
              <mc:Choice xmlns:v="urn:schemas-microsoft-com:vml" Requires="v">
                <p:oleObj spid="_x0000_s1158" r:id="rId8" imgW="545863" imgH="926698" progId="Equation.2">
                  <p:embed/>
                </p:oleObj>
              </mc:Choice>
              <mc:Fallback>
                <p:oleObj r:id="rId8" imgW="545863" imgH="926698" progId="Equation.2">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6967" y="3363936"/>
                        <a:ext cx="1077361" cy="1846905"/>
                      </a:xfrm>
                      <a:prstGeom prst="rect">
                        <a:avLst/>
                      </a:prstGeom>
                      <a:noFill/>
                    </p:spPr>
                  </p:pic>
                </p:oleObj>
              </mc:Fallback>
            </mc:AlternateContent>
          </a:graphicData>
        </a:graphic>
      </p:graphicFrame>
      <p:sp>
        <p:nvSpPr>
          <p:cNvPr id="24" name="Rectangle 19">
            <a:extLst>
              <a:ext uri="{FF2B5EF4-FFF2-40B4-BE49-F238E27FC236}">
                <a16:creationId xmlns:a16="http://schemas.microsoft.com/office/drawing/2014/main" id="{8AE0E5D4-0AD3-48B0-8453-8A95E76E747B}"/>
              </a:ext>
            </a:extLst>
          </p:cNvPr>
          <p:cNvSpPr>
            <a:spLocks noChangeArrowheads="1"/>
          </p:cNvSpPr>
          <p:nvPr/>
        </p:nvSpPr>
        <p:spPr bwMode="auto">
          <a:xfrm>
            <a:off x="7701380" y="3412460"/>
            <a:ext cx="1548116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5" name="Object 24">
            <a:extLst>
              <a:ext uri="{FF2B5EF4-FFF2-40B4-BE49-F238E27FC236}">
                <a16:creationId xmlns:a16="http://schemas.microsoft.com/office/drawing/2014/main" id="{55042CD8-0191-4B4C-86F1-C97FAA63D990}"/>
              </a:ext>
            </a:extLst>
          </p:cNvPr>
          <p:cNvGraphicFramePr>
            <a:graphicFrameLocks noChangeAspect="1"/>
          </p:cNvGraphicFramePr>
          <p:nvPr>
            <p:extLst>
              <p:ext uri="{D42A27DB-BD31-4B8C-83A1-F6EECF244321}">
                <p14:modId xmlns:p14="http://schemas.microsoft.com/office/powerpoint/2010/main" val="2398747632"/>
              </p:ext>
            </p:extLst>
          </p:nvPr>
        </p:nvGraphicFramePr>
        <p:xfrm>
          <a:off x="7701380" y="3412460"/>
          <a:ext cx="991090" cy="1699011"/>
        </p:xfrm>
        <a:graphic>
          <a:graphicData uri="http://schemas.openxmlformats.org/presentationml/2006/ole">
            <mc:AlternateContent xmlns:mc="http://schemas.openxmlformats.org/markup-compatibility/2006">
              <mc:Choice xmlns:v="urn:schemas-microsoft-com:vml" Requires="v">
                <p:oleObj spid="_x0000_s1159" r:id="rId10" imgW="545863" imgH="926698" progId="Equation.2">
                  <p:embed/>
                </p:oleObj>
              </mc:Choice>
              <mc:Fallback>
                <p:oleObj r:id="rId10" imgW="545863" imgH="926698" progId="Equation.2">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701380" y="3412460"/>
                        <a:ext cx="991090" cy="1699011"/>
                      </a:xfrm>
                      <a:prstGeom prst="rect">
                        <a:avLst/>
                      </a:prstGeom>
                      <a:noFill/>
                    </p:spPr>
                  </p:pic>
                </p:oleObj>
              </mc:Fallback>
            </mc:AlternateContent>
          </a:graphicData>
        </a:graphic>
      </p:graphicFrame>
    </p:spTree>
    <p:extLst>
      <p:ext uri="{BB962C8B-B14F-4D97-AF65-F5344CB8AC3E}">
        <p14:creationId xmlns:p14="http://schemas.microsoft.com/office/powerpoint/2010/main" val="3175456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407821"/>
            <a:ext cx="8280920" cy="3029291"/>
          </a:xfrm>
          <a:prstGeom prst="rect">
            <a:avLst/>
          </a:prstGeom>
        </p:spPr>
        <p:txBody>
          <a:bodyPr wrap="square">
            <a:spAutoFit/>
          </a:bodyPr>
          <a:lstStyle/>
          <a:p>
            <a:pPr marL="22669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Estos métodos transforman el sistema de ecuaciones original en otro del cual se pueda obtener la solución de forma más fácil, aprovechando el hecho de que la solución de un sistema no sufre variación si una ecuación del mismo se multiplica por un número diferente de cero y/o se adiciona a otra y que cualquier par de ecuaciones del sistema se pueden intercambiar.</a:t>
            </a: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Métodos de eliminación(directos)</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1217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340768"/>
            <a:ext cx="8280920" cy="3878754"/>
          </a:xfrm>
          <a:prstGeom prst="rect">
            <a:avLst/>
          </a:prstGeom>
        </p:spPr>
        <p:txBody>
          <a:bodyPr wrap="square">
            <a:spAutoFit/>
          </a:bodyPr>
          <a:lstStyle/>
          <a:p>
            <a:pPr marL="226695" algn="just">
              <a:lnSpc>
                <a:spcPct val="115000"/>
              </a:lnSpc>
              <a:spcAft>
                <a:spcPts val="600"/>
              </a:spcAft>
            </a:pPr>
            <a:r>
              <a:rPr lang="x-none" sz="2400" b="0" dirty="0">
                <a:effectLst/>
                <a:latin typeface="Arial" panose="020B0604020202020204" pitchFamily="34" charset="0"/>
                <a:ea typeface="MS Mincho"/>
                <a:cs typeface="Times New Roman" panose="02020603050405020304" pitchFamily="18" charset="0"/>
              </a:rPr>
              <a:t>Los métodos de eliminación teóricamente no presentan ningún tipo de dificultad y de no existir errores de redondeo nos aportan la solución exacta del problema. En ocasiones estos errores conllevan a que la solución “exacta” de un método de eliminación se</a:t>
            </a:r>
            <a:r>
              <a:rPr lang="es-ES" sz="2400" b="0" dirty="0">
                <a:effectLst/>
                <a:latin typeface="Arial" panose="020B0604020202020204" pitchFamily="34" charset="0"/>
                <a:ea typeface="MS Mincho"/>
                <a:cs typeface="Times New Roman" panose="02020603050405020304" pitchFamily="18" charset="0"/>
              </a:rPr>
              <a:t>a</a:t>
            </a:r>
            <a:r>
              <a:rPr lang="x-none" sz="2400" b="0" dirty="0">
                <a:effectLst/>
                <a:latin typeface="Arial" panose="020B0604020202020204" pitchFamily="34" charset="0"/>
                <a:ea typeface="MS Mincho"/>
                <a:cs typeface="Times New Roman" panose="02020603050405020304" pitchFamily="18" charset="0"/>
              </a:rPr>
              <a:t> muy distante, a veces de forma muy significativa, de la verdadera. La precisión en los resultados por estos métodos y el tiempo empleado dependen en gran medida de la organización de los cálculos.</a:t>
            </a:r>
            <a:endParaRPr lang="es-ES" sz="2400" b="0" dirty="0">
              <a:effectLst/>
              <a:latin typeface="Arial" panose="020B0604020202020204" pitchFamily="34" charset="0"/>
              <a:ea typeface="MS Mincho"/>
              <a:cs typeface="Times New Roman" panose="02020603050405020304" pitchFamily="18" charset="0"/>
            </a:endParaRPr>
          </a:p>
        </p:txBody>
      </p:sp>
      <p:sp>
        <p:nvSpPr>
          <p:cNvPr id="5" name="Rectangle 4"/>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Métodos de eliminación(directos)</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753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503548" y="1340768"/>
            <a:ext cx="8172908" cy="4380430"/>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El método de Gauss es, entre los métodos directos uno de los más eficientes.</a:t>
            </a:r>
          </a:p>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Con el método de Gauss se pueden tratar problemas del orden de 200 o más, cosa que con otros métodos directos (</a:t>
            </a:r>
            <a:r>
              <a:rPr lang="es-ES" sz="2400" b="0" dirty="0">
                <a:latin typeface="Arial" panose="020B0604020202020204" pitchFamily="34" charset="0"/>
                <a:ea typeface="Times New Roman" panose="02020603050405020304" pitchFamily="18" charset="0"/>
                <a:cs typeface="Times New Roman" panose="02020603050405020304" pitchFamily="18" charset="0"/>
              </a:rPr>
              <a:t>C</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ramer, inversa,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Jordan</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es casi que imposible. No obstante, ya para tan grandes el alto número de operaciones hace a veces intolerables los errores debido al redondeo y en algunos casos se requiere aplicar posteriormente otras técnicas con vistas a mejorar la solución obtenida por el método de Gauss. </a:t>
            </a: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Métodos de eliminación(directos)</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11575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611262"/>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Debe señalarse la deficiencia del método de Gauss al tratar con matrices escasas que surgen con frecuencia en la práctica, pues no aprovecha que muchos de los valores de la matriz son cero. </a:t>
            </a:r>
          </a:p>
          <a:p>
            <a:pPr marL="226695" algn="just">
              <a:lnSpc>
                <a:spcPct val="115000"/>
              </a:lnSpc>
              <a:spcBef>
                <a:spcPts val="600"/>
              </a:spcBef>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Sin embargo, el método de Gauss puede ser adaptado para resolver otros problemas especiales, como es la solución de sistemas </a:t>
            </a:r>
            <a:r>
              <a:rPr lang="es-ES" sz="2400" b="0" dirty="0" err="1">
                <a:effectLst/>
                <a:latin typeface="Arial" panose="020B0604020202020204" pitchFamily="34" charset="0"/>
                <a:ea typeface="Times New Roman" panose="02020603050405020304" pitchFamily="18" charset="0"/>
                <a:cs typeface="Times New Roman" panose="02020603050405020304" pitchFamily="18" charset="0"/>
              </a:rPr>
              <a:t>tridiagonales</a:t>
            </a:r>
            <a:r>
              <a:rPr lang="es-ES" sz="2400" b="0" dirty="0">
                <a:effectLst/>
                <a:latin typeface="Arial" panose="020B0604020202020204" pitchFamily="34" charset="0"/>
                <a:ea typeface="Times New Roman" panose="02020603050405020304" pitchFamily="18" charset="0"/>
                <a:cs typeface="Arial" panose="020B0604020202020204" pitchFamily="34" charset="0"/>
              </a:rPr>
              <a:t>, debido a su aplicación en el último tema de la asignatura.</a:t>
            </a:r>
          </a:p>
          <a:p>
            <a:pPr marL="226695" algn="just">
              <a:lnSpc>
                <a:spcPct val="115000"/>
              </a:lnSpc>
              <a:spcBef>
                <a:spcPts val="600"/>
              </a:spcBef>
              <a:spcAft>
                <a:spcPts val="600"/>
              </a:spcAft>
            </a:pPr>
            <a:r>
              <a:rPr lang="es-ES" sz="2400" b="0" dirty="0">
                <a:solidFill>
                  <a:srgbClr val="000000"/>
                </a:solidFill>
                <a:effectLst/>
                <a:latin typeface="Arial" panose="020B0604020202020204" pitchFamily="34" charset="0"/>
                <a:ea typeface="Times New Roman" panose="02020603050405020304" pitchFamily="18" charset="0"/>
              </a:rPr>
              <a:t>El algoritmo se debe programar, será de utilidad cuando se imparta el Método de Diferencias Finitas más adelante.</a:t>
            </a:r>
            <a:endParaRPr lang="es-ES" sz="2400" b="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3FC3E064-E031-4ADD-8706-B6726A955A57}"/>
              </a:ext>
            </a:extLst>
          </p:cNvPr>
          <p:cNvSpPr/>
          <p:nvPr/>
        </p:nvSpPr>
        <p:spPr>
          <a:xfrm>
            <a:off x="2555776" y="513135"/>
            <a:ext cx="5760640"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Métodos de eliminación(directos)</a:t>
            </a:r>
            <a:r>
              <a:rPr lang="es-ES" sz="2400" dirty="0">
                <a:effectLst/>
                <a:latin typeface="Arial" panose="020B0604020202020204" pitchFamily="34" charset="0"/>
                <a:ea typeface="Times New Roman" panose="02020603050405020304" pitchFamily="18" charset="0"/>
                <a:cs typeface="Times New Roman" panose="02020603050405020304" pitchFamily="18" charset="0"/>
              </a:rPr>
              <a:t> …</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4831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069504" y="252240"/>
            <a:ext cx="838200" cy="728488"/>
          </a:xfrm>
          <a:prstGeom prst="rect">
            <a:avLst/>
          </a:prstGeom>
          <a:noFill/>
          <a:ln w="9525">
            <a:noFill/>
            <a:miter lim="800000"/>
            <a:headEnd/>
            <a:tailEnd/>
          </a:ln>
          <a:effectLst/>
        </p:spPr>
      </p:pic>
      <p:sp>
        <p:nvSpPr>
          <p:cNvPr id="2" name="Rectangle 1"/>
          <p:cNvSpPr/>
          <p:nvPr/>
        </p:nvSpPr>
        <p:spPr>
          <a:xfrm>
            <a:off x="323528" y="1268760"/>
            <a:ext cx="8280920" cy="4109587"/>
          </a:xfrm>
          <a:prstGeom prst="rect">
            <a:avLst/>
          </a:prstGeom>
        </p:spPr>
        <p:txBody>
          <a:bodyPr wrap="square">
            <a:spAutoFit/>
          </a:bodyPr>
          <a:lstStyle/>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Estos métodos a partir de una aproximación inicial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(0)</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generan una sucesión de aproximaciones:</a:t>
            </a:r>
          </a:p>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(0)</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(1)</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x</a:t>
            </a:r>
            <a:r>
              <a:rPr lang="es-ES" sz="2400" b="0" baseline="30000" dirty="0">
                <a:effectLst/>
                <a:latin typeface="Arial" panose="020B0604020202020204" pitchFamily="34" charset="0"/>
                <a:ea typeface="Times New Roman" panose="02020603050405020304" pitchFamily="18" charset="0"/>
                <a:cs typeface="Times New Roman" panose="02020603050405020304" pitchFamily="18" charset="0"/>
              </a:rPr>
              <a:t>(2)</a:t>
            </a: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 </a:t>
            </a:r>
          </a:p>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que bajo determinadas condiciones convergen a la solución exacta del sistema de ecuaciones. </a:t>
            </a:r>
          </a:p>
          <a:p>
            <a:pPr marL="226695" algn="just">
              <a:lnSpc>
                <a:spcPct val="115000"/>
              </a:lnSpc>
              <a:spcAft>
                <a:spcPts val="600"/>
              </a:spcAft>
            </a:pPr>
            <a:r>
              <a:rPr lang="es-ES" sz="2400" b="0" dirty="0">
                <a:effectLst/>
                <a:latin typeface="Arial" panose="020B0604020202020204" pitchFamily="34" charset="0"/>
                <a:ea typeface="Times New Roman" panose="02020603050405020304" pitchFamily="18" charset="0"/>
                <a:cs typeface="Times New Roman" panose="02020603050405020304" pitchFamily="18" charset="0"/>
              </a:rPr>
              <a:t>La solución del sistema se aproxima mediante un elemento de la sucesión de aproximaciones, que es en muchas ocasiones más precisa que la solución “exacta” obtenida mediante un método de eliminación.</a:t>
            </a:r>
          </a:p>
        </p:txBody>
      </p:sp>
      <p:sp>
        <p:nvSpPr>
          <p:cNvPr id="6" name="Rectangle 5">
            <a:extLst>
              <a:ext uri="{FF2B5EF4-FFF2-40B4-BE49-F238E27FC236}">
                <a16:creationId xmlns:a16="http://schemas.microsoft.com/office/drawing/2014/main" id="{3FC3E064-E031-4ADD-8706-B6726A955A57}"/>
              </a:ext>
            </a:extLst>
          </p:cNvPr>
          <p:cNvSpPr/>
          <p:nvPr/>
        </p:nvSpPr>
        <p:spPr>
          <a:xfrm>
            <a:off x="2915816" y="548680"/>
            <a:ext cx="4104456" cy="461665"/>
          </a:xfrm>
          <a:prstGeom prst="rect">
            <a:avLst/>
          </a:prstGeom>
        </p:spPr>
        <p:txBody>
          <a:bodyPr wrap="square">
            <a:spAutoFit/>
          </a:bodyPr>
          <a:lstStyle/>
          <a:p>
            <a:pPr>
              <a:spcAft>
                <a:spcPts val="0"/>
              </a:spcAft>
            </a:pPr>
            <a:r>
              <a:rPr lang="es-ES" sz="2400" u="sng" dirty="0">
                <a:effectLst/>
                <a:latin typeface="Arial" panose="020B0604020202020204" pitchFamily="34" charset="0"/>
                <a:ea typeface="Times New Roman" panose="02020603050405020304" pitchFamily="18" charset="0"/>
                <a:cs typeface="Times New Roman" panose="02020603050405020304" pitchFamily="18" charset="0"/>
              </a:rPr>
              <a:t>Métodos de iterativos</a:t>
            </a:r>
            <a:r>
              <a:rPr lang="es-ES_tradnl" sz="2400" u="sng" dirty="0">
                <a:latin typeface="Arial" panose="020B0604020202020204" pitchFamily="34" charset="0"/>
                <a:ea typeface="Times New Roman" panose="02020603050405020304" pitchFamily="18" charset="0"/>
              </a:rPr>
              <a:t> </a:t>
            </a:r>
            <a:endParaRPr lang="es-ES" sz="2400" u="sng"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6081012"/>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6146</TotalTime>
  <Words>2307</Words>
  <Application>Microsoft Office PowerPoint</Application>
  <PresentationFormat>On-screen Show (4:3)</PresentationFormat>
  <Paragraphs>149</Paragraphs>
  <Slides>33</Slides>
  <Notes>1</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33</vt:i4>
      </vt:variant>
    </vt:vector>
  </HeadingPairs>
  <TitlesOfParts>
    <vt:vector size="40" baseType="lpstr">
      <vt:lpstr>Arial</vt:lpstr>
      <vt:lpstr>Calibri</vt:lpstr>
      <vt:lpstr>Cambria Math</vt:lpstr>
      <vt:lpstr>Times New Roman</vt:lpstr>
      <vt:lpstr>Diseño predeterminado</vt:lpstr>
      <vt:lpstr>Equation.2</vt:lpstr>
      <vt:lpstr>Imagen de Paintbrush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electrica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ACREDITACION</dc:title>
  <dc:creator>R.R.Toca</dc:creator>
  <cp:lastModifiedBy>User</cp:lastModifiedBy>
  <cp:revision>479</cp:revision>
  <dcterms:created xsi:type="dcterms:W3CDTF">2003-11-20T13:45:27Z</dcterms:created>
  <dcterms:modified xsi:type="dcterms:W3CDTF">2025-03-31T02:44:06Z</dcterms:modified>
</cp:coreProperties>
</file>