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9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27852-796F-C232-9198-EF37A1D14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57E507-C95F-76E8-A6D8-2A41D093E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4AB56E-05C8-C338-B3B6-82600BB6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A56-882E-40F3-857C-4D509BD3D82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27C0DF-2664-B215-844E-D9E248E5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9011A4-4AE2-7191-D1C0-60994121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F5B9-BE4A-4022-8112-4BE83E53E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55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C6875-4180-7B5E-AE91-2726FAE2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190718-8123-F67D-FD36-BF64EC87E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2763EE-6948-034A-A954-CA170E12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A56-882E-40F3-857C-4D509BD3D82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1A7D7-B8A4-4AF7-E5FD-9857770C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E6B07E-40B7-393A-1913-643404A2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F5B9-BE4A-4022-8112-4BE83E53E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5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0B02F1-C6B1-F4C7-C53C-33E01A04D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6EF36D-B511-D8AE-83F9-8795ADC1E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BB3C37-0C8A-BF8E-79BE-DA9CC3A5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A56-882E-40F3-857C-4D509BD3D82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17EF2F-5517-3996-F38E-C65BF6C2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5BD78-B11D-3DA9-1009-F3214AE2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F5B9-BE4A-4022-8112-4BE83E53E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35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8F2D-3EB2-CC4E-123D-4810E131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A9D90F-6D7C-0539-8945-9550F35C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D42ED-AA75-2727-D4A3-FD30E2C6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A56-882E-40F3-857C-4D509BD3D82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21055-9F19-F9F4-EB9E-C8D9BE20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06501A-39D9-FFA4-E64E-0E6F5E5B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F5B9-BE4A-4022-8112-4BE83E53E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6FDC-8F9A-40A4-6A7F-3FCB8639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78371-0438-FC62-4369-B4A42D7C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FAA13E-A852-4254-4F0F-FFD2A577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A56-882E-40F3-857C-4D509BD3D82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13CBA-B35F-086C-484E-9F093F12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EEB8DB-5F8E-BB01-A303-4FA5A8C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F5B9-BE4A-4022-8112-4BE83E53E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06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A3414-1F1A-9E51-FFB2-2970F788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32875-0B7F-703F-39EE-202CBB5EB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D1C50C-84A3-789A-89B4-04D04FB1F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EA93C5-893B-36E0-5796-9BC2FA72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A56-882E-40F3-857C-4D509BD3D82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47DEAC-F1D3-423E-23B1-F5BB61EE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103491-1292-3493-674C-6FF7EB26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F5B9-BE4A-4022-8112-4BE83E53E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75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56C91-924E-CD05-02B5-9633BA94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63F780-D3EB-9545-A409-2660875B6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23B368-E9D3-3457-C18C-5CFC35172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AFBB0F-DFF6-FF69-AC37-D08FC18F7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CBF581-3956-AF56-68C7-A2A549157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35660B-C764-2F28-9835-67185F7B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A56-882E-40F3-857C-4D509BD3D82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40B8E7-2103-E084-6F84-C803641D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7559A1-20A1-0D6E-A116-EBD8FA6A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F5B9-BE4A-4022-8112-4BE83E53E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4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A293F-E1CB-A825-1F63-B6D3C59C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15BB29-7ABA-EE04-F522-F341C332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A56-882E-40F3-857C-4D509BD3D82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03D869-58C1-2827-8796-F7B0BE10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B08546-AF32-9A30-F755-6047B8ED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F5B9-BE4A-4022-8112-4BE83E53E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14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451714-DAE5-0B28-5DAD-0A8AE3F4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A56-882E-40F3-857C-4D509BD3D82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AD43BF-E7F4-BB21-C82C-4C468F5D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E4E328-A74F-D041-E07A-045FE7C1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F5B9-BE4A-4022-8112-4BE83E53E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13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7B161-6CEA-F433-F207-A705C1C8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DFF98-CE25-DBD8-C17D-AFA544FC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A78876-FC1E-BA94-D1CB-6ECAB204B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17FAD-7CEA-0738-CDFC-4602AE69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A56-882E-40F3-857C-4D509BD3D82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2D185F-F72E-2C79-A020-6D7AC22D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C3676D-6BE4-2E89-EB1D-4118A9B4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F5B9-BE4A-4022-8112-4BE83E53E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1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2F607-407F-2CAA-F095-9552B3A8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659944-C3FB-A67C-7DA2-8ECEDA81C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9317FC-F831-C368-A152-B0929A81D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373F69-C857-6569-6EE3-44A503C8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FA56-882E-40F3-857C-4D509BD3D82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DDE97E-E9E3-FAA4-2015-1F81510D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90183C-3DE3-AE37-C838-C9076394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F5B9-BE4A-4022-8112-4BE83E53E3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37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401DA3-5A76-EB51-887D-309942CC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06AEEF-6043-CE52-F33F-9F576D9A7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C9D80F-DBF7-7756-77CE-6623AD5AE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CFA56-882E-40F3-857C-4D509BD3D82B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01860-BD06-2100-2F68-12332896F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582D61-1A4E-F4FA-79B4-F0BFFF255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5F5B9-BE4A-4022-8112-4BE83E53E36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B4FFF04-8CBC-5EDD-25B4-AAF029609C1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45580"/>
            <a:ext cx="87153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265619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8E5FE4-421E-2FFB-4D52-2BE018D37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chemeClr val="bg2"/>
                </a:solidFill>
              </a:rPr>
              <a:t>Desenvolvimento de sistema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A0A8CC4-823B-D67B-F29B-F5CEA5EF0C6A}"/>
              </a:ext>
            </a:extLst>
          </p:cNvPr>
          <p:cNvSpPr/>
          <p:nvPr/>
        </p:nvSpPr>
        <p:spPr>
          <a:xfrm>
            <a:off x="2131097" y="4428196"/>
            <a:ext cx="7814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Diego Cristiano Ferrante</a:t>
            </a:r>
          </a:p>
        </p:txBody>
      </p:sp>
    </p:spTree>
    <p:extLst>
      <p:ext uri="{BB962C8B-B14F-4D97-AF65-F5344CB8AC3E}">
        <p14:creationId xmlns:p14="http://schemas.microsoft.com/office/powerpoint/2010/main" val="2654203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F6C62-408D-1199-B10C-2EB9FB63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9610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Download de arquivos maliciosos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D66AE09-3943-A3B0-676C-0792F65CE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0" i="0" dirty="0">
                <a:effectLst/>
                <a:highlight>
                  <a:srgbClr val="FAFAFA"/>
                </a:highlight>
                <a:latin typeface="Poppins" panose="00000500000000000000" pitchFamily="2" charset="0"/>
              </a:rPr>
              <a:t>Um malware, em termos simples, é um software que, quando instalado no computador — o que acontece sem a permissão e/ou o conhecimento da vítima —, executa diversas ações prejudiciais ao sistema operacional e pode abarcar, por exemplo, o acesso a informações pessoais, como dados bancários. Geralmente, o download acontece a partir da indução por parte de </a:t>
            </a:r>
            <a:r>
              <a:rPr lang="pt-BR" b="0" i="0" dirty="0" err="1">
                <a:effectLst/>
                <a:highlight>
                  <a:srgbClr val="FAFAFA"/>
                </a:highlight>
                <a:latin typeface="Poppins" panose="00000500000000000000" pitchFamily="2" charset="0"/>
              </a:rPr>
              <a:t>cybercriminosos</a:t>
            </a:r>
            <a:r>
              <a:rPr lang="pt-BR" b="0" i="0" dirty="0">
                <a:effectLst/>
                <a:highlight>
                  <a:srgbClr val="FAFAFA"/>
                </a:highlight>
                <a:latin typeface="Poppins" panose="00000500000000000000" pitchFamily="2" charset="0"/>
              </a:rPr>
              <a:t> e, embora usuários adultos estejam também sujeitos a isso, crianças e adolescentes são muito mais propensos a serem "seduzidos" pelo golpe.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30161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F6C62-408D-1199-B10C-2EB9FB63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9610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Como podemos evitar tudo isso?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D66AE09-3943-A3B0-676C-0792F65CE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0" i="0" dirty="0">
                <a:effectLst/>
                <a:highlight>
                  <a:srgbClr val="FAFAFA"/>
                </a:highlight>
                <a:latin typeface="+mj-lt"/>
              </a:rPr>
              <a:t>É possível que você já tenha lido ou ouvido falar algo sobre o fato de a segurança das crianças e dos adolescentes no meio digital ser uma responsabilidade de todos — o que geralmente é abordado em pautas relativas a políticas públicas. No entanto, ainda que, de fato, essas iniciativas sejam relevantes, a forma como os pais e/ou responsáveis conduzem a utilização da tecnologia por parte dos filhos é determinante para a garantia da sua </a:t>
            </a:r>
            <a:r>
              <a:rPr lang="pt-BR" b="0" i="0" dirty="0" err="1">
                <a:effectLst/>
                <a:highlight>
                  <a:srgbClr val="FAFAFA"/>
                </a:highlight>
                <a:latin typeface="+mj-lt"/>
              </a:rPr>
              <a:t>proteção.Nesse</a:t>
            </a:r>
            <a:r>
              <a:rPr lang="pt-BR" b="0" i="0" dirty="0">
                <a:effectLst/>
                <a:highlight>
                  <a:srgbClr val="FAFAFA"/>
                </a:highlight>
                <a:latin typeface="+mj-lt"/>
              </a:rPr>
              <a:t> sentido, a dica-chave é: seja participativo na vida digital dos seus filhos. Para tanto, é fundamental adotar imediatamente algumas atitudes com o objetivo de orientá-los e conscientizá-los — mas mantendo sempre em mente que falamos de pequenos e jovens, portanto, a vigilância permanece fundamental —, como: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413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3BFE2BD-D55C-8C99-CBFB-DDEA88C49555}"/>
              </a:ext>
            </a:extLst>
          </p:cNvPr>
          <p:cNvSpPr/>
          <p:nvPr/>
        </p:nvSpPr>
        <p:spPr>
          <a:xfrm>
            <a:off x="493486" y="104091"/>
            <a:ext cx="3822700" cy="203132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Poppins" panose="00000500000000000000" pitchFamily="2" charset="0"/>
              </a:rPr>
              <a:t>E</a:t>
            </a:r>
            <a:r>
              <a:rPr lang="pt-BR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xplique a eles que muitas pessoas fingem ser o que não são, porém, sendo cauteloso na escolha das palavras, afinal, o intuito não é despertar pânico;</a:t>
            </a:r>
          </a:p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0C78206-DBBC-DA28-8E67-CB7754595CD9}"/>
              </a:ext>
            </a:extLst>
          </p:cNvPr>
          <p:cNvSpPr/>
          <p:nvPr/>
        </p:nvSpPr>
        <p:spPr>
          <a:xfrm>
            <a:off x="5994400" y="245069"/>
            <a:ext cx="2692400" cy="2031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Reforce regularmente o cuidado que se deve ter ao compartilhar vídeos ou fotos com quem quer que seja;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D86EADB-6DC5-A7A8-3B86-D33F2810FE1C}"/>
              </a:ext>
            </a:extLst>
          </p:cNvPr>
          <p:cNvSpPr/>
          <p:nvPr/>
        </p:nvSpPr>
        <p:spPr>
          <a:xfrm>
            <a:off x="9715500" y="697993"/>
            <a:ext cx="2260600" cy="29968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Poppins" panose="00000500000000000000" pitchFamily="2" charset="0"/>
              </a:rPr>
              <a:t>L</a:t>
            </a:r>
            <a:r>
              <a:rPr lang="pt-BR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imite o acesso a determinados sites que podem expô-los a conteúdos inapropriados, instalando filtros de segurança, por exemplo;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B524DD7-6E05-2CD0-219E-A364D87E0FD5}"/>
              </a:ext>
            </a:extLst>
          </p:cNvPr>
          <p:cNvSpPr/>
          <p:nvPr/>
        </p:nvSpPr>
        <p:spPr>
          <a:xfrm>
            <a:off x="8064500" y="4661575"/>
            <a:ext cx="3708400" cy="2031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Poppins" panose="00000500000000000000" pitchFamily="2" charset="0"/>
              </a:rPr>
              <a:t>A</a:t>
            </a:r>
            <a:r>
              <a:rPr lang="pt-BR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lerte sobre os riscos da marcação de encontros presenciais, mesmo em circunstâncias que, para eles, pareçam "inofensivas" ou seguras;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27C6D6A-5E71-4E5A-08C7-EC1D22003408}"/>
              </a:ext>
            </a:extLst>
          </p:cNvPr>
          <p:cNvSpPr/>
          <p:nvPr/>
        </p:nvSpPr>
        <p:spPr>
          <a:xfrm>
            <a:off x="3863976" y="4935178"/>
            <a:ext cx="3352799" cy="1477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Poppins" panose="00000500000000000000" pitchFamily="2" charset="0"/>
              </a:rPr>
              <a:t>M</a:t>
            </a:r>
            <a:r>
              <a:rPr lang="pt-BR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onitore de perto o acesso, mantendo-se atento às páginas que os seus filhos visitam;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1839010-BCB7-5E9B-F3F6-7EF94FA6A9AF}"/>
              </a:ext>
            </a:extLst>
          </p:cNvPr>
          <p:cNvSpPr/>
          <p:nvPr/>
        </p:nvSpPr>
        <p:spPr>
          <a:xfrm>
            <a:off x="450851" y="4661575"/>
            <a:ext cx="2565400" cy="1477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Poppins" panose="00000500000000000000" pitchFamily="2" charset="0"/>
              </a:rPr>
              <a:t>A</a:t>
            </a:r>
            <a:r>
              <a:rPr lang="pt-BR" b="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presente opções de entretenimento seguras no meio digital.</a:t>
            </a: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65735C57-22C5-E709-9313-70A24F28EC12}"/>
              </a:ext>
            </a:extLst>
          </p:cNvPr>
          <p:cNvSpPr/>
          <p:nvPr/>
        </p:nvSpPr>
        <p:spPr>
          <a:xfrm>
            <a:off x="4899479" y="1184158"/>
            <a:ext cx="674914" cy="3755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21820049-A22F-744C-C9CE-4ED1E3515886}"/>
              </a:ext>
            </a:extLst>
          </p:cNvPr>
          <p:cNvSpPr/>
          <p:nvPr/>
        </p:nvSpPr>
        <p:spPr>
          <a:xfrm>
            <a:off x="8863693" y="1759858"/>
            <a:ext cx="674914" cy="3755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CC8BC688-6A0D-AED8-60BF-A6AAED454E50}"/>
              </a:ext>
            </a:extLst>
          </p:cNvPr>
          <p:cNvSpPr/>
          <p:nvPr/>
        </p:nvSpPr>
        <p:spPr>
          <a:xfrm>
            <a:off x="10604500" y="3924300"/>
            <a:ext cx="368300" cy="482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a Esquerda 25">
            <a:extLst>
              <a:ext uri="{FF2B5EF4-FFF2-40B4-BE49-F238E27FC236}">
                <a16:creationId xmlns:a16="http://schemas.microsoft.com/office/drawing/2014/main" id="{5111487A-7076-858F-254D-0B5C73C038B2}"/>
              </a:ext>
            </a:extLst>
          </p:cNvPr>
          <p:cNvSpPr/>
          <p:nvPr/>
        </p:nvSpPr>
        <p:spPr>
          <a:xfrm>
            <a:off x="7366000" y="5537200"/>
            <a:ext cx="584200" cy="381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a Esquerda 27">
            <a:extLst>
              <a:ext uri="{FF2B5EF4-FFF2-40B4-BE49-F238E27FC236}">
                <a16:creationId xmlns:a16="http://schemas.microsoft.com/office/drawing/2014/main" id="{BD955A8F-0636-4FB1-83AA-3D056F54AB50}"/>
              </a:ext>
            </a:extLst>
          </p:cNvPr>
          <p:cNvSpPr/>
          <p:nvPr/>
        </p:nvSpPr>
        <p:spPr>
          <a:xfrm>
            <a:off x="3205164" y="5400239"/>
            <a:ext cx="584200" cy="381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82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F6C62-408D-1199-B10C-2EB9FB63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97" y="1894781"/>
            <a:ext cx="6663803" cy="285501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400" b="0" i="0" dirty="0">
                <a:effectLst/>
                <a:highlight>
                  <a:srgbClr val="FAFAFA"/>
                </a:highlight>
              </a:rPr>
              <a:t>Como visto, os perigos da Internet são diversos e, muito provavelmente, sempre existirão. No entanto, não é necessário enxergá-la como uma ameaça em potencial e tentar restringir o acesso no intuito de proteger as crianças e os adolescentes. Lembre-se de que a melhor saída é sempre </a:t>
            </a:r>
            <a:r>
              <a:rPr lang="pt-BR" sz="2400" b="0" i="0" u="none" strike="noStrike" dirty="0">
                <a:effectLst/>
                <a:highlight>
                  <a:srgbClr val="FAFAFA"/>
                </a:highlight>
              </a:rPr>
              <a:t>manter um diálogo aberto e honesto</a:t>
            </a:r>
            <a:r>
              <a:rPr lang="pt-BR" sz="2400" b="0" i="0" dirty="0">
                <a:effectLst/>
                <a:highlight>
                  <a:srgbClr val="FAFAFA"/>
                </a:highlight>
              </a:rPr>
              <a:t> e, é claro, em paralelo, estar constantemente atento ao que acontece no universo digital.</a:t>
            </a:r>
            <a:endParaRPr lang="pt-BR" sz="24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5C699AD-72D5-156B-4C46-CE45EECB4236}"/>
              </a:ext>
            </a:extLst>
          </p:cNvPr>
          <p:cNvSpPr txBox="1">
            <a:spLocks/>
          </p:cNvSpPr>
          <p:nvPr/>
        </p:nvSpPr>
        <p:spPr>
          <a:xfrm>
            <a:off x="459346" y="339610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rgbClr val="FFFFFF"/>
                </a:solidFill>
              </a:rPr>
              <a:t>Fique de olho pois...</a:t>
            </a:r>
          </a:p>
        </p:txBody>
      </p:sp>
      <p:pic>
        <p:nvPicPr>
          <p:cNvPr id="8194" name="Picture 2" descr="Interested Internet GIF by reactionseditor">
            <a:extLst>
              <a:ext uri="{FF2B5EF4-FFF2-40B4-BE49-F238E27FC236}">
                <a16:creationId xmlns:a16="http://schemas.microsoft.com/office/drawing/2014/main" id="{A6821887-9B3F-CD78-8694-A6493C9C7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4851400"/>
            <a:ext cx="2952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nternet the webbys GIF">
            <a:extLst>
              <a:ext uri="{FF2B5EF4-FFF2-40B4-BE49-F238E27FC236}">
                <a16:creationId xmlns:a16="http://schemas.microsoft.com/office/drawing/2014/main" id="{501E9D6A-9D03-C72B-83F1-C81F82DDB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1720970"/>
            <a:ext cx="3597275" cy="509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560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" name="Picture 10" descr="Família usando tecnologias enquanto está sentado no sofá | Foto Premium">
            <a:extLst>
              <a:ext uri="{FF2B5EF4-FFF2-40B4-BE49-F238E27FC236}">
                <a16:creationId xmlns:a16="http://schemas.microsoft.com/office/drawing/2014/main" id="{97588039-E218-DBD2-8E3D-016CC939D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5" b="11878"/>
          <a:stretch/>
        </p:blipFill>
        <p:spPr bwMode="auto">
          <a:xfrm>
            <a:off x="33347" y="-1169573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7" name="Rectangle 9246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49" name="Straight Connector 924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1" name="Straight Connector 925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FA69EC08-F4C8-0CDA-C1D9-FD0C3A446891}"/>
              </a:ext>
            </a:extLst>
          </p:cNvPr>
          <p:cNvSpPr/>
          <p:nvPr/>
        </p:nvSpPr>
        <p:spPr>
          <a:xfrm>
            <a:off x="5101195" y="5410890"/>
            <a:ext cx="51223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FIM</a:t>
            </a:r>
            <a:endParaRPr lang="pt-B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9228" name="Picture 12" descr="Happy Clap GIF by sendwishonline.com">
            <a:extLst>
              <a:ext uri="{FF2B5EF4-FFF2-40B4-BE49-F238E27FC236}">
                <a16:creationId xmlns:a16="http://schemas.microsoft.com/office/drawing/2014/main" id="{A2D07088-D1E4-4F46-164E-AB46C1D15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296" y="5444608"/>
            <a:ext cx="1361661" cy="13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appy Clap GIF by sendwishonline.com">
            <a:extLst>
              <a:ext uri="{FF2B5EF4-FFF2-40B4-BE49-F238E27FC236}">
                <a16:creationId xmlns:a16="http://schemas.microsoft.com/office/drawing/2014/main" id="{CD95B2E2-F389-F9A3-0FD9-2CB127DCA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628" y="5433293"/>
            <a:ext cx="1361661" cy="13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appy Clap GIF by sendwishonline.com">
            <a:extLst>
              <a:ext uri="{FF2B5EF4-FFF2-40B4-BE49-F238E27FC236}">
                <a16:creationId xmlns:a16="http://schemas.microsoft.com/office/drawing/2014/main" id="{2D4BB984-2069-3751-0966-9658742A8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740" y="5466610"/>
            <a:ext cx="1361661" cy="13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appy Clap GIF by sendwishonline.com">
            <a:extLst>
              <a:ext uri="{FF2B5EF4-FFF2-40B4-BE49-F238E27FC236}">
                <a16:creationId xmlns:a16="http://schemas.microsoft.com/office/drawing/2014/main" id="{93DC0E88-8AAD-424B-B537-05647CF56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68" y="5391530"/>
            <a:ext cx="1361661" cy="13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2515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0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Os 7 maiores perigos que as crianças encontram na Internet">
            <a:extLst>
              <a:ext uri="{FF2B5EF4-FFF2-40B4-BE49-F238E27FC236}">
                <a16:creationId xmlns:a16="http://schemas.microsoft.com/office/drawing/2014/main" id="{F051B480-505E-C241-68FA-D470D2E14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7" r="12190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A2A96C-D118-B7C4-A320-82D159BFF570}"/>
              </a:ext>
            </a:extLst>
          </p:cNvPr>
          <p:cNvSpPr/>
          <p:nvPr/>
        </p:nvSpPr>
        <p:spPr>
          <a:xfrm>
            <a:off x="728663" y="1115219"/>
            <a:ext cx="550544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Os</a:t>
            </a:r>
            <a:r>
              <a:rPr lang="en-US" sz="5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perigos</a:t>
            </a:r>
            <a:r>
              <a:rPr lang="en-US" sz="5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da internet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862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EC749B2-A0FC-834E-4BE5-21D10D5965DC}"/>
              </a:ext>
            </a:extLst>
          </p:cNvPr>
          <p:cNvSpPr/>
          <p:nvPr/>
        </p:nvSpPr>
        <p:spPr>
          <a:xfrm>
            <a:off x="773455" y="333705"/>
            <a:ext cx="96199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Antes da internet x dias atuais</a:t>
            </a:r>
          </a:p>
        </p:txBody>
      </p:sp>
      <p:pic>
        <p:nvPicPr>
          <p:cNvPr id="2052" name="Picture 4" descr="Relacionamento familiar: A internet aproxima ou distancia as pessoas que  estão na nossa casa? | BoaVontade.com">
            <a:extLst>
              <a:ext uri="{FF2B5EF4-FFF2-40B4-BE49-F238E27FC236}">
                <a16:creationId xmlns:a16="http://schemas.microsoft.com/office/drawing/2014/main" id="{AF4BA200-390D-F11D-F703-D8E98C68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12" y="3299167"/>
            <a:ext cx="4848948" cy="303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FAMÍLIA NOS PLANOS DE DEUS (Receita de sucesso familiar) - Convenção  Unida Internacional">
            <a:extLst>
              <a:ext uri="{FF2B5EF4-FFF2-40B4-BE49-F238E27FC236}">
                <a16:creationId xmlns:a16="http://schemas.microsoft.com/office/drawing/2014/main" id="{1BFC35AB-1E52-D868-9503-6B9E7817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2" y="1924446"/>
            <a:ext cx="5140051" cy="342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04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F6C62-408D-1199-B10C-2EB9FB63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7841"/>
            <a:ext cx="7004396" cy="1241840"/>
          </a:xfrm>
        </p:spPr>
        <p:txBody>
          <a:bodyPr anchor="b">
            <a:normAutofit/>
          </a:bodyPr>
          <a:lstStyle/>
          <a:p>
            <a:r>
              <a:rPr lang="pt-BR" sz="3700" b="1" dirty="0"/>
              <a:t>Conforto, segurança e paz...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2E6AD-C44F-C257-C19F-B4248E5CA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407" y="1477522"/>
            <a:ext cx="5488623" cy="5053907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pt-BR" sz="2600" dirty="0"/>
              <a:t>Geralmente em nossa casa é o lugar que sentimos um conforto e segurança mas, nos dias atuais precisamos ter alguns cuidados, principalmente quando pensamos em crianças com livre acesso à internet. Eles não tem noção da maldade e do perigo por isso é importante conhecer os riscos e orientar os pequenos, afinal até mesmo para os adultos é difícil assimilar que mesmo em casa precisamos ter alguns cuidados.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Lar Doce Lar | Vetor Premium">
            <a:extLst>
              <a:ext uri="{FF2B5EF4-FFF2-40B4-BE49-F238E27FC236}">
                <a16:creationId xmlns:a16="http://schemas.microsoft.com/office/drawing/2014/main" id="{B640BB9E-0545-4CC1-A420-1DA38D83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359681"/>
            <a:ext cx="4170530" cy="41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F CASA animados - Imagui">
            <a:extLst>
              <a:ext uri="{FF2B5EF4-FFF2-40B4-BE49-F238E27FC236}">
                <a16:creationId xmlns:a16="http://schemas.microsoft.com/office/drawing/2014/main" id="{EDC10D37-1591-4A5D-01F3-D36B19588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" y="4239869"/>
            <a:ext cx="2083254" cy="258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80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F6C62-408D-1199-B10C-2EB9FB63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9610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Os cinco maiores risco para crianças na internet: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D66AE09-3943-A3B0-676C-0792F65C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27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+mj-lt"/>
              </a:rPr>
              <a:t>Bullying virtual. </a:t>
            </a:r>
          </a:p>
          <a:p>
            <a:pPr marL="514350" indent="-514350">
              <a:buFont typeface="+mj-lt"/>
              <a:buAutoNum type="arabicPeriod"/>
            </a:pPr>
            <a:endParaRPr lang="pt-BR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+mj-lt"/>
              </a:rPr>
              <a:t>Predadores virtuais. </a:t>
            </a:r>
          </a:p>
          <a:p>
            <a:pPr marL="514350" indent="-514350">
              <a:buFont typeface="+mj-lt"/>
              <a:buAutoNum type="arabicPeriod"/>
            </a:pPr>
            <a:endParaRPr lang="pt-BR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+mj-lt"/>
              </a:rPr>
              <a:t>Publicação de informações privadas. </a:t>
            </a:r>
          </a:p>
          <a:p>
            <a:pPr marL="514350" indent="-514350">
              <a:buFont typeface="+mj-lt"/>
              <a:buAutoNum type="arabicPeriod"/>
            </a:pPr>
            <a:endParaRPr lang="pt-BR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+mj-lt"/>
              </a:rPr>
              <a:t>Phishing</a:t>
            </a:r>
            <a:r>
              <a:rPr lang="pt-B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+mj-lt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endParaRPr lang="pt-BR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+mj-lt"/>
              </a:rPr>
              <a:t> Download de arquivos maliciosos.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790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F6C62-408D-1199-B10C-2EB9FB63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85" y="473178"/>
            <a:ext cx="5323715" cy="887690"/>
          </a:xfrm>
        </p:spPr>
        <p:txBody>
          <a:bodyPr anchor="b">
            <a:normAutofit/>
          </a:bodyPr>
          <a:lstStyle/>
          <a:p>
            <a:r>
              <a:rPr lang="pt-BR" sz="4000" b="1" dirty="0"/>
              <a:t>Bullying Virtual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D66AE09-3943-A3B0-676C-0792F65C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11" y="1775638"/>
            <a:ext cx="5315189" cy="3999501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t-BR" sz="2400" b="0" i="0" dirty="0">
                <a:effectLst/>
                <a:highlight>
                  <a:srgbClr val="FAFAFA"/>
                </a:highlight>
                <a:latin typeface="+mj-lt"/>
              </a:rPr>
              <a:t>Também conhecido como </a:t>
            </a:r>
            <a:r>
              <a:rPr lang="pt-BR" sz="2400" b="0" i="0" u="none" strike="noStrike" dirty="0">
                <a:effectLst/>
                <a:highlight>
                  <a:srgbClr val="FAFAFA"/>
                </a:highlight>
                <a:latin typeface="+mj-lt"/>
              </a:rPr>
              <a:t>assédio virtual</a:t>
            </a:r>
            <a:r>
              <a:rPr lang="pt-BR" sz="2400" b="0" i="0" dirty="0">
                <a:effectLst/>
                <a:highlight>
                  <a:srgbClr val="FAFAFA"/>
                </a:highlight>
                <a:latin typeface="+mj-lt"/>
              </a:rPr>
              <a:t>, esse é um novo tipo de agressão que vem se tornando comum no meio digital. A intenção por trás, via de regra, é propagar imagens e/ou mensagens cruéis a fim de que viralize pelas diversas mídias. Duas das razões que elevam tanto o nível de gravidade dessa ameaça são a rápida disseminação e a — praticamente inevitável — permanência no meio online.</a:t>
            </a:r>
            <a:endParaRPr lang="pt-BR" sz="2400" b="0" i="0" dirty="0">
              <a:effectLst/>
              <a:highlight>
                <a:srgbClr val="FFFFFF"/>
              </a:highlight>
              <a:latin typeface="+mj-lt"/>
            </a:endParaRPr>
          </a:p>
          <a:p>
            <a:endParaRPr lang="pt-BR" sz="2000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You Suck Be Kind GIF by INTO ACTION">
            <a:extLst>
              <a:ext uri="{FF2B5EF4-FFF2-40B4-BE49-F238E27FC236}">
                <a16:creationId xmlns:a16="http://schemas.microsoft.com/office/drawing/2014/main" id="{86B94C9B-9EA3-72C2-5C1D-6E3AED691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5582" y="1604609"/>
            <a:ext cx="4170530" cy="41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204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F6C62-408D-1199-B10C-2EB9FB63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9610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Predadores Virtuais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D66AE09-3943-A3B0-676C-0792F65C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21" y="1752668"/>
            <a:ext cx="607347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b="0" i="0" dirty="0">
                <a:effectLst/>
                <a:latin typeface="+mj-lt"/>
              </a:rPr>
              <a:t>Os predadores online são criminosos determinados, que usam vários aplicativos e sites para alcançar os jovens. Esses predadores agem nas mídias sociais e em sites de jogos atraentes para as crianças (os mesmos locais da Internet onde acontecem muitos dos casos de bullying virtual). Ali, eles conseguem explorar não só a inocência infantil, mas também seus sua imaginação.</a:t>
            </a:r>
            <a:endParaRPr lang="pt-BR" dirty="0">
              <a:latin typeface="+mj-lt"/>
            </a:endParaRPr>
          </a:p>
        </p:txBody>
      </p:sp>
      <p:sp>
        <p:nvSpPr>
          <p:cNvPr id="3" name="AutoShape 2" descr="31,511,022 Ilustrações de Stock de Perigos | Depositphotos">
            <a:extLst>
              <a:ext uri="{FF2B5EF4-FFF2-40B4-BE49-F238E27FC236}">
                <a16:creationId xmlns:a16="http://schemas.microsoft.com/office/drawing/2014/main" id="{F035D7F7-B6F9-7835-6034-02EB66B043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1047" y="28242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31,511,022 Ilustrações de Stock de Perigos | Depositphotos">
            <a:extLst>
              <a:ext uri="{FF2B5EF4-FFF2-40B4-BE49-F238E27FC236}">
                <a16:creationId xmlns:a16="http://schemas.microsoft.com/office/drawing/2014/main" id="{A66FBCB4-B0F4-E31D-EB77-0484B58B8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31,511,022 Ilustrações de Stock de Perigos | Depositphotos">
            <a:extLst>
              <a:ext uri="{FF2B5EF4-FFF2-40B4-BE49-F238E27FC236}">
                <a16:creationId xmlns:a16="http://schemas.microsoft.com/office/drawing/2014/main" id="{5577BF4E-1DEB-8E4C-5C3C-883F99B063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2519454"/>
            <a:ext cx="2255746" cy="225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D5D4044-5C44-3AB4-844F-0A1260132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25" y="2135681"/>
            <a:ext cx="4545242" cy="32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6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F6C62-408D-1199-B10C-2EB9FB63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9610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Publicação de informações privadas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D66AE09-3943-A3B0-676C-0792F65C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00" y="1930351"/>
            <a:ext cx="67310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b="0" i="0" dirty="0">
                <a:effectLst/>
                <a:highlight>
                  <a:srgbClr val="FAFAFA"/>
                </a:highlight>
                <a:latin typeface="+mj-lt"/>
              </a:rPr>
              <a:t>É bastante comum que crianças e adolescentes ainda não compreendam bem a importância de haver limites quanto ao que é divulgado no universo virtual. Isso, por sua vez, acaba representando mais um dos perigos da Internet, já que, por vezes, eles podem publicar informações pessoais e que não deveriam ser de conhecimento público. Nesse caso, a exposição pode envolver desde imagens constrangedoras até, por exemplo, o endereço residencial.</a:t>
            </a:r>
            <a:endParaRPr lang="pt-BR" dirty="0">
              <a:latin typeface="+mj-lt"/>
            </a:endParaRPr>
          </a:p>
        </p:txBody>
      </p:sp>
      <p:pic>
        <p:nvPicPr>
          <p:cNvPr id="6146" name="Picture 2" descr="Lisa Simpson Episode 6 GIF by The Simpsons">
            <a:extLst>
              <a:ext uri="{FF2B5EF4-FFF2-40B4-BE49-F238E27FC236}">
                <a16:creationId xmlns:a16="http://schemas.microsoft.com/office/drawing/2014/main" id="{91CA868E-6CF4-769E-A4BD-A3DD8362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44" y="3075214"/>
            <a:ext cx="3611309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1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F6C62-408D-1199-B10C-2EB9FB63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9610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 err="1">
                <a:solidFill>
                  <a:srgbClr val="FFFFFF"/>
                </a:solidFill>
              </a:rPr>
              <a:t>Phishing</a:t>
            </a: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D66AE09-3943-A3B0-676C-0792F65C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394" y="1825625"/>
            <a:ext cx="52578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Essas mensagens são extremamente comuns e se configuram em um cibercrime conhecido como </a:t>
            </a:r>
            <a:r>
              <a:rPr lang="pt-BR" b="0" i="0" dirty="0" err="1">
                <a:effectLst/>
                <a:latin typeface="+mj-lt"/>
              </a:rPr>
              <a:t>phishing</a:t>
            </a:r>
            <a:r>
              <a:rPr lang="pt-BR" b="0" i="0" dirty="0">
                <a:effectLst/>
                <a:latin typeface="+mj-lt"/>
              </a:rPr>
              <a:t>. Ele consiste em tentativas de fraude para obter </a:t>
            </a:r>
            <a:r>
              <a:rPr lang="pt-BR" b="0" i="0" dirty="0">
                <a:effectLst/>
                <a:highlight>
                  <a:srgbClr val="FFFFFF"/>
                </a:highlight>
                <a:latin typeface="+mj-lt"/>
              </a:rPr>
              <a:t>ilegalmente informações como número da identidade, senhas bancárias, número de cartão de crédito, entre outras, por meio de e-mail com conteúdo duvidoso.</a:t>
            </a:r>
            <a:endParaRPr lang="pt-BR" dirty="0">
              <a:latin typeface="+mj-lt"/>
            </a:endParaRPr>
          </a:p>
        </p:txBody>
      </p:sp>
      <p:pic>
        <p:nvPicPr>
          <p:cNvPr id="7170" name="Picture 2" descr="O que é phishing? Saiba tudo sobre o golpe e como se proteger">
            <a:extLst>
              <a:ext uri="{FF2B5EF4-FFF2-40B4-BE49-F238E27FC236}">
                <a16:creationId xmlns:a16="http://schemas.microsoft.com/office/drawing/2014/main" id="{D171517B-8EE8-FB77-8BEE-9F0E252FA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09" y="1825625"/>
            <a:ext cx="5369381" cy="357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76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846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Poppins</vt:lpstr>
      <vt:lpstr>Tema do Office</vt:lpstr>
      <vt:lpstr>Desenvolvimento de sistema</vt:lpstr>
      <vt:lpstr>Apresentação do PowerPoint</vt:lpstr>
      <vt:lpstr>Apresentação do PowerPoint</vt:lpstr>
      <vt:lpstr>Conforto, segurança e paz...</vt:lpstr>
      <vt:lpstr>Os cinco maiores risco para crianças na internet:</vt:lpstr>
      <vt:lpstr>Bullying Virtual</vt:lpstr>
      <vt:lpstr>Predadores Virtuais</vt:lpstr>
      <vt:lpstr>Publicação de informações privadas</vt:lpstr>
      <vt:lpstr>Phishing</vt:lpstr>
      <vt:lpstr>Download de arquivos maliciosos</vt:lpstr>
      <vt:lpstr>Como podemos evitar tudo isso?</vt:lpstr>
      <vt:lpstr>Apresentação do PowerPoint</vt:lpstr>
      <vt:lpstr>Como visto, os perigos da Internet são diversos e, muito provavelmente, sempre existirão. No entanto, não é necessário enxergá-la como uma ameaça em potencial e tentar restringir o acesso no intuito de proteger as crianças e os adolescentes. Lembre-se de que a melhor saída é sempre manter um diálogo aberto e honesto e, é claro, em paralelo, estar constantemente atento ao que acontece no universo digital.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Stefany Silva</dc:creator>
  <cp:lastModifiedBy>Stefany Silva</cp:lastModifiedBy>
  <cp:revision>1</cp:revision>
  <dcterms:created xsi:type="dcterms:W3CDTF">2024-08-15T22:31:59Z</dcterms:created>
  <dcterms:modified xsi:type="dcterms:W3CDTF">2024-08-16T00:26:50Z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etDate">
    <vt:lpwstr>2024-08-16T00:26:46Z</vt:lpwstr>
  </property>
  <property fmtid="{D5CDD505-2E9C-101B-9397-08002B2CF9AE}" pid="4" name="MSIP_Label_477eab6e-04c6-4822-9252-98ab9f25736b_Method">
    <vt:lpwstr>Standard</vt:lpwstr>
  </property>
  <property fmtid="{D5CDD505-2E9C-101B-9397-08002B2CF9AE}" pid="5" name="MSIP_Label_477eab6e-04c6-4822-9252-98ab9f25736b_Name">
    <vt:lpwstr>477eab6e-04c6-4822-9252-98ab9f25736b</vt:lpwstr>
  </property>
  <property fmtid="{D5CDD505-2E9C-101B-9397-08002B2CF9AE}" pid="6" name="MSIP_Label_477eab6e-04c6-4822-9252-98ab9f25736b_SiteId">
    <vt:lpwstr>d2007bef-127d-4591-97ac-10d72fe28031</vt:lpwstr>
  </property>
  <property fmtid="{D5CDD505-2E9C-101B-9397-08002B2CF9AE}" pid="7" name="MSIP_Label_477eab6e-04c6-4822-9252-98ab9f25736b_ActionId">
    <vt:lpwstr>5bf52458-e94f-48db-8720-1d168a1032ae</vt:lpwstr>
  </property>
  <property fmtid="{D5CDD505-2E9C-101B-9397-08002B2CF9AE}" pid="8" name="MSIP_Label_477eab6e-04c6-4822-9252-98ab9f25736b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Classified as Internal</vt:lpwstr>
  </property>
</Properties>
</file>